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3300"/>
    <a:srgbClr val="66FF66"/>
    <a:srgbClr val="FFFF99"/>
    <a:srgbClr val="FF99FF"/>
    <a:srgbClr val="FF6600"/>
    <a:srgbClr val="008000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739" autoAdjust="0"/>
    <p:restoredTop sz="94660"/>
  </p:normalViewPr>
  <p:slideViewPr>
    <p:cSldViewPr>
      <p:cViewPr>
        <p:scale>
          <a:sx n="100" d="100"/>
          <a:sy n="100" d="100"/>
        </p:scale>
        <p:origin x="-828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Admin\&#1056;&#1072;&#1073;&#1086;&#1095;&#1080;&#1081;%20&#1089;&#1090;&#1086;&#1083;\(audio)%201%20-%20&#1084;&#1091;&#1079;&#1099;&#1082;&#1072;%205_MakeitOne.mp3" TargetMode="Externa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5286412" cy="725470"/>
          </a:xfrm>
          <a:solidFill>
            <a:srgbClr val="FFFF00"/>
          </a:solidFill>
          <a:effectLst/>
        </p:spPr>
        <p:txBody>
          <a:bodyPr>
            <a:no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МИР  ГЛАЗАМИ  ДЕТЕЙ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«Сохраните  для  нас зеленую планету»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1026" name="Picture 2" descr="C:\Documents and Settings\Admin\Рабочий стол\dc7c6c7fd0.jpg"/>
          <p:cNvPicPr>
            <a:picLocks noChangeAspect="1" noChangeArrowheads="1"/>
          </p:cNvPicPr>
          <p:nvPr/>
        </p:nvPicPr>
        <p:blipFill>
          <a:blip r:embed="rId3" cstate="print"/>
          <a:srcRect b="7261"/>
          <a:stretch>
            <a:fillRect/>
          </a:stretch>
        </p:blipFill>
        <p:spPr bwMode="auto">
          <a:xfrm>
            <a:off x="285720" y="1357298"/>
            <a:ext cx="2428892" cy="1714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Documents and Settings\Admin\Рабочий стол\9ee1226661.jpg"/>
          <p:cNvPicPr>
            <a:picLocks noChangeAspect="1" noChangeArrowheads="1"/>
          </p:cNvPicPr>
          <p:nvPr/>
        </p:nvPicPr>
        <p:blipFill>
          <a:blip r:embed="rId4" cstate="print"/>
          <a:srcRect b="5882"/>
          <a:stretch>
            <a:fillRect/>
          </a:stretch>
        </p:blipFill>
        <p:spPr bwMode="auto">
          <a:xfrm>
            <a:off x="3214678" y="1142984"/>
            <a:ext cx="2571768" cy="15001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Documents and Settings\Admin\Рабочий стол\856f045bf1.jpg"/>
          <p:cNvPicPr>
            <a:picLocks noChangeAspect="1" noChangeArrowheads="1"/>
          </p:cNvPicPr>
          <p:nvPr/>
        </p:nvPicPr>
        <p:blipFill>
          <a:blip r:embed="rId5" cstate="print"/>
          <a:srcRect b="8108"/>
          <a:stretch>
            <a:fillRect/>
          </a:stretch>
        </p:blipFill>
        <p:spPr bwMode="auto">
          <a:xfrm>
            <a:off x="6357950" y="1142984"/>
            <a:ext cx="2357454" cy="1714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 b="4847"/>
          <a:stretch>
            <a:fillRect/>
          </a:stretch>
        </p:blipFill>
        <p:spPr bwMode="auto">
          <a:xfrm>
            <a:off x="3214678" y="3286124"/>
            <a:ext cx="2286016" cy="26408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1" name="Picture 7" descr="C:\Documents and Settings\Admin\Рабочий стол\6e3d9a8564.jpg"/>
          <p:cNvPicPr>
            <a:picLocks noChangeAspect="1" noChangeArrowheads="1"/>
          </p:cNvPicPr>
          <p:nvPr/>
        </p:nvPicPr>
        <p:blipFill>
          <a:blip r:embed="rId7" cstate="print"/>
          <a:srcRect b="6756"/>
          <a:stretch>
            <a:fillRect/>
          </a:stretch>
        </p:blipFill>
        <p:spPr bwMode="auto">
          <a:xfrm>
            <a:off x="5929322" y="3714752"/>
            <a:ext cx="2643206" cy="18629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3214678" y="5929330"/>
            <a:ext cx="23574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Калинина Ирина 6 лет</a:t>
            </a:r>
          </a:p>
          <a:p>
            <a:r>
              <a:rPr lang="ru-RU" sz="1000" dirty="0" smtClean="0"/>
              <a:t>«Я хочу, чтобы дикие животные никуда не исчезали»</a:t>
            </a:r>
            <a:endParaRPr lang="ru-RU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3071810"/>
            <a:ext cx="20717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Жуков Ваня 7 лет</a:t>
            </a:r>
          </a:p>
          <a:p>
            <a:r>
              <a:rPr lang="ru-RU" sz="1000" dirty="0" smtClean="0"/>
              <a:t>«Я радуюсь, что выйдя из дома могу потрогать зеленую травку!»</a:t>
            </a:r>
          </a:p>
          <a:p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286512" y="2928934"/>
            <a:ext cx="2102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/>
              <a:t>Борисова Люба 7 лет</a:t>
            </a:r>
          </a:p>
          <a:p>
            <a:r>
              <a:rPr lang="ru-RU" sz="1000" dirty="0" smtClean="0"/>
              <a:t>«В чистую воду можно смотреться как в зеркало»</a:t>
            </a:r>
            <a:endParaRPr lang="ru-RU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3500431" y="2714620"/>
            <a:ext cx="21431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 smtClean="0"/>
              <a:t>Кошелькова</a:t>
            </a:r>
            <a:r>
              <a:rPr lang="ru-RU" sz="1000" b="1" dirty="0" smtClean="0"/>
              <a:t> Аня 7 лет</a:t>
            </a:r>
          </a:p>
          <a:p>
            <a:r>
              <a:rPr lang="ru-RU" sz="1000" dirty="0" smtClean="0"/>
              <a:t>«Нужно беречь нашу природу: деревья и животных»</a:t>
            </a:r>
            <a:endParaRPr lang="ru-RU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5929322" y="5643578"/>
            <a:ext cx="25717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Симанкова Лиза, 5 лет</a:t>
            </a:r>
          </a:p>
          <a:p>
            <a:r>
              <a:rPr lang="ru-RU" sz="1000" dirty="0" smtClean="0"/>
              <a:t>«Мне очень нравится смотреть на цветы и бабочек. Они  такие красивые!»</a:t>
            </a:r>
            <a:endParaRPr lang="ru-RU" sz="1000" dirty="0"/>
          </a:p>
        </p:txBody>
      </p:sp>
      <p:pic>
        <p:nvPicPr>
          <p:cNvPr id="1032" name="Picture 8" descr="C:\Documents and Settings\Admin\Рабочий стол\601666384.jpg"/>
          <p:cNvPicPr>
            <a:picLocks noChangeAspect="1" noChangeArrowheads="1"/>
          </p:cNvPicPr>
          <p:nvPr/>
        </p:nvPicPr>
        <p:blipFill>
          <a:blip r:embed="rId8" cstate="print"/>
          <a:srcRect l="2756" t="3836" r="3537" b="4112"/>
          <a:stretch>
            <a:fillRect/>
          </a:stretch>
        </p:blipFill>
        <p:spPr bwMode="auto">
          <a:xfrm>
            <a:off x="357158" y="3857628"/>
            <a:ext cx="2428892" cy="1714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TextBox 14"/>
          <p:cNvSpPr txBox="1"/>
          <p:nvPr/>
        </p:nvSpPr>
        <p:spPr>
          <a:xfrm>
            <a:off x="285721" y="5643578"/>
            <a:ext cx="22860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 smtClean="0"/>
              <a:t>Долматов</a:t>
            </a:r>
            <a:r>
              <a:rPr lang="ru-RU" sz="1000" b="1" dirty="0" smtClean="0"/>
              <a:t> Егор 5 лет</a:t>
            </a:r>
          </a:p>
          <a:p>
            <a:r>
              <a:rPr lang="ru-RU" sz="1000" dirty="0" smtClean="0"/>
              <a:t>«Нельзя мусорить в лесу, мы ведь там отдыхаем!»</a:t>
            </a:r>
            <a:endParaRPr lang="ru-RU" sz="1000" dirty="0"/>
          </a:p>
        </p:txBody>
      </p:sp>
      <p:pic>
        <p:nvPicPr>
          <p:cNvPr id="17" name="Рисунок 16" descr="i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85728"/>
            <a:ext cx="1518720" cy="100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://im7-tub-ru.yandex.net/i?id=194078580-51-72&amp;n=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29454" y="0"/>
            <a:ext cx="1728000" cy="115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(audio) 1 - музыка 5_MakeitO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8705880" y="4714884"/>
            <a:ext cx="152400" cy="142876"/>
          </a:xfrm>
          <a:prstGeom prst="rect">
            <a:avLst/>
          </a:prstGeom>
        </p:spPr>
      </p:pic>
    </p:spTree>
  </p:cSld>
  <p:clrMapOvr>
    <a:masterClrMapping/>
  </p:clrMapOvr>
  <p:transition advTm="231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5725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ЗАНИМАТЕЛЬНАЯ  ЭКОЛОГИЯ</a:t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>для детей и их родителей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933575"/>
            <a:ext cx="2016000" cy="24120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Стихи об экологии для дошкольников</a:t>
            </a:r>
          </a:p>
          <a:p>
            <a:pPr algn="ctr"/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Есть в природе равновесие,</a:t>
            </a:r>
          </a:p>
          <a:p>
            <a:pPr algn="ctr"/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Нарушать его нельзя.</a:t>
            </a:r>
          </a:p>
          <a:p>
            <a:pPr algn="ctr"/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В жизни это очень важно</a:t>
            </a:r>
          </a:p>
          <a:p>
            <a:pPr algn="ctr"/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Для тебя и для меня.</a:t>
            </a:r>
          </a:p>
          <a:p>
            <a:pPr algn="ctr"/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Что бы было равновесие</a:t>
            </a:r>
          </a:p>
          <a:p>
            <a:pPr algn="ctr"/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Надо с вами, нам, друзья</a:t>
            </a:r>
          </a:p>
          <a:p>
            <a:pPr algn="ctr"/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Не выбрасывать отходы</a:t>
            </a:r>
          </a:p>
          <a:p>
            <a:pPr algn="ctr"/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И не загрязнять моря.</a:t>
            </a:r>
          </a:p>
          <a:p>
            <a:pPr algn="ctr"/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Меньше ездить на машинах</a:t>
            </a:r>
          </a:p>
          <a:p>
            <a:pPr algn="ctr"/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И пускать из фабрик дым,</a:t>
            </a:r>
          </a:p>
          <a:p>
            <a:pPr algn="ctr"/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Чтоб не летали в атмосфере</a:t>
            </a:r>
          </a:p>
          <a:p>
            <a:pPr algn="ctr"/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И не делали там дыр.</a:t>
            </a:r>
          </a:p>
          <a:p>
            <a:pPr algn="ctr"/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Меньше фантиков, бумажек</a:t>
            </a:r>
          </a:p>
          <a:p>
            <a:pPr algn="ctr"/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Ты на улицу бросай!</a:t>
            </a:r>
          </a:p>
          <a:p>
            <a:pPr algn="ctr"/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Тренируй в себе, ты, ловкость:</a:t>
            </a:r>
          </a:p>
          <a:p>
            <a:pPr algn="ctr"/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Точно в урну попадай.</a:t>
            </a:r>
          </a:p>
          <a:p>
            <a:pPr algn="ctr"/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А когда захочешь кинуть</a:t>
            </a:r>
          </a:p>
          <a:p>
            <a:pPr algn="ctr"/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Ты бумажку не в корзину,</a:t>
            </a:r>
          </a:p>
          <a:p>
            <a:pPr algn="ctr"/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Ты подумай о природе-</a:t>
            </a:r>
          </a:p>
          <a:p>
            <a:pPr algn="ctr"/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Нам ещё здесь жить как вроде!</a:t>
            </a:r>
          </a:p>
          <a:p>
            <a:pPr algn="ctr"/>
            <a:endParaRPr lang="ru-RU" sz="1000" b="1" dirty="0" smtClean="0"/>
          </a:p>
          <a:p>
            <a:pPr algn="ctr"/>
            <a:endParaRPr lang="ru-RU" sz="1000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57158" y="4500571"/>
            <a:ext cx="2088000" cy="2232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Экологические </a:t>
            </a:r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загадки для детей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 расширяют кругозор, в игровой форме знакомят с окружающим миром, элементарными явлениями природы, прививают любовь и уважение к животным и растениям, а также систематизируют экологические знания.</a:t>
            </a:r>
          </a:p>
          <a:p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Бегу я как по лесенке,                           </a:t>
            </a:r>
            <a:br>
              <a:rPr lang="ru-RU" sz="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По камушкам звеня, </a:t>
            </a:r>
            <a:br>
              <a:rPr lang="ru-RU" sz="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Издалека по песенке </a:t>
            </a:r>
            <a:br>
              <a:rPr lang="ru-RU" sz="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Узнаете меня.</a:t>
            </a:r>
            <a:br>
              <a:rPr lang="ru-RU" sz="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" i="1" dirty="0" smtClean="0">
                <a:latin typeface="Times New Roman" pitchFamily="18" charset="0"/>
                <a:cs typeface="Times New Roman" pitchFamily="18" charset="0"/>
              </a:rPr>
              <a:t>Ответ (Ручеёк)</a:t>
            </a:r>
          </a:p>
          <a:p>
            <a:pPr algn="ctr"/>
            <a:endParaRPr lang="ru-RU" sz="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Говорю я брату: </a:t>
            </a:r>
            <a:br>
              <a:rPr lang="ru-RU" sz="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- Ох, с неба сыплется горох! </a:t>
            </a:r>
            <a:br>
              <a:rPr lang="ru-RU" sz="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- Вот чудак, - смеётся брат, </a:t>
            </a:r>
            <a:br>
              <a:rPr lang="ru-RU" sz="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- Твой горох ведь это ... </a:t>
            </a:r>
            <a:br>
              <a:rPr lang="ru-RU" sz="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" i="1" dirty="0" smtClean="0">
                <a:latin typeface="Times New Roman" pitchFamily="18" charset="0"/>
                <a:cs typeface="Times New Roman" pitchFamily="18" charset="0"/>
              </a:rPr>
              <a:t>Ответ (град)</a:t>
            </a:r>
          </a:p>
          <a:p>
            <a:pPr algn="ctr"/>
            <a:endParaRPr lang="ru-RU" sz="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Пушистая вата </a:t>
            </a:r>
            <a:br>
              <a:rPr lang="ru-RU" sz="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Плывёт куда-то. </a:t>
            </a:r>
            <a:br>
              <a:rPr lang="ru-RU" sz="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Чем вата ниже, </a:t>
            </a:r>
            <a:br>
              <a:rPr lang="ru-RU" sz="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Тем дождик ближе.</a:t>
            </a:r>
            <a:br>
              <a:rPr lang="ru-RU" sz="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" i="1" dirty="0" smtClean="0">
                <a:latin typeface="Times New Roman" pitchFamily="18" charset="0"/>
                <a:cs typeface="Times New Roman" pitchFamily="18" charset="0"/>
              </a:rPr>
              <a:t>Ответ (Облака)</a:t>
            </a:r>
          </a:p>
          <a:p>
            <a:endParaRPr lang="ru-RU" sz="7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7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00" i="1" dirty="0" smtClean="0"/>
          </a:p>
          <a:p>
            <a:endParaRPr lang="ru-RU" sz="800" i="1" dirty="0" smtClean="0"/>
          </a:p>
          <a:p>
            <a:endParaRPr lang="ru-RU" sz="800" dirty="0" smtClean="0"/>
          </a:p>
          <a:p>
            <a:endParaRPr lang="ru-RU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1357298"/>
            <a:ext cx="820769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Уважаемые родители, очень важно с самого раннего детства прививать детям  навыки бережного  отношения к природе. Экологические знания дошкольники будут воспринимать и </a:t>
            </a:r>
          </a:p>
          <a:p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запоминать легче и с удовольствием  если они преподнесены ненавязчиво в форме игры.  В данной газете подобран материал для занятий с детьми занимательной экологией.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6314" y="4857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36" name="Picture 12" descr="http://im4-tub-ru.yandex.net/i?id=55632025-6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500570"/>
            <a:ext cx="1301760" cy="8640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286116" y="1928802"/>
            <a:ext cx="325526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Расскажите детям о правилах поведения  в лесу. </a:t>
            </a:r>
          </a:p>
          <a:p>
            <a:pPr algn="ctr"/>
            <a:r>
              <a:rPr lang="ru-RU" sz="800" dirty="0" smtClean="0"/>
              <a:t>Затем предложите выбрать картинки с  изображением неправильного и правильного поведения  в лесу и объяснить, почему он так считает.</a:t>
            </a:r>
            <a:endParaRPr lang="ru-RU" sz="800" dirty="0"/>
          </a:p>
        </p:txBody>
      </p:sp>
      <p:sp>
        <p:nvSpPr>
          <p:cNvPr id="17" name="TextBox 16"/>
          <p:cNvSpPr txBox="1"/>
          <p:nvPr/>
        </p:nvSpPr>
        <p:spPr>
          <a:xfrm>
            <a:off x="4786314" y="3929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1026" name="Picture 2" descr="http://im7-tub-ru.yandex.net/i?id=99303398-5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571876"/>
            <a:ext cx="1296000" cy="864000"/>
          </a:xfrm>
          <a:prstGeom prst="rect">
            <a:avLst/>
          </a:prstGeom>
          <a:noFill/>
        </p:spPr>
      </p:pic>
      <p:pic>
        <p:nvPicPr>
          <p:cNvPr id="3" name="Picture 4" descr="http://im4-tub-ru.yandex.net/i?id=262186632-65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500570"/>
            <a:ext cx="1296000" cy="864000"/>
          </a:xfrm>
          <a:prstGeom prst="rect">
            <a:avLst/>
          </a:prstGeom>
          <a:noFill/>
        </p:spPr>
      </p:pic>
      <p:pic>
        <p:nvPicPr>
          <p:cNvPr id="4" name="Picture 6" descr="http://im6-tub-ru.yandex.net/i?id=94286924-29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3786190"/>
            <a:ext cx="876300" cy="1428750"/>
          </a:xfrm>
          <a:prstGeom prst="rect">
            <a:avLst/>
          </a:prstGeom>
          <a:noFill/>
        </p:spPr>
      </p:pic>
      <p:pic>
        <p:nvPicPr>
          <p:cNvPr id="5" name="Picture 8" descr="http://im8-tub-ru.yandex.net/i?id=414088253-49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571876"/>
            <a:ext cx="1301767" cy="864000"/>
          </a:xfrm>
          <a:prstGeom prst="rect">
            <a:avLst/>
          </a:prstGeom>
          <a:noFill/>
        </p:spPr>
      </p:pic>
      <p:pic>
        <p:nvPicPr>
          <p:cNvPr id="8" name="Picture 10" descr="http://im6-tub-ru.yandex.net/i?id=57360618-07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3714752"/>
            <a:ext cx="883200" cy="14400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7072330" y="1928802"/>
            <a:ext cx="1714512" cy="478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Игры по экологии</a:t>
            </a:r>
          </a:p>
          <a:p>
            <a:pPr algn="ctr"/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(поиграйте с ребенком дома)</a:t>
            </a:r>
          </a:p>
          <a:p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" b="1" u="sng" dirty="0" smtClean="0">
                <a:latin typeface="Times New Roman" pitchFamily="18" charset="0"/>
                <a:cs typeface="Times New Roman" pitchFamily="18" charset="0"/>
              </a:rPr>
              <a:t>«Вершки-корешки»</a:t>
            </a:r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Дети сидят в кругу. Взрослый называет овощи, дети делают движения руками: если овощ растёт на земле, на грядке, дети поднимают кисти рук вверх. Если овощ растёт на земле – кисти рук опускают вниз.</a:t>
            </a:r>
          </a:p>
          <a:p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" b="1" u="sng" dirty="0" smtClean="0">
                <a:latin typeface="Times New Roman" pitchFamily="18" charset="0"/>
                <a:cs typeface="Times New Roman" pitchFamily="18" charset="0"/>
              </a:rPr>
              <a:t>«Земля, вода, огонь, воздух»</a:t>
            </a:r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Играющие становятся в круг, в середине – ведущий. Он бросает мяч кому-нибудь из играющих, произнося при этом одно из четырёх слов: земля, вода, огонь, воздух. Если водящий сказал «земля», тот, кто поймал мяч, должен быстро назвать того, кто обитает в этой среде; на слово «вода» играющий отвечает названием рыб, на слово воздух - названием птиц. При слове «огонь» все должны несколько раз быстро повернуться кругом, помахивая руками. Затем мяч возвращают водящему. Ошибающийся выбывает из игры.</a:t>
            </a:r>
          </a:p>
          <a:p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" b="1" u="sng" dirty="0" smtClean="0"/>
              <a:t>«</a:t>
            </a:r>
            <a:r>
              <a:rPr lang="ru-RU" sz="600" b="1" u="sng" dirty="0" smtClean="0">
                <a:latin typeface="Times New Roman" pitchFamily="18" charset="0"/>
                <a:cs typeface="Times New Roman" pitchFamily="18" charset="0"/>
              </a:rPr>
              <a:t>Какого растения не стало?»</a:t>
            </a:r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На столик выставляется четыре или пять растений. Дети их запоминают. Взрослый предлагает детям закрыть глазки и убирает одно из растений. Дети открывают глаза и вспоминают, какое растение стояло ещё. Игра проводится 4-5 раз. Можно с каждым разом увеличивать количество растений на столе.</a:t>
            </a:r>
          </a:p>
          <a:p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" b="1" u="sng" dirty="0" smtClean="0">
                <a:latin typeface="Times New Roman" pitchFamily="18" charset="0"/>
                <a:cs typeface="Times New Roman" pitchFamily="18" charset="0"/>
              </a:rPr>
              <a:t>«Четвёртый лишний»</a:t>
            </a:r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Вы уже знаете, что у нас не только насекомые и птицы летают, но есть и летающие животные. Чтобы убедиться, не путаете ли вы насекомых с другими животными, мы поиграем в игру «Четвёртый лишний»</a:t>
            </a:r>
          </a:p>
          <a:p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заяц, ёж, лиса, шмель;</a:t>
            </a:r>
          </a:p>
          <a:p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трясогузка, паук, скворец, сорока;</a:t>
            </a:r>
          </a:p>
          <a:p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бабочка, стрекоза, енот, пчела;</a:t>
            </a:r>
          </a:p>
          <a:p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кузнечик, божья коровка, воробей, майский жук;</a:t>
            </a:r>
          </a:p>
          <a:p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пчела, стрекоза, енот, пчела;</a:t>
            </a:r>
          </a:p>
          <a:p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кузнечик, божья коровка, воробей, комар;</a:t>
            </a:r>
          </a:p>
          <a:p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таракан, муха, пчела, майский жук;</a:t>
            </a:r>
          </a:p>
          <a:p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стрекоза, кузнечик, пчела, божья коровка;</a:t>
            </a:r>
          </a:p>
          <a:p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лягушка, комар, жук, бабочка;</a:t>
            </a:r>
          </a:p>
          <a:p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стрекоза, мотылёк, шмель, воробей.</a:t>
            </a:r>
          </a:p>
          <a:p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600" dirty="0" smtClean="0"/>
          </a:p>
          <a:p>
            <a:endParaRPr lang="ru-RU" sz="600" dirty="0" smtClean="0"/>
          </a:p>
          <a:p>
            <a:endParaRPr lang="ru-RU" sz="600" dirty="0" smtClean="0"/>
          </a:p>
          <a:p>
            <a:endParaRPr lang="ru-RU" sz="600" dirty="0" smtClean="0"/>
          </a:p>
          <a:p>
            <a:endParaRPr lang="ru-RU" sz="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im2-tub-ru.yandex.net/i?id=50694142-15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8992" y="2714620"/>
            <a:ext cx="1320000" cy="792000"/>
          </a:xfrm>
          <a:prstGeom prst="rect">
            <a:avLst/>
          </a:prstGeom>
          <a:noFill/>
        </p:spPr>
      </p:pic>
      <p:pic>
        <p:nvPicPr>
          <p:cNvPr id="1028" name="Picture 4" descr="http://im6-tub-ru.yandex.net/i?id=94877067-68-72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57752" y="2714620"/>
            <a:ext cx="1260000" cy="756000"/>
          </a:xfrm>
          <a:prstGeom prst="rect">
            <a:avLst/>
          </a:prstGeom>
          <a:noFill/>
        </p:spPr>
      </p:pic>
      <p:pic>
        <p:nvPicPr>
          <p:cNvPr id="10" name="Picture 8" descr="http://im8-tub-ru.yandex.net/i?id=64243600-05-72&amp;n=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7554" y="5429264"/>
            <a:ext cx="1296000" cy="864000"/>
          </a:xfrm>
          <a:prstGeom prst="rect">
            <a:avLst/>
          </a:prstGeom>
          <a:noFill/>
        </p:spPr>
      </p:pic>
      <p:pic>
        <p:nvPicPr>
          <p:cNvPr id="11" name="Picture 10" descr="http://im7-tub-ru.yandex.net/i?id=101044279-48-72&amp;n=2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4876" y="5429264"/>
            <a:ext cx="1380000" cy="828000"/>
          </a:xfrm>
          <a:prstGeom prst="rect">
            <a:avLst/>
          </a:prstGeom>
          <a:noFill/>
        </p:spPr>
      </p:pic>
      <p:pic>
        <p:nvPicPr>
          <p:cNvPr id="2050" name="Picture 2" descr="http://im3-tub-ru.yandex.net/i?id=367316421-54-72&amp;n=2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034" y="428604"/>
            <a:ext cx="1302480" cy="9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im2-tub-ru.yandex.net/i?id=418715987-59-72&amp;n=2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43768" y="357166"/>
            <a:ext cx="1392000" cy="104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3026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71438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ЗНАКОМЬТЕСЬ: ЭКОЛОГИЧЕСКОЕ  ПРОСТРАНСТВО  В  МБДОУ № 99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214422"/>
            <a:ext cx="8244000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800" b="1" i="1" dirty="0" smtClean="0">
                <a:latin typeface="Times New Roman" pitchFamily="18" charset="0"/>
                <a:cs typeface="Times New Roman" pitchFamily="18" charset="0"/>
              </a:rPr>
              <a:t>Экологическое воспитание и образование детей </a:t>
            </a:r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– чрезвычайно актуальная проблема настоящего времени: только экологическое мировоззрение, экологическая культура ныне живущих людей могут вывести планету и человечество из того катастрофического состояния, в котором мы сейчас пребываем. Экологическое воспитание значимо и с позиций личностного развития ребенка, так как дошкольное детство – это начальный этап формирования личности человека, его ценностной ориентации в окружающем мире. Именно в  этот период закладывается позитивное отношение к природе, к “рукотворному миру”, к себе и к окружающим людям.</a:t>
            </a:r>
          </a:p>
          <a:p>
            <a:r>
              <a:rPr lang="ru-RU" sz="800" i="1" dirty="0" err="1" smtClean="0">
                <a:latin typeface="Times New Roman" pitchFamily="18" charset="0"/>
                <a:cs typeface="Times New Roman" pitchFamily="18" charset="0"/>
              </a:rPr>
              <a:t>Эколого</a:t>
            </a:r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 – развивающее пространство группы является одним из условий экологического воспитания дошкольников. </a:t>
            </a:r>
          </a:p>
          <a:p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Создание развивающей экологической среды в группе и групповом участке  – это непрерывный педагогический процесс, который включает организацию “экологических пространств”. </a:t>
            </a:r>
          </a:p>
          <a:p>
            <a:r>
              <a:rPr lang="ru-RU" sz="800" b="1" i="1" dirty="0" smtClean="0">
                <a:latin typeface="Times New Roman" pitchFamily="18" charset="0"/>
                <a:cs typeface="Times New Roman" pitchFamily="18" charset="0"/>
              </a:rPr>
              <a:t>Что же такое “экологическое пространство”? </a:t>
            </a:r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 Это территория или зона, занятая объектами природы и имеющее определённое функциональное назначение. </a:t>
            </a:r>
          </a:p>
          <a:p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К  “экологическим пространствам”  относятся уголок природы, опытно – исследовательская лаборатория, зона творчества, огород на окне и т. д.</a:t>
            </a:r>
          </a:p>
          <a:p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0" y="2571744"/>
            <a:ext cx="4572032" cy="914400"/>
          </a:xfrm>
          <a:prstGeom prst="cloud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Внутренняя природная зона: экологическая комната, уголок природы в каждой группе,   «Огород на окне», уголок экспериментирования, зоны дидактических игр по экологии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4571968" y="2714620"/>
            <a:ext cx="4572032" cy="914400"/>
          </a:xfrm>
          <a:prstGeom prst="cloud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Внешняя природная зона: огород, цветник,  «альпийская» горка , экологическая тропа, </a:t>
            </a:r>
            <a:r>
              <a:rPr lang="ru-RU" sz="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фитогрядка</a:t>
            </a:r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Капля 11"/>
          <p:cNvSpPr/>
          <p:nvPr/>
        </p:nvSpPr>
        <p:spPr>
          <a:xfrm rot="19656341">
            <a:off x="1761690" y="4262030"/>
            <a:ext cx="1000132" cy="1000132"/>
          </a:xfrm>
          <a:prstGeom prst="teardrop">
            <a:avLst>
              <a:gd name="adj" fmla="val 154166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D:\МЕТОДИЧЕСКИЙ КАБИНЕТ\фото- дс\IMG_25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4286256"/>
            <a:ext cx="1200000" cy="90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Капля 13"/>
          <p:cNvSpPr/>
          <p:nvPr/>
        </p:nvSpPr>
        <p:spPr>
          <a:xfrm rot="19656341">
            <a:off x="2976136" y="3904839"/>
            <a:ext cx="1000132" cy="1000132"/>
          </a:xfrm>
          <a:prstGeom prst="teardrop">
            <a:avLst>
              <a:gd name="adj" fmla="val 154166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Капля 14"/>
          <p:cNvSpPr/>
          <p:nvPr/>
        </p:nvSpPr>
        <p:spPr>
          <a:xfrm rot="19656341">
            <a:off x="5119277" y="5667782"/>
            <a:ext cx="1000132" cy="1000132"/>
          </a:xfrm>
          <a:prstGeom prst="teardrop">
            <a:avLst>
              <a:gd name="adj" fmla="val 154166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Капля 15"/>
          <p:cNvSpPr/>
          <p:nvPr/>
        </p:nvSpPr>
        <p:spPr>
          <a:xfrm rot="19656341">
            <a:off x="332931" y="4190591"/>
            <a:ext cx="1000132" cy="1000132"/>
          </a:xfrm>
          <a:prstGeom prst="teardrop">
            <a:avLst>
              <a:gd name="adj" fmla="val 154166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Капля 16"/>
          <p:cNvSpPr/>
          <p:nvPr/>
        </p:nvSpPr>
        <p:spPr>
          <a:xfrm rot="19656341">
            <a:off x="7476731" y="5667781"/>
            <a:ext cx="1000132" cy="1000132"/>
          </a:xfrm>
          <a:prstGeom prst="teardrop">
            <a:avLst>
              <a:gd name="adj" fmla="val 154166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Капля 17"/>
          <p:cNvSpPr/>
          <p:nvPr/>
        </p:nvSpPr>
        <p:spPr>
          <a:xfrm rot="19656341">
            <a:off x="7692039" y="3979696"/>
            <a:ext cx="1010908" cy="993294"/>
          </a:xfrm>
          <a:prstGeom prst="teardrop">
            <a:avLst>
              <a:gd name="adj" fmla="val 154166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апля 18"/>
          <p:cNvSpPr/>
          <p:nvPr/>
        </p:nvSpPr>
        <p:spPr>
          <a:xfrm rot="19656341">
            <a:off x="6190847" y="4690657"/>
            <a:ext cx="1000132" cy="1000132"/>
          </a:xfrm>
          <a:prstGeom prst="teardrop">
            <a:avLst>
              <a:gd name="adj" fmla="val 154166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Капля 19"/>
          <p:cNvSpPr/>
          <p:nvPr/>
        </p:nvSpPr>
        <p:spPr>
          <a:xfrm rot="19656341">
            <a:off x="4976401" y="4190591"/>
            <a:ext cx="1000132" cy="1000132"/>
          </a:xfrm>
          <a:prstGeom prst="teardrop">
            <a:avLst>
              <a:gd name="adj" fmla="val 154166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Капля 20"/>
          <p:cNvSpPr/>
          <p:nvPr/>
        </p:nvSpPr>
        <p:spPr>
          <a:xfrm rot="19656341">
            <a:off x="690121" y="5547913"/>
            <a:ext cx="1000132" cy="1000132"/>
          </a:xfrm>
          <a:prstGeom prst="teardrop">
            <a:avLst>
              <a:gd name="adj" fmla="val 154166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Капля 21"/>
          <p:cNvSpPr/>
          <p:nvPr/>
        </p:nvSpPr>
        <p:spPr>
          <a:xfrm rot="19656341">
            <a:off x="2261757" y="5405037"/>
            <a:ext cx="1000132" cy="1000132"/>
          </a:xfrm>
          <a:prstGeom prst="teardrop">
            <a:avLst>
              <a:gd name="adj" fmla="val 154166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D:\МЕТОДИЧЕСКИЙ КАБИНЕТ\фото- дс\IMG_25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14818"/>
            <a:ext cx="1248000" cy="93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ЕТОДИЧЕСКИЙ КАБИНЕТ\фото- дс\IMG_25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000504"/>
            <a:ext cx="1248000" cy="93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D:\МЕТОДИЧЕСКИЙ КАБИНЕТ\фото- дс\Оригиналы\P22000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5572140"/>
            <a:ext cx="1200000" cy="857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D:\МЕТОДИЧЕСКИЙ КАБИНЕТ\фото- дс\Оригиналы\Ecolo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5500702"/>
            <a:ext cx="1200000" cy="90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http://www.edu.murmansk.ru/www/do/metodic/ekolog_vosp/image/6/image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4214818"/>
            <a:ext cx="1297906" cy="9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 descr="http://kizdetsad2.ru/image/040.jpg"/>
          <p:cNvPicPr>
            <a:picLocks noChangeAspect="1" noChangeArrowheads="1"/>
          </p:cNvPicPr>
          <p:nvPr/>
        </p:nvPicPr>
        <p:blipFill>
          <a:blip r:embed="rId8" cstate="print"/>
          <a:srcRect l="2212" t="3201" r="2613" b="3981"/>
          <a:stretch>
            <a:fillRect/>
          </a:stretch>
        </p:blipFill>
        <p:spPr bwMode="auto">
          <a:xfrm>
            <a:off x="6000760" y="4786322"/>
            <a:ext cx="1387867" cy="93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7" name="Picture 13" descr="http://cbs-angarsk.ru/images/stories/kids/birthday/PugaloOgo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3504" y="5500702"/>
            <a:ext cx="948942" cy="12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9" name="Picture 15" descr="http://dou99.ucoz.ru/_si/0/s0337527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72396" y="4000504"/>
            <a:ext cx="1249057" cy="93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0" name="Picture 16" descr="D:\МЕТОДИЧЕСКИЙ КАБИНЕТ\фото- дс\Фото. Старшая гр\Для диска 03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00958" y="5500702"/>
            <a:ext cx="945000" cy="12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5176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1222"/>
          </a:xfrm>
          <a:solidFill>
            <a:srgbClr val="FF6600"/>
          </a:solidFill>
        </p:spPr>
        <p:txBody>
          <a:bodyPr>
            <a:no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ВРЕДНЫЕ СОВЕТЫ ДЛЯ РОДИТЕЛЕЙ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6929422" y="714356"/>
            <a:ext cx="2214578" cy="1643074"/>
          </a:xfrm>
          <a:prstGeom prst="wedgeEllipseCallout">
            <a:avLst/>
          </a:prstGeom>
          <a:solidFill>
            <a:srgbClr val="66FF66"/>
          </a:solidFill>
          <a:ln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ая выноска 3"/>
          <p:cNvSpPr/>
          <p:nvPr/>
        </p:nvSpPr>
        <p:spPr>
          <a:xfrm rot="629041">
            <a:off x="169996" y="935695"/>
            <a:ext cx="2643206" cy="2100753"/>
          </a:xfrm>
          <a:prstGeom prst="wedgeRectCallout">
            <a:avLst/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" name="Выноска-облако 4"/>
          <p:cNvSpPr/>
          <p:nvPr/>
        </p:nvSpPr>
        <p:spPr>
          <a:xfrm rot="20327490">
            <a:off x="5502151" y="3874895"/>
            <a:ext cx="2786114" cy="1714512"/>
          </a:xfrm>
          <a:prstGeom prst="cloudCallo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 rot="1877578">
            <a:off x="1925186" y="4091130"/>
            <a:ext cx="2714644" cy="1571636"/>
          </a:xfrm>
          <a:prstGeom prst="wedgeRoundRectCallou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 rot="635384">
            <a:off x="493642" y="942492"/>
            <a:ext cx="17145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Если любите природу</a:t>
            </a:r>
          </a:p>
          <a:p>
            <a:pPr algn="ctr"/>
            <a:r>
              <a:rPr lang="ru-RU" sz="800" dirty="0" smtClean="0"/>
              <a:t>И хотите вашим детям</a:t>
            </a:r>
          </a:p>
          <a:p>
            <a:pPr algn="ctr"/>
            <a:r>
              <a:rPr lang="ru-RU" sz="800" dirty="0" smtClean="0"/>
              <a:t>Доказать, что нет прекрасней</a:t>
            </a:r>
          </a:p>
          <a:p>
            <a:pPr algn="ctr"/>
            <a:r>
              <a:rPr lang="ru-RU" sz="800" dirty="0" smtClean="0"/>
              <a:t>Наших рек, лесов полей, </a:t>
            </a:r>
          </a:p>
          <a:p>
            <a:pPr algn="ctr"/>
            <a:r>
              <a:rPr lang="ru-RU" sz="800" dirty="0" smtClean="0"/>
              <a:t>То воскресный день прекрасный</a:t>
            </a:r>
          </a:p>
          <a:p>
            <a:pPr algn="ctr"/>
            <a:r>
              <a:rPr lang="ru-RU" sz="800" dirty="0" smtClean="0"/>
              <a:t>Полежите на диване, </a:t>
            </a:r>
          </a:p>
          <a:p>
            <a:pPr algn="ctr"/>
            <a:r>
              <a:rPr lang="ru-RU" sz="800" dirty="0" smtClean="0"/>
              <a:t>Посмотрите телевизор, </a:t>
            </a:r>
          </a:p>
          <a:p>
            <a:pPr algn="ctr"/>
            <a:r>
              <a:rPr lang="ru-RU" sz="800" dirty="0" smtClean="0"/>
              <a:t>Почитайте детектив. </a:t>
            </a:r>
          </a:p>
          <a:p>
            <a:pPr algn="ctr"/>
            <a:r>
              <a:rPr lang="ru-RU" sz="800" dirty="0" smtClean="0"/>
              <a:t>Ну а если ваши дети</a:t>
            </a:r>
          </a:p>
          <a:p>
            <a:pPr algn="ctr"/>
            <a:r>
              <a:rPr lang="ru-RU" sz="800" dirty="0" smtClean="0"/>
              <a:t>Позовут с собой на речку</a:t>
            </a:r>
          </a:p>
          <a:p>
            <a:pPr algn="ctr"/>
            <a:r>
              <a:rPr lang="ru-RU" sz="800" dirty="0" smtClean="0"/>
              <a:t>Или в лес на свежий воздух, </a:t>
            </a:r>
          </a:p>
          <a:p>
            <a:pPr algn="ctr"/>
            <a:r>
              <a:rPr lang="ru-RU" sz="800" dirty="0" smtClean="0"/>
              <a:t>За водою на родник, </a:t>
            </a:r>
          </a:p>
          <a:p>
            <a:pPr algn="ctr"/>
            <a:r>
              <a:rPr lang="ru-RU" sz="800" dirty="0" smtClean="0"/>
              <a:t>То в ответ им улыбнитесь, </a:t>
            </a:r>
          </a:p>
          <a:p>
            <a:pPr algn="ctr"/>
            <a:r>
              <a:rPr lang="ru-RU" sz="800" dirty="0" smtClean="0"/>
              <a:t>С боку на бок повернитесь, </a:t>
            </a:r>
          </a:p>
          <a:p>
            <a:pPr algn="ctr"/>
            <a:r>
              <a:rPr lang="ru-RU" sz="800" dirty="0" smtClean="0"/>
              <a:t>И зевнув четыре раза, </a:t>
            </a:r>
          </a:p>
          <a:p>
            <a:pPr algn="ctr"/>
            <a:r>
              <a:rPr lang="ru-RU" sz="800" dirty="0" smtClean="0"/>
              <a:t>Отпустите их одних</a:t>
            </a:r>
            <a:endParaRPr lang="ru-RU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7000892" y="928670"/>
            <a:ext cx="1857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Если вы пришли на речку</a:t>
            </a:r>
          </a:p>
          <a:p>
            <a:pPr algn="ctr"/>
            <a:r>
              <a:rPr lang="ru-RU" sz="800" dirty="0" smtClean="0"/>
              <a:t>То в нее бросайте мусор:</a:t>
            </a:r>
          </a:p>
          <a:p>
            <a:pPr algn="ctr"/>
            <a:r>
              <a:rPr lang="ru-RU" sz="800" dirty="0" smtClean="0"/>
              <a:t>Банки, палки и бутылки, </a:t>
            </a:r>
          </a:p>
          <a:p>
            <a:pPr algn="ctr"/>
            <a:r>
              <a:rPr lang="ru-RU" sz="800" dirty="0" smtClean="0"/>
              <a:t>Целлофановый пакет</a:t>
            </a:r>
          </a:p>
          <a:p>
            <a:pPr algn="ctr"/>
            <a:r>
              <a:rPr lang="ru-RU" sz="800" dirty="0" smtClean="0"/>
              <a:t>И тогда всем рыбам в речке</a:t>
            </a:r>
          </a:p>
          <a:p>
            <a:pPr algn="ctr"/>
            <a:r>
              <a:rPr lang="ru-RU" sz="800" dirty="0" smtClean="0"/>
              <a:t>Станет весело, и рыбки</a:t>
            </a:r>
          </a:p>
          <a:p>
            <a:pPr algn="ctr"/>
            <a:r>
              <a:rPr lang="ru-RU" sz="800" dirty="0" smtClean="0"/>
              <a:t>Сами прыгнут к вам в кастрюлю –</a:t>
            </a:r>
          </a:p>
          <a:p>
            <a:pPr algn="ctr"/>
            <a:r>
              <a:rPr lang="ru-RU" sz="800" dirty="0" smtClean="0"/>
              <a:t>Будет славная уха. </a:t>
            </a:r>
            <a:endParaRPr lang="ru-RU" sz="800" dirty="0"/>
          </a:p>
        </p:txBody>
      </p:sp>
      <p:sp>
        <p:nvSpPr>
          <p:cNvPr id="10" name="TextBox 9"/>
          <p:cNvSpPr txBox="1"/>
          <p:nvPr/>
        </p:nvSpPr>
        <p:spPr>
          <a:xfrm rot="1827202">
            <a:off x="2034237" y="4255973"/>
            <a:ext cx="2428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Если на лесной полянке</a:t>
            </a:r>
          </a:p>
          <a:p>
            <a:pPr algn="ctr"/>
            <a:r>
              <a:rPr lang="ru-RU" sz="800" dirty="0" smtClean="0"/>
              <a:t>Вы поставили палатку, </a:t>
            </a:r>
          </a:p>
          <a:p>
            <a:pPr algn="ctr"/>
            <a:r>
              <a:rPr lang="ru-RU" sz="800" dirty="0" smtClean="0"/>
              <a:t>После этого вам надо</a:t>
            </a:r>
          </a:p>
          <a:p>
            <a:pPr algn="ctr"/>
            <a:r>
              <a:rPr lang="ru-RU" sz="800" dirty="0" smtClean="0"/>
              <a:t>Развести большой костер. </a:t>
            </a:r>
          </a:p>
          <a:p>
            <a:pPr algn="ctr"/>
            <a:r>
              <a:rPr lang="ru-RU" sz="800" dirty="0" smtClean="0"/>
              <a:t>И тогда все запылает, </a:t>
            </a:r>
          </a:p>
          <a:p>
            <a:pPr algn="ctr"/>
            <a:r>
              <a:rPr lang="ru-RU" sz="800" dirty="0" smtClean="0"/>
              <a:t>Загорится задымится, </a:t>
            </a:r>
          </a:p>
          <a:p>
            <a:pPr algn="ctr"/>
            <a:r>
              <a:rPr lang="ru-RU" sz="800" dirty="0" smtClean="0"/>
              <a:t>И природа восхитится:</a:t>
            </a:r>
          </a:p>
          <a:p>
            <a:pPr algn="ctr"/>
            <a:r>
              <a:rPr lang="ru-RU" sz="800" dirty="0" smtClean="0"/>
              <a:t>«Что за чудный фейерверк! »</a:t>
            </a:r>
            <a:endParaRPr lang="ru-RU" sz="800" dirty="0"/>
          </a:p>
        </p:txBody>
      </p:sp>
      <p:sp>
        <p:nvSpPr>
          <p:cNvPr id="11" name="TextBox 10"/>
          <p:cNvSpPr txBox="1"/>
          <p:nvPr/>
        </p:nvSpPr>
        <p:spPr>
          <a:xfrm rot="19788938">
            <a:off x="5997926" y="4126615"/>
            <a:ext cx="1928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Если взяли вы корзину</a:t>
            </a:r>
          </a:p>
          <a:p>
            <a:pPr algn="ctr"/>
            <a:r>
              <a:rPr lang="ru-RU" sz="800" dirty="0" smtClean="0"/>
              <a:t>И пошли в лес за грибами, </a:t>
            </a:r>
          </a:p>
          <a:p>
            <a:pPr algn="ctr"/>
            <a:r>
              <a:rPr lang="ru-RU" sz="800" dirty="0" smtClean="0"/>
              <a:t>То грибы корчуйте с корнем, </a:t>
            </a:r>
          </a:p>
          <a:p>
            <a:pPr algn="ctr"/>
            <a:r>
              <a:rPr lang="ru-RU" sz="800" dirty="0" smtClean="0"/>
              <a:t>Палкой бейте мухоморы! </a:t>
            </a:r>
          </a:p>
          <a:p>
            <a:pPr algn="ctr"/>
            <a:r>
              <a:rPr lang="ru-RU" sz="800" dirty="0" smtClean="0"/>
              <a:t>И тогда лесным зверушкам</a:t>
            </a:r>
          </a:p>
          <a:p>
            <a:pPr algn="ctr"/>
            <a:r>
              <a:rPr lang="ru-RU" sz="800" dirty="0" smtClean="0"/>
              <a:t>Нечем будет подкрепиться, </a:t>
            </a:r>
          </a:p>
          <a:p>
            <a:pPr algn="ctr"/>
            <a:r>
              <a:rPr lang="ru-RU" sz="800" dirty="0" smtClean="0"/>
              <a:t>Все впадут зимою в спячку</a:t>
            </a:r>
          </a:p>
          <a:p>
            <a:pPr algn="ctr"/>
            <a:r>
              <a:rPr lang="ru-RU" sz="800" dirty="0" smtClean="0"/>
              <a:t>И «Спасибо! » - скажут вам. </a:t>
            </a:r>
            <a:endParaRPr lang="ru-RU" sz="800" dirty="0"/>
          </a:p>
        </p:txBody>
      </p:sp>
      <p:sp>
        <p:nvSpPr>
          <p:cNvPr id="12" name="Облако 11"/>
          <p:cNvSpPr/>
          <p:nvPr/>
        </p:nvSpPr>
        <p:spPr>
          <a:xfrm>
            <a:off x="3357554" y="1000108"/>
            <a:ext cx="3071834" cy="1928826"/>
          </a:xfrm>
          <a:prstGeom prst="cloud">
            <a:avLst/>
          </a:prstGeom>
          <a:solidFill>
            <a:srgbClr val="66FFFF"/>
          </a:solidFill>
          <a:ln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786182" y="1214422"/>
            <a:ext cx="2357454" cy="15696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Эти вредные советы</a:t>
            </a:r>
          </a:p>
          <a:p>
            <a:pPr algn="ctr"/>
            <a:r>
              <a:rPr lang="ru-RU" sz="1200" dirty="0" smtClean="0"/>
              <a:t>Запишите, заучите, </a:t>
            </a:r>
          </a:p>
          <a:p>
            <a:pPr algn="ctr"/>
            <a:r>
              <a:rPr lang="ru-RU" sz="1200" dirty="0" smtClean="0"/>
              <a:t>Вашим детям расскажите</a:t>
            </a:r>
          </a:p>
          <a:p>
            <a:pPr algn="ctr"/>
            <a:r>
              <a:rPr lang="ru-RU" sz="1200" dirty="0" smtClean="0"/>
              <a:t>И знакомым во дворе. </a:t>
            </a:r>
          </a:p>
          <a:p>
            <a:pPr algn="ctr"/>
            <a:r>
              <a:rPr lang="ru-RU" sz="1200" dirty="0" smtClean="0"/>
              <a:t>Если этого не сделать, </a:t>
            </a:r>
          </a:p>
          <a:p>
            <a:pPr algn="ctr"/>
            <a:r>
              <a:rPr lang="ru-RU" sz="1200" dirty="0" smtClean="0"/>
              <a:t>Даже инопланетяне</a:t>
            </a:r>
          </a:p>
          <a:p>
            <a:pPr algn="ctr"/>
            <a:r>
              <a:rPr lang="ru-RU" sz="1200" dirty="0" smtClean="0"/>
              <a:t>Никогда не прилетят к нам –</a:t>
            </a:r>
          </a:p>
          <a:p>
            <a:pPr algn="ctr"/>
            <a:r>
              <a:rPr lang="ru-RU" sz="1200" dirty="0" smtClean="0"/>
              <a:t>Будет некуда лететь. </a:t>
            </a:r>
            <a:endParaRPr lang="ru-RU" sz="1200" dirty="0"/>
          </a:p>
        </p:txBody>
      </p:sp>
      <p:pic>
        <p:nvPicPr>
          <p:cNvPr id="16389" name="Picture 5" descr="http://im2-tub-ru.yandex.net/i?id=80620714-0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071810"/>
            <a:ext cx="1928826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1" name="Picture 7" descr="http://im3-tub-ru.yandex.net/i?id=125920216-5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285992"/>
            <a:ext cx="2190752" cy="1643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3" name="Picture 9" descr="http://im6-tub-ru.yandex.net/i?id=86783588-32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5286388"/>
            <a:ext cx="2143140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7" name="Picture 13" descr="http://im6-tub-ru.yandex.net/i?id=34872904-57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5286388"/>
            <a:ext cx="2119314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401" name="Picture 17" descr="http://im5-tub-ru.yandex.net/i?id=524283005-15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7" y="2857497"/>
            <a:ext cx="2599374" cy="1671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3523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58204" cy="642942"/>
          </a:xfrm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СОХРАНИМ ПРИРОДУ ДЛЯ НАШИХ ДЕТЕЙ…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17410" name="Picture 2" descr="http://im6-tub-ru.yandex.net/i?id=110236897-6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14356"/>
            <a:ext cx="2286016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://im4-tub-ru.yandex.net/i?id=231880793-3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071546"/>
            <a:ext cx="402338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http://im4-tub-ru.yandex.net/i?id=185012822-38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72008"/>
            <a:ext cx="221457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6" name="Picture 8" descr="http://im2-tub-ru.yandex.net/i?id=388730526-01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357430"/>
            <a:ext cx="2286016" cy="1665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20" name="Picture 12" descr="http://im4-tub-ru.yandex.net/i?id=59401257-25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2275" y="2571744"/>
            <a:ext cx="237172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22" name="Picture 14" descr="http://im0-tub-ru.yandex.net/i?id=441495037-33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785794"/>
            <a:ext cx="2286016" cy="1546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24" name="Picture 16" descr="http://im6-tub-ru.yandex.net/i?id=319108511-46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8" y="4714884"/>
            <a:ext cx="254317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2571736" y="3429000"/>
            <a:ext cx="40005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/>
              <a:t> "Наш мир так же сложен и уязвим, как паутина. Коснитесь одной паутинки, и дрогнут все остальные. А мы не просто касаемся паутины, - мы оставляем в ней зияющие дыры. Растениям и животным некому писать, за них некому заступиться, кроме нас, людей, которые вместе с ними населяют эту планету, но не являются ее собственниками."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                           </a:t>
            </a:r>
            <a:r>
              <a:rPr lang="ru-RU" sz="1600" dirty="0" err="1" smtClean="0"/>
              <a:t>Джеральд</a:t>
            </a:r>
            <a:r>
              <a:rPr lang="ru-RU" sz="1600" dirty="0" smtClean="0"/>
              <a:t>  </a:t>
            </a:r>
            <a:r>
              <a:rPr lang="ru-RU" sz="1600" dirty="0" err="1" smtClean="0"/>
              <a:t>Дарелл</a:t>
            </a:r>
            <a:endParaRPr lang="ru-RU" sz="1600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42844" y="2357430"/>
            <a:ext cx="2286016" cy="1643074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advTm="25360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Природа родного края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07154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85728"/>
            <a:ext cx="3143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Климат области умеренно-континентальный, характеризуется умеренно холодной и снежной зимой и теплым летом.</a:t>
            </a:r>
            <a:endParaRPr lang="ru-RU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6072166" y="428604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Тульские леса занимают особое место в северной лесостепи Европейской России. Общая занимаемая лесами площадь составляет 395,3 тыс.га</a:t>
            </a:r>
            <a:endParaRPr lang="ru-RU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285992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По территории Тульской области протекает более 1600 рек и ручьев общей протяженностью около 11 тыс. км. Наиболее многоводной рекой области является </a:t>
            </a:r>
            <a:r>
              <a:rPr lang="ru-RU" sz="800" b="1" dirty="0" smtClean="0"/>
              <a:t>Ока</a:t>
            </a:r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643446"/>
            <a:ext cx="278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На территории Тульской области разведаны большие залежи полезных ископаемых различных видов, а также имеются геологические предпосылки обнаружения ряда месторождений минерального сырья</a:t>
            </a:r>
            <a:endParaRPr lang="ru-RU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6357918" y="2357430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Животный мир Тульской области достаточно разнообразен и представлен беспозвоночными и позвоночными животными различных классов, отрядов и видов. Большинство видов животных распределено по территории неравномерно.</a:t>
            </a:r>
            <a:endParaRPr lang="ru-RU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6357950" y="4429132"/>
            <a:ext cx="2786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На территории Тульской области в настоящее время выявлено 1 432 вида растений. </a:t>
            </a:r>
          </a:p>
          <a:p>
            <a:pPr algn="ctr"/>
            <a:r>
              <a:rPr lang="ru-RU" sz="800" dirty="0" smtClean="0"/>
              <a:t>Разнообразие растительного покрова определяется как ландшафтными особенностями, так и положением области на стыке двух природных зон - зоны лесов и зоны лесостепи. </a:t>
            </a:r>
            <a:endParaRPr lang="ru-RU" sz="800" dirty="0"/>
          </a:p>
        </p:txBody>
      </p:sp>
      <p:pic>
        <p:nvPicPr>
          <p:cNvPr id="18434" name="Picture 2" descr="http://im4-tub-ru.yandex.net/i?id=93487255-6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500042"/>
            <a:ext cx="328614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://im4-tub-ru.yandex.net/i?id=461690283-7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42918"/>
            <a:ext cx="2786082" cy="1607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http://im5-tub-ru.yandex.net/i?id=227491767-56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14620"/>
            <a:ext cx="2702738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0" name="Picture 8" descr="http://im2-tub-ru.yandex.net/i?id=189625759-06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928670"/>
            <a:ext cx="2643206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2" name="Picture 10" descr="http://im8-tub-ru.yandex.net/i?id=66772081-71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5214950"/>
            <a:ext cx="2816667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4" name="Picture 12" descr="http://im7-tub-ru.yandex.net/i?id=258460080-13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3000372"/>
            <a:ext cx="2286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6" name="Picture 14" descr="http://im7-tub-ru.yandex.net/i?id=43041248-01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26" y="5286388"/>
            <a:ext cx="2643174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2928926" y="3643314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По характеру поверхности представляет собой пологоволнистую равнину, пересечённую долинами рек, балками и оврагами. Встречаются карстовые формы рельефа— провальные воронки, котловины, подземные пустоты, пещеры (близ Венева) с длинными ходами, красивыми высокими гротами, покрытыми кальцитовыми натёками. Верхняя точка поверхности — 293 метра , (самая низкая естественная отметка — 108 метров .</a:t>
            </a:r>
            <a:endParaRPr lang="ru-RU" sz="800" dirty="0"/>
          </a:p>
        </p:txBody>
      </p:sp>
      <p:pic>
        <p:nvPicPr>
          <p:cNvPr id="18450" name="Picture 18" descr="http://www.goldensphere.ru/img/01/karta/01-bi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71802" y="4857760"/>
            <a:ext cx="3124758" cy="1714512"/>
          </a:xfrm>
          <a:prstGeom prst="rect">
            <a:avLst/>
          </a:prstGeom>
          <a:noFill/>
        </p:spPr>
      </p:pic>
    </p:spTree>
  </p:cSld>
  <p:clrMapOvr>
    <a:masterClrMapping/>
  </p:clrMapOvr>
  <p:transition advTm="11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1284</Words>
  <Application>Microsoft Office PowerPoint</Application>
  <PresentationFormat>Экран (4:3)</PresentationFormat>
  <Paragraphs>159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МИР  ГЛАЗАМИ  ДЕТЕЙ «Сохраните  для  нас зеленую планету»</vt:lpstr>
      <vt:lpstr>ЗАНИМАТЕЛЬНАЯ  ЭКОЛОГИЯ для детей и их родителей</vt:lpstr>
      <vt:lpstr>ЗНАКОМЬТЕСЬ: ЭКОЛОГИЧЕСКОЕ  ПРОСТРАНСТВО  В  МБДОУ № 99</vt:lpstr>
      <vt:lpstr>ВРЕДНЫЕ СОВЕТЫ ДЛЯ РОДИТЕЛЕЙ</vt:lpstr>
      <vt:lpstr>СОХРАНИМ ПРИРОДУ ДЛЯ НАШИХ ДЕТЕЙ…</vt:lpstr>
      <vt:lpstr>Природа родного края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ГЛАЗАМИ ДЕТЕЙ</dc:title>
  <cp:lastModifiedBy>Admin</cp:lastModifiedBy>
  <cp:revision>92</cp:revision>
  <dcterms:modified xsi:type="dcterms:W3CDTF">2013-03-20T07:20:14Z</dcterms:modified>
</cp:coreProperties>
</file>