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76" r:id="rId13"/>
    <p:sldId id="270" r:id="rId14"/>
    <p:sldId id="273" r:id="rId15"/>
    <p:sldId id="268" r:id="rId16"/>
    <p:sldId id="269" r:id="rId17"/>
    <p:sldId id="275" r:id="rId18"/>
    <p:sldId id="274" r:id="rId19"/>
    <p:sldId id="272" r:id="rId20"/>
    <p:sldId id="26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785794"/>
            <a:ext cx="8229600" cy="1828800"/>
          </a:xfrm>
        </p:spPr>
        <p:txBody>
          <a:bodyPr>
            <a:noAutofit/>
          </a:bodyPr>
          <a:lstStyle/>
          <a:p>
            <a:r>
              <a:rPr lang="ru-RU" sz="3600" dirty="0" err="1" smtClean="0">
                <a:solidFill>
                  <a:schemeClr val="tx2">
                    <a:lumMod val="90000"/>
                  </a:schemeClr>
                </a:solidFill>
              </a:rPr>
              <a:t>Системно-деятельностный</a:t>
            </a:r>
            <a:r>
              <a:rPr lang="ru-RU" sz="3600" dirty="0" smtClean="0">
                <a:solidFill>
                  <a:schemeClr val="tx2">
                    <a:lumMod val="90000"/>
                  </a:schemeClr>
                </a:solidFill>
              </a:rPr>
              <a:t> подход </a:t>
            </a:r>
            <a:br>
              <a:rPr lang="ru-RU" sz="3600" dirty="0" smtClean="0">
                <a:solidFill>
                  <a:schemeClr val="tx2">
                    <a:lumMod val="90000"/>
                  </a:schemeClr>
                </a:solidFill>
              </a:rPr>
            </a:br>
            <a:r>
              <a:rPr lang="ru-RU" sz="3600" dirty="0" smtClean="0">
                <a:solidFill>
                  <a:schemeClr val="tx2">
                    <a:lumMod val="90000"/>
                  </a:schemeClr>
                </a:solidFill>
              </a:rPr>
              <a:t>обучения на уроке математики</a:t>
            </a:r>
            <a:r>
              <a:rPr lang="ru-RU" sz="4000" dirty="0" smtClean="0">
                <a:solidFill>
                  <a:schemeClr val="tx2">
                    <a:lumMod val="90000"/>
                  </a:schemeClr>
                </a:solidFill>
              </a:rPr>
              <a:t>.</a:t>
            </a:r>
            <a:endParaRPr lang="ru-RU" sz="4000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331698"/>
            <a:ext cx="8286808" cy="316913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Выступление на ШМО начальных классов </a:t>
            </a:r>
          </a:p>
          <a:p>
            <a:r>
              <a:rPr lang="ru-RU" dirty="0" smtClean="0"/>
              <a:t>                           Подготовила :</a:t>
            </a:r>
          </a:p>
          <a:p>
            <a:r>
              <a:rPr lang="ru-RU" dirty="0" smtClean="0"/>
              <a:t>                                                  учитель начальных классов </a:t>
            </a:r>
          </a:p>
          <a:p>
            <a:r>
              <a:rPr lang="ru-RU" dirty="0" smtClean="0"/>
              <a:t>                              </a:t>
            </a:r>
            <a:r>
              <a:rPr lang="ru-RU" dirty="0" err="1" smtClean="0"/>
              <a:t>Тайгунова</a:t>
            </a:r>
            <a:r>
              <a:rPr lang="ru-RU" dirty="0" smtClean="0"/>
              <a:t>  Н.Л.</a:t>
            </a:r>
          </a:p>
          <a:p>
            <a:endParaRPr lang="ru-RU" dirty="0" smtClean="0"/>
          </a:p>
          <a:p>
            <a:r>
              <a:rPr lang="ru-RU" dirty="0" smtClean="0"/>
              <a:t>МБОУ  </a:t>
            </a:r>
            <a:r>
              <a:rPr lang="ru-RU" dirty="0" err="1" smtClean="0"/>
              <a:t>Комаровская</a:t>
            </a:r>
            <a:r>
              <a:rPr lang="ru-RU" dirty="0" smtClean="0"/>
              <a:t> СОШ</a:t>
            </a:r>
          </a:p>
          <a:p>
            <a:r>
              <a:rPr lang="ru-RU" dirty="0" smtClean="0"/>
              <a:t>Апрель 2014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500042"/>
            <a:ext cx="88582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i="1" dirty="0" smtClean="0"/>
              <a:t>Метод – побуждающий от проблемной ситуации </a:t>
            </a:r>
          </a:p>
          <a:p>
            <a:endParaRPr lang="ru-RU" sz="3200" i="1" dirty="0" smtClean="0"/>
          </a:p>
          <a:p>
            <a:endParaRPr lang="ru-RU" sz="3600" i="1" dirty="0" smtClean="0"/>
          </a:p>
          <a:p>
            <a:r>
              <a:rPr lang="ru-RU" sz="40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Прием – практическое задание на новый материал.</a:t>
            </a:r>
          </a:p>
          <a:p>
            <a:endParaRPr lang="ru-RU" sz="3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sz="36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endParaRPr lang="ru-RU" sz="3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821537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Посмотрите на числовые выражения (на доске)</a:t>
            </a:r>
          </a:p>
          <a:p>
            <a:r>
              <a:rPr lang="ru-RU" sz="2800" dirty="0" smtClean="0"/>
              <a:t>3 + 3 + 3 + 3 + 3</a:t>
            </a:r>
          </a:p>
          <a:p>
            <a:r>
              <a:rPr lang="ru-RU" sz="2800" dirty="0" smtClean="0"/>
              <a:t>4 + 4 + 44 + 4</a:t>
            </a:r>
          </a:p>
          <a:p>
            <a:r>
              <a:rPr lang="ru-RU" sz="2800" dirty="0" smtClean="0"/>
              <a:t>5 + 5 + 5 + 5</a:t>
            </a:r>
          </a:p>
          <a:p>
            <a:r>
              <a:rPr lang="ru-RU" sz="2800" dirty="0" smtClean="0"/>
              <a:t>7 + 7 + 7</a:t>
            </a:r>
          </a:p>
          <a:p>
            <a:r>
              <a:rPr lang="ru-RU" sz="2800" dirty="0" smtClean="0"/>
              <a:t>Найдите лишнее выражение.</a:t>
            </a:r>
          </a:p>
          <a:p>
            <a:r>
              <a:rPr lang="ru-RU" sz="2800" dirty="0" smtClean="0"/>
              <a:t>Почему вы выбрали именно второе? </a:t>
            </a:r>
          </a:p>
          <a:p>
            <a:r>
              <a:rPr lang="ru-RU" sz="2800" dirty="0" smtClean="0"/>
              <a:t>Продолжите закономерность. Какое выражение будет следующим? (9 + 9)</a:t>
            </a:r>
          </a:p>
          <a:p>
            <a:r>
              <a:rPr lang="ru-RU" sz="2800" dirty="0" smtClean="0"/>
              <a:t>Чем можно заменить сумму одинаковых слагаемых? </a:t>
            </a:r>
          </a:p>
          <a:p>
            <a:r>
              <a:rPr lang="ru-RU" sz="2800" dirty="0" smtClean="0"/>
              <a:t>- Замените</a:t>
            </a:r>
          </a:p>
          <a:p>
            <a:r>
              <a:rPr lang="ru-RU" sz="2800" dirty="0" smtClean="0"/>
              <a:t>- Проверка</a:t>
            </a:r>
          </a:p>
          <a:p>
            <a:r>
              <a:rPr lang="ru-RU" sz="2800" dirty="0" smtClean="0"/>
              <a:t>- Оцените себя по алгоритму.</a:t>
            </a: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71480"/>
            <a:ext cx="8715404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858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  Посмотрите на данные выражения. Кто догадался, какое задание надо выполнить?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858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	2 + 7 … 7 + 2                           2 · 7 …  7 · 2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858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	9 + 3 … 3 + 9                           9 · 3 …  3 · 9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858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 (Надо сравнить и поставить знак  &gt;,  &lt;  или   = .)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858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- Рассмотрим 1 столбик. Можно ли сравнить не находя значения выражений? Каким свойством сложения мы воспользуемся?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858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- Рассмотрим 2 столбик. Чем отличаются выражения во втором столбике?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858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- Можем ли мы не считая сравнить произведения левой и правой части?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8587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642918"/>
            <a:ext cx="82868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/>
              <a:t>Побуждение к осознанию проблемы</a:t>
            </a:r>
          </a:p>
          <a:p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571612"/>
            <a:ext cx="421484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Деятельность учителя </a:t>
            </a:r>
            <a:r>
              <a:rPr lang="ru-RU" sz="2800" dirty="0" smtClean="0"/>
              <a:t>Какое математическое правило сложения вы знаете?</a:t>
            </a:r>
          </a:p>
          <a:p>
            <a:r>
              <a:rPr lang="ru-RU" sz="2800" dirty="0" smtClean="0"/>
              <a:t>- А здесь будет действовать это правило?</a:t>
            </a:r>
          </a:p>
          <a:p>
            <a:r>
              <a:rPr lang="ru-RU" sz="2800" dirty="0" smtClean="0"/>
              <a:t>- Какова же цель нашего урока? </a:t>
            </a:r>
          </a:p>
          <a:p>
            <a:r>
              <a:rPr lang="ru-RU" sz="2800" dirty="0" smtClean="0"/>
              <a:t>(на доске)</a:t>
            </a:r>
          </a:p>
          <a:p>
            <a:r>
              <a:rPr lang="ru-RU" sz="2800" dirty="0" smtClean="0"/>
              <a:t>- Ставлю карточку «знак вопроса».         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500562" y="1571612"/>
            <a:ext cx="421484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Деятельность учащегося</a:t>
            </a:r>
          </a:p>
          <a:p>
            <a:endParaRPr lang="ru-RU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500562" y="2071678"/>
            <a:ext cx="350046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Переместительным свойством сложения-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Основной вопрос урока.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Узнать, правило умножения?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71472" y="142852"/>
            <a:ext cx="8143932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800" b="1" i="1" dirty="0" smtClean="0">
                <a:latin typeface="Arial" pitchFamily="34" charset="0"/>
                <a:ea typeface="Times New Roman" pitchFamily="18" charset="0"/>
              </a:rPr>
              <a:t>Метод поиска решения учебной проблемы – побуждающий к выдвижению и проверке гипотез .</a:t>
            </a:r>
          </a:p>
          <a:p>
            <a:r>
              <a:rPr lang="ru-RU" sz="2800" dirty="0" smtClean="0"/>
              <a:t> Выполним задание на карточках </a:t>
            </a:r>
            <a:endParaRPr lang="ru-RU" sz="28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858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1) Рассмотрите фигуру. Как она называется?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858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2) Сколько мерок помещается в первую строчку? Запишите это число. Раскрасьте первую строку.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858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3) Сколько таких строчек в фигуре? Запишите это число.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858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4) Запишите произведение чисел и найдите его значение.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858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5) Сравните свое выражение с выражением соседа по парте.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858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6) Сделайте вывод.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8587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643570" y="2285992"/>
          <a:ext cx="2942604" cy="1963113"/>
        </p:xfrm>
        <a:graphic>
          <a:graphicData uri="http://schemas.openxmlformats.org/drawingml/2006/table">
            <a:tbl>
              <a:tblPr/>
              <a:tblGrid>
                <a:gridCol w="587820"/>
                <a:gridCol w="588988"/>
                <a:gridCol w="587820"/>
                <a:gridCol w="588988"/>
                <a:gridCol w="588988"/>
              </a:tblGrid>
              <a:tr h="6543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285875" algn="l"/>
                        </a:tabLs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28587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28587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28587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28587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3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285875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285875" algn="l"/>
                        </a:tabLs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285875" algn="l"/>
                        </a:tabLs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28587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28587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3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28587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28587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28587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28587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285875" algn="l"/>
                        </a:tabLs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2357430"/>
          <a:ext cx="2671779" cy="2924190"/>
        </p:xfrm>
        <a:graphic>
          <a:graphicData uri="http://schemas.openxmlformats.org/drawingml/2006/table">
            <a:tbl>
              <a:tblPr/>
              <a:tblGrid>
                <a:gridCol w="890593"/>
                <a:gridCol w="890593"/>
                <a:gridCol w="890593"/>
              </a:tblGrid>
              <a:tr h="5848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8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8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8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8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2910" y="357166"/>
            <a:ext cx="7715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Подсчитайте сколько мерок (квадратиков) вмещается в прямоугольник и запишите удобным способом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428728" y="1928802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1вариант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429256" y="171448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2 вариант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85720" y="714356"/>
            <a:ext cx="857256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85875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Одна пара детей выходит перед классом и рассказывает, как выполнялось задание.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85875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Вывод: Множители переставлены местами, но значение произведения не изменилось.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85875" algn="l"/>
              </a:tabLst>
            </a:pPr>
            <a:r>
              <a:rPr lang="ru-RU" sz="4000" dirty="0" smtClean="0"/>
              <a:t>          3×5                        5×3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8587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642918"/>
            <a:ext cx="38576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Деятельность учителя                               </a:t>
            </a:r>
            <a:r>
              <a:rPr lang="ru-RU" sz="2800" dirty="0" smtClean="0"/>
              <a:t>- У кого такой же вывод, поднимите руки.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 - Каким свойством умножения мы сейчас пользовались?</a:t>
            </a:r>
          </a:p>
          <a:p>
            <a:r>
              <a:rPr lang="ru-RU" sz="2800" dirty="0" smtClean="0"/>
              <a:t>    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786314" y="642918"/>
            <a:ext cx="3929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Деятельность учащихся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4857752" y="1142984"/>
            <a:ext cx="4143404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Дети оценивают свою работу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Переместительным свойством.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На слайде: Переместительное свойство умножения.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285992"/>
            <a:ext cx="71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a × b=b × a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1538" y="1643050"/>
            <a:ext cx="7113422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Спасибо за внимание</a:t>
            </a:r>
            <a:endParaRPr lang="ru-RU" sz="8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71472" y="357166"/>
            <a:ext cx="78581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«Человек достигнет результата, </a:t>
            </a:r>
          </a:p>
          <a:p>
            <a:r>
              <a:rPr lang="ru-RU" sz="4400" dirty="0" smtClean="0"/>
              <a:t>только делая что-то сам...»</a:t>
            </a:r>
            <a:endParaRPr lang="ru-RU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3071802" y="3929066"/>
            <a:ext cx="55007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Александр Пятигорский-</a:t>
            </a:r>
          </a:p>
          <a:p>
            <a:r>
              <a:rPr lang="ru-RU" sz="3200" dirty="0" smtClean="0"/>
              <a:t>всемирно известный русский </a:t>
            </a:r>
          </a:p>
          <a:p>
            <a:r>
              <a:rPr lang="ru-RU" sz="3200" dirty="0" smtClean="0"/>
              <a:t>философ, востоковед, профессор </a:t>
            </a:r>
          </a:p>
          <a:p>
            <a:r>
              <a:rPr lang="ru-RU" sz="3200" dirty="0" smtClean="0"/>
              <a:t>Лондонского университета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4348" y="1000108"/>
            <a:ext cx="807249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Основные задачи образования сегодня – не</a:t>
            </a:r>
          </a:p>
          <a:p>
            <a:r>
              <a:rPr lang="ru-RU" sz="3200" dirty="0" smtClean="0"/>
              <a:t>просто вооружить ученика фиксированным</a:t>
            </a:r>
          </a:p>
          <a:p>
            <a:r>
              <a:rPr lang="ru-RU" sz="3200" dirty="0" smtClean="0"/>
              <a:t>набором знаний, а сформировать у него</a:t>
            </a:r>
          </a:p>
          <a:p>
            <a:r>
              <a:rPr lang="ru-RU" sz="3200" dirty="0" smtClean="0"/>
              <a:t>умение и желание учиться всю жизнь,</a:t>
            </a:r>
          </a:p>
          <a:p>
            <a:r>
              <a:rPr lang="ru-RU" sz="3200" dirty="0" smtClean="0"/>
              <a:t>работать в команде, способность к</a:t>
            </a:r>
          </a:p>
          <a:p>
            <a:r>
              <a:rPr lang="ru-RU" sz="3200" dirty="0" smtClean="0"/>
              <a:t>самоизменению и саморазвитию на основе</a:t>
            </a:r>
          </a:p>
          <a:p>
            <a:r>
              <a:rPr lang="ru-RU" sz="3200" dirty="0" smtClean="0"/>
              <a:t>рефлексивной самоорганизации.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/>
                </a:solidFill>
              </a:rPr>
              <a:t>Основная идея системно –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err="1" smtClean="0">
                <a:solidFill>
                  <a:schemeClr val="tx2"/>
                </a:solidFill>
              </a:rPr>
              <a:t>деятельностного</a:t>
            </a:r>
            <a:r>
              <a:rPr lang="ru-RU" sz="3200" dirty="0" smtClean="0">
                <a:solidFill>
                  <a:schemeClr val="tx2"/>
                </a:solidFill>
              </a:rPr>
              <a:t> метода обучения-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2357430"/>
            <a:ext cx="77867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открытие знаний детьми в процессе </a:t>
            </a:r>
          </a:p>
          <a:p>
            <a:r>
              <a:rPr lang="ru-RU" sz="3600" dirty="0" smtClean="0"/>
              <a:t>самостоятельной исследовательской </a:t>
            </a:r>
          </a:p>
          <a:p>
            <a:r>
              <a:rPr lang="ru-RU" sz="3600" dirty="0" smtClean="0"/>
              <a:t>деятельности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Задача учителя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1928802"/>
            <a:ext cx="821537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организовать исследовательскую работу </a:t>
            </a:r>
          </a:p>
          <a:p>
            <a:r>
              <a:rPr lang="ru-RU" sz="3200" dirty="0" smtClean="0"/>
              <a:t>детей, чтобы они сами додумались как </a:t>
            </a:r>
          </a:p>
          <a:p>
            <a:r>
              <a:rPr lang="ru-RU" sz="3200" dirty="0" smtClean="0"/>
              <a:t>решить проблему и объяснили, как надо </a:t>
            </a:r>
          </a:p>
          <a:p>
            <a:r>
              <a:rPr lang="ru-RU" sz="3200" dirty="0" smtClean="0"/>
              <a:t>действовать в новых условиях.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8596" y="1000108"/>
            <a:ext cx="83582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2">
                    <a:lumMod val="75000"/>
                  </a:schemeClr>
                </a:solidFill>
              </a:rPr>
              <a:t>Тема: </a:t>
            </a:r>
            <a:r>
              <a:rPr lang="ru-RU" sz="4000" dirty="0" smtClean="0">
                <a:solidFill>
                  <a:schemeClr val="tx1">
                    <a:lumMod val="95000"/>
                  </a:schemeClr>
                </a:solidFill>
              </a:rPr>
              <a:t>п</a:t>
            </a:r>
            <a:r>
              <a:rPr lang="ru-RU" sz="4000" dirty="0" smtClean="0"/>
              <a:t>ереместительное свойство умножения.</a:t>
            </a:r>
          </a:p>
          <a:p>
            <a:endParaRPr lang="ru-RU" sz="4000" dirty="0" smtClean="0"/>
          </a:p>
          <a:p>
            <a:r>
              <a:rPr lang="ru-RU" sz="4000" b="1" dirty="0" smtClean="0">
                <a:solidFill>
                  <a:schemeClr val="bg2">
                    <a:lumMod val="75000"/>
                  </a:schemeClr>
                </a:solidFill>
              </a:rPr>
              <a:t>Тип:</a:t>
            </a:r>
            <a:r>
              <a:rPr lang="ru-RU" sz="4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4000" dirty="0" smtClean="0"/>
              <a:t>открытие новых знаний.</a:t>
            </a:r>
          </a:p>
          <a:p>
            <a:endParaRPr lang="ru-RU" sz="4000" dirty="0" smtClean="0"/>
          </a:p>
          <a:p>
            <a:r>
              <a:rPr lang="ru-RU" sz="4000" b="1" dirty="0" smtClean="0">
                <a:solidFill>
                  <a:schemeClr val="bg2">
                    <a:lumMod val="75000"/>
                  </a:schemeClr>
                </a:solidFill>
              </a:rPr>
              <a:t>Технология:</a:t>
            </a:r>
            <a:r>
              <a:rPr lang="ru-RU" sz="4000" dirty="0" smtClean="0"/>
              <a:t> проблемное обучение.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642918"/>
            <a:ext cx="885828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ea typeface="Times New Roman" pitchFamily="18" charset="0"/>
              </a:rPr>
              <a:t>Цели: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Познакомить с переместительным свойством умножения.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2. Развивать умение решать текстовые задачи.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3.Развивать интеллектуальные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и коммуникативные   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общеучебные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   умения.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4.Развивать умение самостоятельно оценивать результат своих действий, контролировать себя, находить и исправлять собственные ошибки.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1214422"/>
            <a:ext cx="807249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2">
                    <a:lumMod val="75000"/>
                  </a:schemeClr>
                </a:solidFill>
              </a:rPr>
              <a:t>Предметные умения: </a:t>
            </a:r>
            <a:r>
              <a:rPr lang="ru-RU" sz="4400" dirty="0" smtClean="0"/>
              <a:t>знакомство  с переместительным свойством умножения и применение его на практике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85720" y="714356"/>
            <a:ext cx="857256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УУД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Познавательные УУД: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переработка  информации (анализ, сравнение, классификация), представление в разных формах.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Регулятивные УУД: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выполнение инструкции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определение цели, оценка своего  результата.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Коммуникативные УУД: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сотрудничество в паре, выступление перед классом, отстаивание своей позиции.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Личностные результаты: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самооценка своей деятельности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300</TotalTime>
  <Words>567</Words>
  <Application>Microsoft Office PowerPoint</Application>
  <PresentationFormat>Экран (4:3)</PresentationFormat>
  <Paragraphs>127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Апекс</vt:lpstr>
      <vt:lpstr>Системно-деятельностный подход  обучения на уроке математики.</vt:lpstr>
      <vt:lpstr>Презентация PowerPoint</vt:lpstr>
      <vt:lpstr>Презентация PowerPoint</vt:lpstr>
      <vt:lpstr>Основная идея системно – деятельностного метода обучения-</vt:lpstr>
      <vt:lpstr>Задача учителя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Системно-деятельностный подход  обучения на уроке математики.</dc:title>
  <cp:lastModifiedBy>Женечка</cp:lastModifiedBy>
  <cp:revision>48</cp:revision>
  <dcterms:modified xsi:type="dcterms:W3CDTF">2015-04-18T11:35:41Z</dcterms:modified>
</cp:coreProperties>
</file>