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57" r:id="rId10"/>
    <p:sldId id="258" r:id="rId11"/>
    <p:sldId id="259" r:id="rId12"/>
    <p:sldId id="260" r:id="rId13"/>
    <p:sldId id="261" r:id="rId14"/>
    <p:sldId id="262" r:id="rId15"/>
    <p:sldId id="263" r:id="rId16"/>
    <p:sldId id="277" r:id="rId17"/>
    <p:sldId id="278" r:id="rId18"/>
    <p:sldId id="279" r:id="rId19"/>
    <p:sldId id="280" r:id="rId20"/>
    <p:sldId id="264" r:id="rId21"/>
    <p:sldId id="265" r:id="rId22"/>
    <p:sldId id="274" r:id="rId23"/>
    <p:sldId id="266" r:id="rId24"/>
    <p:sldId id="267" r:id="rId25"/>
    <p:sldId id="268" r:id="rId26"/>
    <p:sldId id="269" r:id="rId27"/>
    <p:sldId id="270" r:id="rId28"/>
    <p:sldId id="271" r:id="rId29"/>
    <p:sldId id="272" r:id="rId30"/>
    <p:sldId id="289" r:id="rId31"/>
    <p:sldId id="292" r:id="rId32"/>
    <p:sldId id="294" r:id="rId33"/>
    <p:sldId id="296" r:id="rId34"/>
    <p:sldId id="298" r:id="rId35"/>
    <p:sldId id="300" r:id="rId36"/>
    <p:sldId id="303" r:id="rId37"/>
    <p:sldId id="302" r:id="rId38"/>
    <p:sldId id="301" r:id="rId39"/>
    <p:sldId id="29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11532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386123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388008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5875DB-2AFC-416D-A20A-5C90A04005A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4358F7-B70A-4887-83B0-F54D415FF96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265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99C7AA-E88D-41DC-A5E9-B9E2CAE1DA7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BCB30F2-AAED-4D0F-AB79-EC8B4229CFC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38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ED17C20-BBBA-42F7-A2E7-D3915925929E}"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E3EF895-8DAA-4CA5-AF4C-7B9017E42B1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0851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22003AE-CED1-4D6F-A603-4A43DA44E3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46CBEE2-EAD4-4D03-8E08-75A059285DF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791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CBC04FA-EFE4-47AC-820B-E0A76E23974C}"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9E095EEB-48D7-4A56-BA4C-12A4028C38D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459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340CA40-2576-4C47-AD4D-87372729191C}"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49E9667-0668-448B-A87C-8A345CAE2F9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9866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2701D81-8F7B-4932-80BD-180658D95C2D}"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F03F1148-9FF5-4151-8D01-83918E8CFBD2}"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4694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A6F291-E110-47BD-829B-525A480AD8F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42E16CA-67D9-4CED-B056-767A35A89E3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4233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1896431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8CA0BE2-2ECB-4C0C-A982-19F2262DA8DC}"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CEE7C30-F372-4EAC-9AF0-A6255FAB4DF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42732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68DDD8-2782-4E12-AD78-2A3FB930327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ADE31A3-9BC4-4874-A679-49574A60C0D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1633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071923-FCC3-4EDD-98B0-BCA31416C86C}"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D68B48B-1589-4335-8F61-0D01A02073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66090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7594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47887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380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39716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71148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80304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586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4046449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70486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3664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21554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04460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27638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92005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16889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97184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427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376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003724-8AFF-49F0-882E-D15EADDE4266}" type="datetimeFigureOut">
              <a:rPr lang="ru-RU" smtClean="0"/>
              <a:t>07.04.2015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2965450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67626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90264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10145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2311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73897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22554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03198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926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7544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6847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003724-8AFF-49F0-882E-D15EADDE4266}" type="datetimeFigureOut">
              <a:rPr lang="ru-RU" smtClean="0"/>
              <a:t>07.04.2015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2990133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94782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94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74877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80099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45856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8234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79243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4441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50963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0068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003724-8AFF-49F0-882E-D15EADDE4266}" type="datetimeFigureOut">
              <a:rPr lang="ru-RU" smtClean="0"/>
              <a:t>07.04.2015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291758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74790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56431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93855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78245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263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90005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52029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28656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08753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814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003724-8AFF-49F0-882E-D15EADDE4266}" type="datetimeFigureOut">
              <a:rPr lang="ru-RU" smtClean="0"/>
              <a:t>07.04.2015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5140047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37146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33540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70973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4458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90681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526116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75111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87981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572CE9A-941B-4351-9A46-A35865AEBE5F}"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75329C2-DC24-476B-B981-231ABB8D135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2601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096FB-F099-40E8-8217-B9AAFFDF0ADA}"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6C98ED-AE36-41BB-A48E-AE102E92DEF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452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03724-8AFF-49F0-882E-D15EADDE4266}" type="datetimeFigureOut">
              <a:rPr lang="ru-RU" smtClean="0"/>
              <a:t>07.04.2015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2552344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A9A254-5717-4C23-ACB5-4772D0A7D691}"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BBCE2C-EE68-4063-AE09-9F4F5500347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6045603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3801F99-7797-48C2-AB29-A4E5D343996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D54440-DD73-4B63-A5C2-2D37ED31FE3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77238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F60945-ABED-46C6-B9E1-463931A820A9}"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59514C-BA6F-490C-AEC5-6D449D6085B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12746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4022C2-D404-497E-9C3F-16B54B76BCA8}"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6AEE2C9-5931-417F-8600-149182A38896}"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69785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F88AC7-5770-4E84-8C81-3EA43CE48826}"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6C4DEC7-AC83-4CB5-A02E-E32227C522F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08511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2F1B2-A38B-460C-A5E3-758798BB2F07}"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B9E0DBB-0565-40BC-A1E1-C5B48815E9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479126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1B526E-6ED6-4505-978B-09C47BE77CB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812C6C-C109-45D3-A39B-7F042027B9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67640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DA700-A346-4578-A5A1-68235DD7761B}"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20C08D-DEEC-44AA-BF84-8D2A0035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72822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4997B3-D4E1-419F-8519-444D10B9AF14}"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56F220-3446-4E57-9462-35CDFF0A32E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7482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03724-8AFF-49F0-882E-D15EADDE4266}" type="datetimeFigureOut">
              <a:rPr lang="ru-RU" smtClean="0"/>
              <a:t>07.04.2015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74F16B-82F7-4E56-8048-E057162D69C2}" type="slidenum">
              <a:rPr lang="ru-RU" smtClean="0"/>
              <a:t>‹#›</a:t>
            </a:fld>
            <a:endParaRPr lang="ru-RU"/>
          </a:p>
        </p:txBody>
      </p:sp>
    </p:spTree>
    <p:extLst>
      <p:ext uri="{BB962C8B-B14F-4D97-AF65-F5344CB8AC3E}">
        <p14:creationId xmlns:p14="http://schemas.microsoft.com/office/powerpoint/2010/main" val="369512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3724-8AFF-49F0-882E-D15EADDE4266}" type="datetimeFigureOut">
              <a:rPr lang="ru-RU" smtClean="0"/>
              <a:t>07.04.2015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4F16B-82F7-4E56-8048-E057162D69C2}" type="slidenum">
              <a:rPr lang="ru-RU" smtClean="0"/>
              <a:t>‹#›</a:t>
            </a:fld>
            <a:endParaRPr lang="ru-RU"/>
          </a:p>
        </p:txBody>
      </p:sp>
    </p:spTree>
    <p:extLst>
      <p:ext uri="{BB962C8B-B14F-4D97-AF65-F5344CB8AC3E}">
        <p14:creationId xmlns:p14="http://schemas.microsoft.com/office/powerpoint/2010/main" val="128676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F1C54B-3B8C-447E-A9DC-A675DC435E22}"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C1FF8F-578D-4739-ADA0-223FAE3DE182}"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59962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02035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9808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56978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04498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76407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23707-136E-489F-B12B-2E7475D46C10}" type="datetimeFigureOut">
              <a:rPr lang="ru-RU">
                <a:solidFill>
                  <a:prstClr val="black">
                    <a:tint val="75000"/>
                  </a:prstClr>
                </a:solidFill>
              </a:rPr>
              <a:pPr>
                <a:defRPr/>
              </a:pPr>
              <a:t>07.04.2015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D62D9E-05AB-4D84-9943-134A74FFF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04437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ic.academic.ru/dic.nsf/enc_philosophy/952" TargetMode="External"/><Relationship Id="rId2" Type="http://schemas.openxmlformats.org/officeDocument/2006/relationships/hyperlink" Target="http://dic.academic.ru/dic.nsf/enc_philosophy/3615" TargetMode="External"/><Relationship Id="rId1" Type="http://schemas.openxmlformats.org/officeDocument/2006/relationships/slideLayout" Target="../slideLayouts/slideLayout2.xml"/><Relationship Id="rId4" Type="http://schemas.openxmlformats.org/officeDocument/2006/relationships/hyperlink" Target="http://dic.academic.ru/dic.nsf/enc_philosophy/40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ki/%D0%AE%D0%B3%D0%B5%D0%BD%D0%B4%D1%81%D1%82%D0%B8%D0%BB%D1%8C" TargetMode="External"/><Relationship Id="rId3" Type="http://schemas.openxmlformats.org/officeDocument/2006/relationships/hyperlink" Target="https://ru.wikipedia.org/wiki/%D0%9B%D0%B0%D1%82%D0%B8%D0%BD%D1%81%D0%BA%D0%B8%D0%B9_%D1%8F%D0%B7%D1%8B%D0%BA" TargetMode="External"/><Relationship Id="rId7" Type="http://schemas.openxmlformats.org/officeDocument/2006/relationships/hyperlink" Target="https://ru.wikipedia.org/wiki/%D0%90%D1%80_%D0%BD%D1%83%D0%B2%D0%BE" TargetMode="External"/><Relationship Id="rId2" Type="http://schemas.openxmlformats.org/officeDocument/2006/relationships/hyperlink" Target="https://ru.wikipedia.org/wiki/%D0%98%D1%82%D0%B0%D0%BB%D1%8C%D1%8F%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9C%D0%BE%D0%B4%D0%B5%D1%80%D0%BD" TargetMode="External"/><Relationship Id="rId5" Type="http://schemas.openxmlformats.org/officeDocument/2006/relationships/hyperlink" Target="https://ru.wikipedia.org/wiki/%CC%EE%E4%E5%F0%ED%E8%E7%EC#cite_note-1" TargetMode="External"/><Relationship Id="rId4" Type="http://schemas.openxmlformats.org/officeDocument/2006/relationships/hyperlink" Target="https://ru.wikipedia.org/wiki/%D0%98%D1%81%D0%BA%D1%83%D1%81%D1%81%D1%82%D0%B2%D0%BE" TargetMode="External"/><Relationship Id="rId9" Type="http://schemas.openxmlformats.org/officeDocument/2006/relationships/hyperlink" Target="https://ru.wikipedia.org/wiki/%D0%A1%D0%B5%D1%86%D0%B5%D1%81%D1%81%D0%B8%D0%BE%D0%B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hyperlink" Target="https://ru.wikipedia.org/wiki/%D0%9F%D0%BE%D1%82%D0%BE%D0%BA_%D1%81%D0%BE%D0%B7%D0%BD%D0%B0%D0%BD%D0%B8%D1%8F" TargetMode="External"/><Relationship Id="rId1" Type="http://schemas.openxmlformats.org/officeDocument/2006/relationships/slideLayout" Target="../slideLayouts/slideLayout2.xml"/><Relationship Id="rId4" Type="http://schemas.openxmlformats.org/officeDocument/2006/relationships/hyperlink" Target="https://ru.wikipedia.org/wiki/%D0%9F%D0%BE%D1%82%D0%B5%D1%80%D1%8F%D0%BD%D0%BD%D0%BE%D0%B5_%D0%BF%D0%BE%D0%BA%D0%BE%D0%BB%D0%B5%D0%BD%D0%B8%D0%B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0070C0"/>
                </a:solidFill>
              </a:rPr>
              <a:t>Русская литература 20 века</a:t>
            </a:r>
            <a:endParaRPr lang="ru-RU" b="1" dirty="0">
              <a:solidFill>
                <a:srgbClr val="0070C0"/>
              </a:solidFill>
            </a:endParaRPr>
          </a:p>
        </p:txBody>
      </p:sp>
      <p:sp>
        <p:nvSpPr>
          <p:cNvPr id="3" name="Подзаголовок 2"/>
          <p:cNvSpPr>
            <a:spLocks noGrp="1"/>
          </p:cNvSpPr>
          <p:nvPr>
            <p:ph type="subTitle" idx="1"/>
          </p:nvPr>
        </p:nvSpPr>
        <p:spPr/>
        <p:txBody>
          <a:bodyPr>
            <a:normAutofit/>
          </a:bodyPr>
          <a:lstStyle/>
          <a:p>
            <a:r>
              <a:rPr lang="ru-RU" sz="1800" dirty="0" smtClean="0">
                <a:solidFill>
                  <a:schemeClr val="tx1"/>
                </a:solidFill>
                <a:latin typeface="Times New Roman" panose="02020603050405020304" pitchFamily="18" charset="0"/>
                <a:cs typeface="Times New Roman" panose="02020603050405020304" pitchFamily="18" charset="0"/>
              </a:rPr>
              <a:t>Презентацию подготовила учитель русского языка и литературы ОПФ МОУ «СОШ </a:t>
            </a:r>
            <a:r>
              <a:rPr lang="ru-RU" sz="1800" dirty="0" err="1" smtClean="0">
                <a:solidFill>
                  <a:schemeClr val="tx1"/>
                </a:solidFill>
                <a:latin typeface="Times New Roman" panose="02020603050405020304" pitchFamily="18" charset="0"/>
                <a:cs typeface="Times New Roman" panose="02020603050405020304" pitchFamily="18" charset="0"/>
              </a:rPr>
              <a:t>с.Октябрьский</a:t>
            </a:r>
            <a:r>
              <a:rPr lang="ru-RU" sz="1800" dirty="0" smtClean="0">
                <a:solidFill>
                  <a:schemeClr val="tx1"/>
                </a:solidFill>
                <a:latin typeface="Times New Roman" panose="02020603050405020304" pitchFamily="18" charset="0"/>
                <a:cs typeface="Times New Roman" panose="02020603050405020304" pitchFamily="18" charset="0"/>
              </a:rPr>
              <a:t> Городок» в </a:t>
            </a:r>
            <a:r>
              <a:rPr lang="ru-RU" sz="1800" dirty="0" err="1" smtClean="0">
                <a:solidFill>
                  <a:schemeClr val="tx1"/>
                </a:solidFill>
                <a:latin typeface="Times New Roman" panose="02020603050405020304" pitchFamily="18" charset="0"/>
                <a:cs typeface="Times New Roman" panose="02020603050405020304" pitchFamily="18" charset="0"/>
              </a:rPr>
              <a:t>с.Куликовка</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err="1" smtClean="0">
                <a:solidFill>
                  <a:schemeClr val="tx1"/>
                </a:solidFill>
                <a:latin typeface="Times New Roman" panose="02020603050405020304" pitchFamily="18" charset="0"/>
                <a:cs typeface="Times New Roman" panose="02020603050405020304" pitchFamily="18" charset="0"/>
              </a:rPr>
              <a:t>Хорошун</a:t>
            </a:r>
            <a:r>
              <a:rPr lang="ru-RU" sz="1800" dirty="0" smtClean="0">
                <a:solidFill>
                  <a:schemeClr val="tx1"/>
                </a:solidFill>
                <a:latin typeface="Times New Roman" panose="02020603050405020304" pitchFamily="18" charset="0"/>
                <a:cs typeface="Times New Roman" panose="02020603050405020304" pitchFamily="18" charset="0"/>
              </a:rPr>
              <a:t> Елена Владимировна</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71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r>
              <a:rPr lang="ru-RU" b="0" i="0" dirty="0" smtClean="0">
                <a:solidFill>
                  <a:srgbClr val="000000"/>
                </a:solidFill>
                <a:effectLst/>
                <a:latin typeface="Helvetica"/>
              </a:rPr>
              <a:t>  </a:t>
            </a:r>
            <a:r>
              <a:rPr lang="ru-RU" b="1" i="0" dirty="0" smtClean="0">
                <a:solidFill>
                  <a:srgbClr val="7030A0"/>
                </a:solidFill>
                <a:effectLst/>
                <a:latin typeface="Times New Roman" panose="02020603050405020304" pitchFamily="18" charset="0"/>
                <a:cs typeface="Times New Roman" panose="02020603050405020304" pitchFamily="18" charset="0"/>
              </a:rPr>
              <a:t> АВАНГАРД</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u="sng" dirty="0" smtClean="0">
                <a:solidFill>
                  <a:srgbClr val="5F5DB7"/>
                </a:solidFill>
                <a:effectLst/>
                <a:latin typeface="Times New Roman" panose="02020603050405020304" pitchFamily="18" charset="0"/>
                <a:cs typeface="Times New Roman" panose="02020603050405020304" pitchFamily="18" charset="0"/>
                <a:hlinkClick r:id="rId2"/>
              </a:rPr>
              <a:t>франц</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avant-garde</a:t>
            </a:r>
            <a:r>
              <a:rPr lang="ru-RU" b="1" i="0" dirty="0" smtClean="0">
                <a:solidFill>
                  <a:srgbClr val="000000"/>
                </a:solidFill>
                <a:effectLst/>
                <a:latin typeface="Times New Roman" panose="02020603050405020304" pitchFamily="18" charset="0"/>
                <a:cs typeface="Times New Roman" panose="02020603050405020304" pitchFamily="18" charset="0"/>
              </a:rPr>
              <a:t> — передовой отряд)—категория, означающая в современной эстетике </a:t>
            </a:r>
            <a:r>
              <a:rPr lang="ru-RU" b="1" i="0" dirty="0" err="1" smtClean="0">
                <a:solidFill>
                  <a:srgbClr val="000000"/>
                </a:solidFill>
                <a:effectLst/>
                <a:latin typeface="Times New Roman" panose="02020603050405020304" pitchFamily="18" charset="0"/>
                <a:cs typeface="Times New Roman" panose="02020603050405020304" pitchFamily="18" charset="0"/>
              </a:rPr>
              <a:t>иискусствознании</a:t>
            </a:r>
            <a:r>
              <a:rPr lang="ru-RU" b="1" i="0" dirty="0" smtClean="0">
                <a:solidFill>
                  <a:srgbClr val="000000"/>
                </a:solidFill>
                <a:effectLst/>
                <a:latin typeface="Times New Roman" panose="02020603050405020304" pitchFamily="18" charset="0"/>
                <a:cs typeface="Times New Roman" panose="02020603050405020304" pitchFamily="18" charset="0"/>
              </a:rPr>
              <a:t> совокупность многообразных новаторских движений и направлений в искусстве 1-й пол. 20в. В России его впервые употребил (в негативно-ироническом смысле) А. Бенуа для характеристики </a:t>
            </a:r>
            <a:r>
              <a:rPr lang="ru-RU" b="1" i="0" dirty="0" err="1" smtClean="0">
                <a:solidFill>
                  <a:srgbClr val="000000"/>
                </a:solidFill>
                <a:effectLst/>
                <a:latin typeface="Times New Roman" panose="02020603050405020304" pitchFamily="18" charset="0"/>
                <a:cs typeface="Times New Roman" panose="02020603050405020304" pitchFamily="18" charset="0"/>
              </a:rPr>
              <a:t>рядаучастников</a:t>
            </a:r>
            <a:r>
              <a:rPr lang="ru-RU" b="1" i="0" dirty="0" smtClean="0">
                <a:solidFill>
                  <a:srgbClr val="000000"/>
                </a:solidFill>
                <a:effectLst/>
                <a:latin typeface="Times New Roman" panose="02020603050405020304" pitchFamily="18" charset="0"/>
                <a:cs typeface="Times New Roman" panose="02020603050405020304" pitchFamily="18" charset="0"/>
              </a:rPr>
              <a:t> выставки “Союза русских художников” (1910).</a:t>
            </a:r>
          </a:p>
          <a:p>
            <a:r>
              <a:rPr lang="ru-RU" b="1" i="0" dirty="0" smtClean="0">
                <a:solidFill>
                  <a:srgbClr val="000000"/>
                </a:solidFill>
                <a:effectLst/>
                <a:latin typeface="Times New Roman" panose="02020603050405020304" pitchFamily="18" charset="0"/>
                <a:cs typeface="Times New Roman" panose="02020603050405020304" pitchFamily="18" charset="0"/>
              </a:rPr>
              <a:t>    Авангардные явления характерны для всех переходных этапов в истории художественной </a:t>
            </a:r>
            <a:r>
              <a:rPr lang="ru-RU" b="1" i="0" dirty="0" err="1" smtClean="0">
                <a:solidFill>
                  <a:srgbClr val="000000"/>
                </a:solidFill>
                <a:effectLst/>
                <a:latin typeface="Times New Roman" panose="02020603050405020304" pitchFamily="18" charset="0"/>
                <a:cs typeface="Times New Roman" panose="02020603050405020304" pitchFamily="18" charset="0"/>
              </a:rPr>
              <a:t>культуры,отдельных</a:t>
            </a:r>
            <a:r>
              <a:rPr lang="ru-RU" b="1" i="0" dirty="0" smtClean="0">
                <a:solidFill>
                  <a:srgbClr val="000000"/>
                </a:solidFill>
                <a:effectLst/>
                <a:latin typeface="Times New Roman" panose="02020603050405020304" pitchFamily="18" charset="0"/>
                <a:cs typeface="Times New Roman" panose="02020603050405020304" pitchFamily="18" charset="0"/>
              </a:rPr>
              <a:t> видов искусства. В 20 в., однако, </a:t>
            </a:r>
            <a:r>
              <a:rPr lang="ru-RU" b="1" i="0" u="sng" dirty="0" smtClean="0">
                <a:solidFill>
                  <a:srgbClr val="5F5DB7"/>
                </a:solidFill>
                <a:effectLst/>
                <a:latin typeface="Times New Roman" panose="02020603050405020304" pitchFamily="18" charset="0"/>
                <a:cs typeface="Times New Roman" panose="02020603050405020304" pitchFamily="18" charset="0"/>
                <a:hlinkClick r:id="rId3"/>
              </a:rPr>
              <a:t>понятие</a:t>
            </a:r>
            <a:r>
              <a:rPr lang="ru-RU" b="1" i="0" dirty="0" smtClean="0">
                <a:solidFill>
                  <a:srgbClr val="000000"/>
                </a:solidFill>
                <a:effectLst/>
                <a:latin typeface="Times New Roman" panose="02020603050405020304" pitchFamily="18" charset="0"/>
                <a:cs typeface="Times New Roman" panose="02020603050405020304" pitchFamily="18" charset="0"/>
              </a:rPr>
              <a:t> авангарда приобрело </a:t>
            </a:r>
            <a:r>
              <a:rPr lang="ru-RU" b="1" i="0" u="sng" dirty="0" smtClean="0">
                <a:solidFill>
                  <a:srgbClr val="5F5DB7"/>
                </a:solidFill>
                <a:effectLst/>
                <a:latin typeface="Times New Roman" panose="02020603050405020304" pitchFamily="18" charset="0"/>
                <a:cs typeface="Times New Roman" panose="02020603050405020304" pitchFamily="18" charset="0"/>
                <a:hlinkClick r:id="rId4"/>
              </a:rPr>
              <a:t>значение</a:t>
            </a:r>
            <a:r>
              <a:rPr lang="ru-RU" b="1" i="0" dirty="0" smtClean="0">
                <a:solidFill>
                  <a:srgbClr val="000000"/>
                </a:solidFill>
                <a:effectLst/>
                <a:latin typeface="Times New Roman" panose="02020603050405020304" pitchFamily="18" charset="0"/>
                <a:cs typeface="Times New Roman" panose="02020603050405020304" pitchFamily="18" charset="0"/>
              </a:rPr>
              <a:t> термина </a:t>
            </a:r>
            <a:r>
              <a:rPr lang="ru-RU" b="1" i="0" dirty="0" err="1" smtClean="0">
                <a:solidFill>
                  <a:srgbClr val="000000"/>
                </a:solidFill>
                <a:effectLst/>
                <a:latin typeface="Times New Roman" panose="02020603050405020304" pitchFamily="18" charset="0"/>
                <a:cs typeface="Times New Roman" panose="02020603050405020304" pitchFamily="18" charset="0"/>
              </a:rPr>
              <a:t>дляобозначения</a:t>
            </a:r>
            <a:r>
              <a:rPr lang="ru-RU" b="1" i="0" dirty="0" smtClean="0">
                <a:solidFill>
                  <a:srgbClr val="000000"/>
                </a:solidFill>
                <a:effectLst/>
                <a:latin typeface="Times New Roman" panose="02020603050405020304" pitchFamily="18" charset="0"/>
                <a:cs typeface="Times New Roman" panose="02020603050405020304" pitchFamily="18" charset="0"/>
              </a:rPr>
              <a:t> мощного феномена художественной культуры, охватившего практически все ее более-</a:t>
            </a:r>
            <a:r>
              <a:rPr lang="ru-RU" b="1" i="0" dirty="0" err="1" smtClean="0">
                <a:solidFill>
                  <a:srgbClr val="000000"/>
                </a:solidFill>
                <a:effectLst/>
                <a:latin typeface="Times New Roman" panose="02020603050405020304" pitchFamily="18" charset="0"/>
                <a:cs typeface="Times New Roman" panose="02020603050405020304" pitchFamily="18" charset="0"/>
              </a:rPr>
              <a:t>менеезначимые</a:t>
            </a:r>
            <a:r>
              <a:rPr lang="ru-RU" b="1" i="0" dirty="0" smtClean="0">
                <a:solidFill>
                  <a:srgbClr val="000000"/>
                </a:solidFill>
                <a:effectLst/>
                <a:latin typeface="Times New Roman" panose="02020603050405020304" pitchFamily="18" charset="0"/>
                <a:cs typeface="Times New Roman" panose="02020603050405020304" pitchFamily="18" charset="0"/>
              </a:rPr>
              <a:t> явления, имеющие, несмотря на пестроту и разнообразие, много общего. </a:t>
            </a:r>
          </a:p>
          <a:p>
            <a:endParaRPr lang="ru-RU" dirty="0"/>
          </a:p>
        </p:txBody>
      </p:sp>
    </p:spTree>
    <p:extLst>
      <p:ext uri="{BB962C8B-B14F-4D97-AF65-F5344CB8AC3E}">
        <p14:creationId xmlns:p14="http://schemas.microsoft.com/office/powerpoint/2010/main" val="87369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32500" lnSpcReduction="20000"/>
          </a:bodyPr>
          <a:lstStyle/>
          <a:p>
            <a:r>
              <a:rPr lang="ru-RU" sz="7400" b="1" i="0" dirty="0" err="1" smtClean="0">
                <a:solidFill>
                  <a:srgbClr val="7030A0"/>
                </a:solidFill>
                <a:effectLst/>
                <a:latin typeface="Times New Roman" panose="02020603050405020304" pitchFamily="18" charset="0"/>
                <a:cs typeface="Times New Roman" panose="02020603050405020304" pitchFamily="18" charset="0"/>
              </a:rPr>
              <a:t>Модерни́зм</a:t>
            </a:r>
            <a:r>
              <a:rPr lang="ru-RU" sz="7400" i="0" dirty="0" smtClean="0">
                <a:solidFill>
                  <a:srgbClr val="252525"/>
                </a:solidFill>
                <a:effectLst/>
                <a:latin typeface="Times New Roman" panose="02020603050405020304" pitchFamily="18" charset="0"/>
                <a:cs typeface="Times New Roman" panose="02020603050405020304" pitchFamily="18" charset="0"/>
              </a:rPr>
              <a:t> (</a:t>
            </a:r>
            <a:r>
              <a:rPr lang="ru-RU" sz="7400" i="0" u="none" strike="noStrike" dirty="0" smtClean="0">
                <a:solidFill>
                  <a:srgbClr val="0B0080"/>
                </a:solidFill>
                <a:effectLst/>
                <a:latin typeface="Times New Roman" panose="02020603050405020304" pitchFamily="18" charset="0"/>
                <a:cs typeface="Times New Roman" panose="02020603050405020304" pitchFamily="18" charset="0"/>
                <a:hlinkClick r:id="rId2" tooltip="Итальянский язык"/>
              </a:rPr>
              <a:t>итал.</a:t>
            </a:r>
            <a:r>
              <a:rPr lang="ru-RU" sz="7400" i="0" dirty="0" smtClean="0">
                <a:solidFill>
                  <a:srgbClr val="252525"/>
                </a:solidFill>
                <a:effectLst/>
                <a:latin typeface="Times New Roman" panose="02020603050405020304" pitchFamily="18" charset="0"/>
                <a:cs typeface="Times New Roman" panose="02020603050405020304" pitchFamily="18" charset="0"/>
              </a:rPr>
              <a:t> </a:t>
            </a:r>
            <a:r>
              <a:rPr lang="ru-RU" sz="7400" i="1" dirty="0" err="1" smtClean="0">
                <a:solidFill>
                  <a:srgbClr val="252525"/>
                </a:solidFill>
                <a:effectLst/>
                <a:latin typeface="Times New Roman" panose="02020603050405020304" pitchFamily="18" charset="0"/>
                <a:cs typeface="Times New Roman" panose="02020603050405020304" pitchFamily="18" charset="0"/>
              </a:rPr>
              <a:t>modernismo</a:t>
            </a:r>
            <a:r>
              <a:rPr lang="ru-RU" sz="7400" i="0" dirty="0" smtClean="0">
                <a:solidFill>
                  <a:srgbClr val="252525"/>
                </a:solidFill>
                <a:effectLst/>
                <a:latin typeface="Times New Roman" panose="02020603050405020304" pitchFamily="18" charset="0"/>
                <a:cs typeface="Times New Roman" panose="02020603050405020304" pitchFamily="18" charset="0"/>
              </a:rPr>
              <a:t> — «современное течение»; от </a:t>
            </a:r>
            <a:r>
              <a:rPr lang="ru-RU" sz="7400" i="0" u="none" strike="noStrike" dirty="0" smtClean="0">
                <a:solidFill>
                  <a:srgbClr val="0B0080"/>
                </a:solidFill>
                <a:effectLst/>
                <a:latin typeface="Times New Roman" panose="02020603050405020304" pitchFamily="18" charset="0"/>
                <a:cs typeface="Times New Roman" panose="02020603050405020304" pitchFamily="18" charset="0"/>
                <a:hlinkClick r:id="rId3" tooltip="Латинский язык"/>
              </a:rPr>
              <a:t>лат.</a:t>
            </a:r>
            <a:r>
              <a:rPr lang="ru-RU" sz="7400" i="0" dirty="0" smtClean="0">
                <a:solidFill>
                  <a:srgbClr val="252525"/>
                </a:solidFill>
                <a:effectLst/>
                <a:latin typeface="Times New Roman" panose="02020603050405020304" pitchFamily="18" charset="0"/>
                <a:cs typeface="Times New Roman" panose="02020603050405020304" pitchFamily="18" charset="0"/>
              </a:rPr>
              <a:t> </a:t>
            </a:r>
            <a:r>
              <a:rPr lang="ru-RU" sz="7400" i="1" dirty="0" err="1" smtClean="0">
                <a:solidFill>
                  <a:srgbClr val="252525"/>
                </a:solidFill>
                <a:effectLst/>
                <a:latin typeface="Times New Roman" panose="02020603050405020304" pitchFamily="18" charset="0"/>
                <a:cs typeface="Times New Roman" panose="02020603050405020304" pitchFamily="18" charset="0"/>
              </a:rPr>
              <a:t>modernus</a:t>
            </a:r>
            <a:r>
              <a:rPr lang="ru-RU" sz="7400" i="0" dirty="0" smtClean="0">
                <a:solidFill>
                  <a:srgbClr val="252525"/>
                </a:solidFill>
                <a:effectLst/>
                <a:latin typeface="Times New Roman" panose="02020603050405020304" pitchFamily="18" charset="0"/>
                <a:cs typeface="Times New Roman" panose="02020603050405020304" pitchFamily="18" charset="0"/>
              </a:rPr>
              <a:t> — «современный, недавний») — направление </a:t>
            </a:r>
            <a:r>
              <a:rPr lang="ru-RU" sz="7400" i="0" dirty="0" err="1" smtClean="0">
                <a:solidFill>
                  <a:srgbClr val="252525"/>
                </a:solidFill>
                <a:effectLst/>
                <a:latin typeface="Times New Roman" panose="02020603050405020304" pitchFamily="18" charset="0"/>
                <a:cs typeface="Times New Roman" panose="02020603050405020304" pitchFamily="18" charset="0"/>
              </a:rPr>
              <a:t>в</a:t>
            </a:r>
            <a:r>
              <a:rPr lang="ru-RU" sz="7400" i="0" u="none" strike="noStrike" dirty="0" err="1" smtClean="0">
                <a:solidFill>
                  <a:srgbClr val="0B0080"/>
                </a:solidFill>
                <a:effectLst/>
                <a:latin typeface="Times New Roman" panose="02020603050405020304" pitchFamily="18" charset="0"/>
                <a:cs typeface="Times New Roman" panose="02020603050405020304" pitchFamily="18" charset="0"/>
                <a:hlinkClick r:id="rId4" tooltip="Искусство"/>
              </a:rPr>
              <a:t>искусстве</a:t>
            </a:r>
            <a:r>
              <a:rPr lang="ru-RU" sz="7400" i="0" dirty="0" smtClean="0">
                <a:solidFill>
                  <a:srgbClr val="252525"/>
                </a:solidFill>
                <a:effectLst/>
                <a:latin typeface="Times New Roman" panose="02020603050405020304" pitchFamily="18" charset="0"/>
                <a:cs typeface="Times New Roman" panose="02020603050405020304" pitchFamily="18" charset="0"/>
              </a:rPr>
              <a:t> конца XIX — начала XX века, характеризующееся разрывом с предшествующим историческим опытом художественного творчества, стремлением утвердить новые, нетрадиционные начала в искусстве, непрерывным обновлением художественных форм, а также условностью (схематизацией, отвлечённостью) стиля</a:t>
            </a:r>
            <a:r>
              <a:rPr lang="ru-RU" sz="7400" i="0" u="none" strike="noStrike" baseline="30000" dirty="0" smtClean="0">
                <a:solidFill>
                  <a:srgbClr val="0B0080"/>
                </a:solidFill>
                <a:effectLst/>
                <a:latin typeface="Times New Roman" panose="02020603050405020304" pitchFamily="18" charset="0"/>
                <a:cs typeface="Times New Roman" panose="02020603050405020304" pitchFamily="18" charset="0"/>
                <a:hlinkClick r:id="rId5"/>
              </a:rPr>
              <a:t>[</a:t>
            </a:r>
            <a:r>
              <a:rPr lang="ru-RU" sz="7400" i="0" dirty="0" smtClean="0">
                <a:solidFill>
                  <a:srgbClr val="252525"/>
                </a:solidFill>
                <a:effectLst/>
                <a:latin typeface="Times New Roman" panose="02020603050405020304" pitchFamily="18" charset="0"/>
                <a:cs typeface="Times New Roman" panose="02020603050405020304" pitchFamily="18" charset="0"/>
              </a:rPr>
              <a:t>В русской эстетике «</a:t>
            </a:r>
            <a:r>
              <a:rPr lang="ru-RU" sz="7400" i="0" u="none" strike="noStrike" dirty="0" smtClean="0">
                <a:solidFill>
                  <a:srgbClr val="0B0080"/>
                </a:solidFill>
                <a:effectLst/>
                <a:latin typeface="Times New Roman" panose="02020603050405020304" pitchFamily="18" charset="0"/>
                <a:cs typeface="Times New Roman" panose="02020603050405020304" pitchFamily="18" charset="0"/>
                <a:hlinkClick r:id="rId6" tooltip="Модерн"/>
              </a:rPr>
              <a:t>модерн</a:t>
            </a:r>
            <a:r>
              <a:rPr lang="ru-RU" sz="7400" i="0" dirty="0" smtClean="0">
                <a:solidFill>
                  <a:srgbClr val="252525"/>
                </a:solidFill>
                <a:effectLst/>
                <a:latin typeface="Times New Roman" panose="02020603050405020304" pitchFamily="18" charset="0"/>
                <a:cs typeface="Times New Roman" panose="02020603050405020304" pitchFamily="18" charset="0"/>
              </a:rPr>
              <a:t>» означает исторически предшествовавший модернизму художественный стиль конца XIX — начала XX века (русский модерн, </a:t>
            </a:r>
            <a:r>
              <a:rPr lang="ru-RU" sz="7400" i="1" u="none" strike="noStrike" dirty="0" smtClean="0">
                <a:solidFill>
                  <a:srgbClr val="0B0080"/>
                </a:solidFill>
                <a:effectLst/>
                <a:latin typeface="Times New Roman" panose="02020603050405020304" pitchFamily="18" charset="0"/>
                <a:cs typeface="Times New Roman" panose="02020603050405020304" pitchFamily="18" charset="0"/>
                <a:hlinkClick r:id="rId7" tooltip="Ар нуво"/>
              </a:rPr>
              <a:t>ар </a:t>
            </a:r>
            <a:r>
              <a:rPr lang="ru-RU" sz="7400" i="1" u="none" strike="noStrike" dirty="0" err="1" smtClean="0">
                <a:solidFill>
                  <a:srgbClr val="0B0080"/>
                </a:solidFill>
                <a:effectLst/>
                <a:latin typeface="Times New Roman" panose="02020603050405020304" pitchFamily="18" charset="0"/>
                <a:cs typeface="Times New Roman" panose="02020603050405020304" pitchFamily="18" charset="0"/>
                <a:hlinkClick r:id="rId7" tooltip="Ар нуво"/>
              </a:rPr>
              <a:t>нуво</a:t>
            </a:r>
            <a:r>
              <a:rPr lang="ru-RU" sz="7400" i="0" dirty="0" smtClean="0">
                <a:solidFill>
                  <a:srgbClr val="252525"/>
                </a:solidFill>
                <a:effectLst/>
                <a:latin typeface="Times New Roman" panose="02020603050405020304" pitchFamily="18" charset="0"/>
                <a:cs typeface="Times New Roman" panose="02020603050405020304" pitchFamily="18" charset="0"/>
              </a:rPr>
              <a:t>, </a:t>
            </a:r>
            <a:r>
              <a:rPr lang="ru-RU" sz="7400" i="1" u="none" strike="noStrike" dirty="0" err="1" smtClean="0">
                <a:solidFill>
                  <a:srgbClr val="0B0080"/>
                </a:solidFill>
                <a:effectLst/>
                <a:latin typeface="Times New Roman" panose="02020603050405020304" pitchFamily="18" charset="0"/>
                <a:cs typeface="Times New Roman" panose="02020603050405020304" pitchFamily="18" charset="0"/>
                <a:hlinkClick r:id="rId8" tooltip="Югендстиль"/>
              </a:rPr>
              <a:t>югендстиль</a:t>
            </a:r>
            <a:r>
              <a:rPr lang="ru-RU" sz="7400" i="0" dirty="0" smtClean="0">
                <a:solidFill>
                  <a:srgbClr val="252525"/>
                </a:solidFill>
                <a:effectLst/>
                <a:latin typeface="Times New Roman" panose="02020603050405020304" pitchFamily="18" charset="0"/>
                <a:cs typeface="Times New Roman" panose="02020603050405020304" pitchFamily="18" charset="0"/>
              </a:rPr>
              <a:t>, </a:t>
            </a:r>
            <a:r>
              <a:rPr lang="ru-RU" sz="7400" i="1" u="none" strike="noStrike" dirty="0" smtClean="0">
                <a:solidFill>
                  <a:srgbClr val="0B0080"/>
                </a:solidFill>
                <a:effectLst/>
                <a:latin typeface="Times New Roman" panose="02020603050405020304" pitchFamily="18" charset="0"/>
                <a:cs typeface="Times New Roman" panose="02020603050405020304" pitchFamily="18" charset="0"/>
                <a:hlinkClick r:id="rId9" tooltip="Сецессион"/>
              </a:rPr>
              <a:t>сецессион</a:t>
            </a:r>
            <a:r>
              <a:rPr lang="ru-RU" sz="7400" i="0" dirty="0" smtClean="0">
                <a:solidFill>
                  <a:srgbClr val="252525"/>
                </a:solidFill>
                <a:effectLst/>
                <a:latin typeface="Times New Roman" panose="02020603050405020304" pitchFamily="18" charset="0"/>
                <a:cs typeface="Times New Roman" panose="02020603050405020304" pitchFamily="18" charset="0"/>
              </a:rPr>
              <a:t> и др.), поэтому необходимо различать эти два понятия, с тем, чтобы избежать путаницы.</a:t>
            </a:r>
          </a:p>
          <a:p>
            <a:r>
              <a:rPr lang="ru-RU" b="0" i="0" dirty="0" smtClean="0">
                <a:solidFill>
                  <a:srgbClr val="252525"/>
                </a:solidFill>
                <a:effectLst/>
                <a:latin typeface="Arial"/>
              </a:rPr>
              <a:t/>
            </a:r>
            <a:br>
              <a:rPr lang="ru-RU" b="0" i="0" dirty="0" smtClean="0">
                <a:solidFill>
                  <a:srgbClr val="252525"/>
                </a:solidFill>
                <a:effectLst/>
                <a:latin typeface="Arial"/>
              </a:rPr>
            </a:br>
            <a:endParaRPr lang="ru-RU" dirty="0"/>
          </a:p>
        </p:txBody>
      </p:sp>
    </p:spTree>
    <p:extLst>
      <p:ext uri="{BB962C8B-B14F-4D97-AF65-F5344CB8AC3E}">
        <p14:creationId xmlns:p14="http://schemas.microsoft.com/office/powerpoint/2010/main" val="187633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85000" lnSpcReduction="10000"/>
          </a:bodyPr>
          <a:lstStyle/>
          <a:p>
            <a:r>
              <a:rPr lang="ru-RU" b="1" i="0" dirty="0" smtClean="0">
                <a:solidFill>
                  <a:srgbClr val="252525"/>
                </a:solidFill>
                <a:effectLst/>
                <a:latin typeface="Times New Roman" panose="02020603050405020304" pitchFamily="18" charset="0"/>
                <a:cs typeface="Times New Roman" panose="02020603050405020304" pitchFamily="18" charset="0"/>
              </a:rPr>
              <a:t>В литературе модернизм пришёл на смену классическому роману. Вместо жизнеописания читателю стали предлагать литературные интерпретации различных философских, психологических и исторических концепций (не путать с психологическим, историческим и философским романом, являющихся классическими), появился стиль, названный </a:t>
            </a:r>
            <a:r>
              <a:rPr lang="ru-RU" b="1" i="0" u="none" strike="noStrike" dirty="0" smtClean="0">
                <a:solidFill>
                  <a:srgbClr val="0B0080"/>
                </a:solidFill>
                <a:effectLst/>
                <a:latin typeface="Times New Roman" panose="02020603050405020304" pitchFamily="18" charset="0"/>
                <a:cs typeface="Times New Roman" panose="02020603050405020304" pitchFamily="18" charset="0"/>
                <a:hlinkClick r:id="rId2" tooltip="Поток сознания"/>
              </a:rPr>
              <a:t>Поток сознания</a:t>
            </a:r>
            <a:r>
              <a:rPr lang="ru-RU" b="1" i="0" dirty="0" smtClean="0">
                <a:solidFill>
                  <a:srgbClr val="252525"/>
                </a:solidFill>
                <a:effectLst/>
                <a:latin typeface="Times New Roman" panose="02020603050405020304" pitchFamily="18" charset="0"/>
                <a:cs typeface="Times New Roman" panose="02020603050405020304" pitchFamily="18" charset="0"/>
              </a:rPr>
              <a:t> (</a:t>
            </a:r>
            <a:r>
              <a:rPr lang="ru-RU" b="1" i="0" u="none" strike="noStrike" dirty="0" smtClean="0">
                <a:solidFill>
                  <a:srgbClr val="0B0080"/>
                </a:solidFill>
                <a:effectLst/>
                <a:latin typeface="Times New Roman" panose="02020603050405020304" pitchFamily="18" charset="0"/>
                <a:cs typeface="Times New Roman" panose="02020603050405020304" pitchFamily="18" charset="0"/>
                <a:hlinkClick r:id="rId3" tooltip="Английский язык"/>
              </a:rPr>
              <a:t>англ.</a:t>
            </a:r>
            <a:r>
              <a:rPr lang="ru-RU" b="1" i="0" dirty="0" smtClean="0">
                <a:solidFill>
                  <a:srgbClr val="252525"/>
                </a:solidFill>
                <a:effectLst/>
                <a:latin typeface="Times New Roman" panose="02020603050405020304" pitchFamily="18" charset="0"/>
                <a:cs typeface="Times New Roman" panose="02020603050405020304" pitchFamily="18" charset="0"/>
              </a:rPr>
              <a:t> </a:t>
            </a:r>
            <a:r>
              <a:rPr lang="ru-RU" b="1" i="1" dirty="0" err="1" smtClean="0">
                <a:solidFill>
                  <a:srgbClr val="252525"/>
                </a:solidFill>
                <a:effectLst/>
                <a:latin typeface="Times New Roman" panose="02020603050405020304" pitchFamily="18" charset="0"/>
                <a:cs typeface="Times New Roman" panose="02020603050405020304" pitchFamily="18" charset="0"/>
              </a:rPr>
              <a:t>Stream</a:t>
            </a:r>
            <a:r>
              <a:rPr lang="ru-RU" b="1" i="1" dirty="0" smtClean="0">
                <a:solidFill>
                  <a:srgbClr val="252525"/>
                </a:solidFill>
                <a:effectLst/>
                <a:latin typeface="Times New Roman" panose="02020603050405020304" pitchFamily="18" charset="0"/>
                <a:cs typeface="Times New Roman" panose="02020603050405020304" pitchFamily="18" charset="0"/>
              </a:rPr>
              <a:t> </a:t>
            </a:r>
            <a:r>
              <a:rPr lang="ru-RU" b="1" i="1" dirty="0" err="1" smtClean="0">
                <a:solidFill>
                  <a:srgbClr val="252525"/>
                </a:solidFill>
                <a:effectLst/>
                <a:latin typeface="Times New Roman" panose="02020603050405020304" pitchFamily="18" charset="0"/>
                <a:cs typeface="Times New Roman" panose="02020603050405020304" pitchFamily="18" charset="0"/>
              </a:rPr>
              <a:t>of</a:t>
            </a:r>
            <a:r>
              <a:rPr lang="ru-RU" b="1" i="1" dirty="0" smtClean="0">
                <a:solidFill>
                  <a:srgbClr val="252525"/>
                </a:solidFill>
                <a:effectLst/>
                <a:latin typeface="Times New Roman" panose="02020603050405020304" pitchFamily="18" charset="0"/>
                <a:cs typeface="Times New Roman" panose="02020603050405020304" pitchFamily="18" charset="0"/>
              </a:rPr>
              <a:t> </a:t>
            </a:r>
            <a:r>
              <a:rPr lang="ru-RU" b="1" i="1" dirty="0" err="1" smtClean="0">
                <a:solidFill>
                  <a:srgbClr val="252525"/>
                </a:solidFill>
                <a:effectLst/>
                <a:latin typeface="Times New Roman" panose="02020603050405020304" pitchFamily="18" charset="0"/>
                <a:cs typeface="Times New Roman" panose="02020603050405020304" pitchFamily="18" charset="0"/>
              </a:rPr>
              <a:t>consciousness</a:t>
            </a:r>
            <a:r>
              <a:rPr lang="ru-RU" b="1" i="0" dirty="0" smtClean="0">
                <a:solidFill>
                  <a:srgbClr val="252525"/>
                </a:solidFill>
                <a:effectLst/>
                <a:latin typeface="Times New Roman" panose="02020603050405020304" pitchFamily="18" charset="0"/>
                <a:cs typeface="Times New Roman" panose="02020603050405020304" pitchFamily="18" charset="0"/>
              </a:rPr>
              <a:t>), характеризующийся глубоким проникновением во внутренний мир героев. Важное место в литературе модернизма занимает тема осмысления войны, </a:t>
            </a:r>
            <a:r>
              <a:rPr lang="ru-RU" b="1" i="0" u="none" strike="noStrike" dirty="0" smtClean="0">
                <a:solidFill>
                  <a:srgbClr val="0B0080"/>
                </a:solidFill>
                <a:effectLst/>
                <a:latin typeface="Times New Roman" panose="02020603050405020304" pitchFamily="18" charset="0"/>
                <a:cs typeface="Times New Roman" panose="02020603050405020304" pitchFamily="18" charset="0"/>
                <a:hlinkClick r:id="rId4" tooltip="Потерянное поколение"/>
              </a:rPr>
              <a:t>потерянного поколения</a:t>
            </a:r>
            <a:r>
              <a:rPr lang="ru-RU" b="1" i="0" u="none" strike="noStrike" dirty="0" smtClean="0">
                <a:solidFill>
                  <a:srgbClr val="0B0080"/>
                </a:solidFill>
                <a:effectLst/>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37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47500" lnSpcReduction="20000"/>
          </a:bodyPr>
          <a:lstStyle/>
          <a:p>
            <a:r>
              <a:rPr lang="ru-RU" i="0" dirty="0" smtClean="0">
                <a:solidFill>
                  <a:srgbClr val="0000FF"/>
                </a:solidFill>
                <a:effectLst/>
                <a:latin typeface="Times New Roman"/>
              </a:rPr>
              <a:t>Символизм</a:t>
            </a:r>
            <a:endParaRPr lang="ru-RU" i="0" dirty="0" smtClean="0">
              <a:solidFill>
                <a:srgbClr val="000000"/>
              </a:solidFill>
              <a:effectLst/>
              <a:latin typeface="Times New Roman"/>
            </a:endParaRPr>
          </a:p>
          <a:p>
            <a:r>
              <a:rPr lang="ru-RU" i="0" dirty="0" smtClean="0">
                <a:solidFill>
                  <a:srgbClr val="000000"/>
                </a:solidFill>
                <a:effectLst/>
                <a:latin typeface="Times New Roman"/>
              </a:rPr>
              <a:t>Литературно-художественное направление конца 19-го - начала 20 века. Основы эстетики символизма сложились в конце 70-х. гг. 19 века в творчестве французских поэтов П Верлена, </a:t>
            </a:r>
            <a:r>
              <a:rPr lang="ru-RU" i="0" dirty="0" err="1" smtClean="0">
                <a:solidFill>
                  <a:srgbClr val="000000"/>
                </a:solidFill>
                <a:effectLst/>
                <a:latin typeface="Times New Roman"/>
              </a:rPr>
              <a:t>А.Рембо</a:t>
            </a:r>
            <a:r>
              <a:rPr lang="ru-RU" i="0" dirty="0" smtClean="0">
                <a:solidFill>
                  <a:srgbClr val="000000"/>
                </a:solidFill>
                <a:effectLst/>
                <a:latin typeface="Times New Roman"/>
              </a:rPr>
              <a:t>, </a:t>
            </a:r>
            <a:r>
              <a:rPr lang="ru-RU" i="0" dirty="0" err="1" smtClean="0">
                <a:solidFill>
                  <a:srgbClr val="000000"/>
                </a:solidFill>
                <a:effectLst/>
                <a:latin typeface="Times New Roman"/>
              </a:rPr>
              <a:t>С.Малларме</a:t>
            </a:r>
            <a:r>
              <a:rPr lang="ru-RU" i="0" dirty="0" smtClean="0">
                <a:solidFill>
                  <a:srgbClr val="000000"/>
                </a:solidFill>
                <a:effectLst/>
                <a:latin typeface="Times New Roman"/>
              </a:rPr>
              <a:t> и др.</a:t>
            </a:r>
          </a:p>
          <a:p>
            <a:r>
              <a:rPr lang="ru-RU" i="0" dirty="0" smtClean="0">
                <a:solidFill>
                  <a:srgbClr val="000000"/>
                </a:solidFill>
                <a:effectLst/>
                <a:latin typeface="Times New Roman"/>
              </a:rPr>
              <a:t>Символизм возник на стыке эпох как выражение общего кризиса цивилизации западного типа.</a:t>
            </a:r>
          </a:p>
          <a:p>
            <a:r>
              <a:rPr lang="ru-RU" i="0" dirty="0" smtClean="0">
                <a:solidFill>
                  <a:srgbClr val="000000"/>
                </a:solidFill>
                <a:effectLst/>
                <a:latin typeface="Times New Roman"/>
              </a:rPr>
              <a:t>Оказал большое влияние на все последующее развитие литературы и искусства.</a:t>
            </a:r>
          </a:p>
          <a:p>
            <a:r>
              <a:rPr lang="ru-RU" i="0" dirty="0" smtClean="0">
                <a:solidFill>
                  <a:srgbClr val="000000"/>
                </a:solidFill>
                <a:effectLst/>
                <a:latin typeface="Times New Roman"/>
              </a:rPr>
              <a:t>Основные признаки:</a:t>
            </a:r>
          </a:p>
          <a:p>
            <a:r>
              <a:rPr lang="ru-RU" i="0" dirty="0" smtClean="0">
                <a:solidFill>
                  <a:srgbClr val="000000"/>
                </a:solidFill>
                <a:effectLst/>
                <a:latin typeface="Times New Roman"/>
              </a:rPr>
              <a:t>1. Преемственная связь с романтизмом. Теоретические корни символизма восходят к философии А. Шопенгауэра и Э. Гартмана, к творчеству </a:t>
            </a:r>
            <a:r>
              <a:rPr lang="ru-RU" i="0" dirty="0" err="1" smtClean="0">
                <a:solidFill>
                  <a:srgbClr val="000000"/>
                </a:solidFill>
                <a:effectLst/>
                <a:latin typeface="Times New Roman"/>
              </a:rPr>
              <a:t>Р.Вагнера</a:t>
            </a:r>
            <a:r>
              <a:rPr lang="ru-RU" i="0" dirty="0" smtClean="0">
                <a:solidFill>
                  <a:srgbClr val="000000"/>
                </a:solidFill>
                <a:effectLst/>
                <a:latin typeface="Times New Roman"/>
              </a:rPr>
              <a:t> и некоторым идеям Ф. Ницше.</a:t>
            </a:r>
          </a:p>
          <a:p>
            <a:r>
              <a:rPr lang="ru-RU" i="0" dirty="0" smtClean="0">
                <a:solidFill>
                  <a:srgbClr val="000000"/>
                </a:solidFill>
                <a:effectLst/>
                <a:latin typeface="Times New Roman"/>
              </a:rPr>
              <a:t>2. Символизм был преимущественно устремлён к художественному ознаменованию "вещей в себе" и идей, находящихся за пределами чувственных восприятий. Поэтический символ рассматривался как более действенное художественное орудие, чем образ. Символисты провозглашали интуитивное постижение мирового единства через символы и символическое обнаружение соответствий и аналогий.</a:t>
            </a:r>
          </a:p>
          <a:p>
            <a:r>
              <a:rPr lang="ru-RU" i="0" dirty="0" smtClean="0">
                <a:solidFill>
                  <a:srgbClr val="000000"/>
                </a:solidFill>
                <a:effectLst/>
                <a:latin typeface="Times New Roman"/>
              </a:rPr>
              <a:t>3. Музыкальная стихия объявлялась символистами </a:t>
            </a:r>
            <a:r>
              <a:rPr lang="ru-RU" i="0" dirty="0" err="1" smtClean="0">
                <a:solidFill>
                  <a:srgbClr val="000000"/>
                </a:solidFill>
                <a:effectLst/>
                <a:latin typeface="Times New Roman"/>
              </a:rPr>
              <a:t>проосновой</a:t>
            </a:r>
            <a:r>
              <a:rPr lang="ru-RU" i="0" dirty="0" smtClean="0">
                <a:solidFill>
                  <a:srgbClr val="000000"/>
                </a:solidFill>
                <a:effectLst/>
                <a:latin typeface="Times New Roman"/>
              </a:rPr>
              <a:t> жизни и искусства. Отсюда - господство лирико-стихотворного начала, вера в </a:t>
            </a:r>
            <a:r>
              <a:rPr lang="ru-RU" i="0" dirty="0" err="1" smtClean="0">
                <a:solidFill>
                  <a:srgbClr val="000000"/>
                </a:solidFill>
                <a:effectLst/>
                <a:latin typeface="Times New Roman"/>
              </a:rPr>
              <a:t>надреальную</a:t>
            </a:r>
            <a:r>
              <a:rPr lang="ru-RU" i="0" dirty="0" smtClean="0">
                <a:solidFill>
                  <a:srgbClr val="000000"/>
                </a:solidFill>
                <a:effectLst/>
                <a:latin typeface="Times New Roman"/>
              </a:rPr>
              <a:t> или иррационально-магическую силу поэтической речи.</a:t>
            </a:r>
          </a:p>
          <a:p>
            <a:r>
              <a:rPr lang="ru-RU" i="0" dirty="0" smtClean="0">
                <a:solidFill>
                  <a:srgbClr val="000000"/>
                </a:solidFill>
                <a:effectLst/>
                <a:latin typeface="Times New Roman"/>
              </a:rPr>
              <a:t>4. Символисты обращаются к древнему и средневековому искусству в поисках генеалогического родства.</a:t>
            </a:r>
          </a:p>
          <a:p>
            <a:r>
              <a:rPr lang="ru-RU" i="0" dirty="0" smtClean="0">
                <a:solidFill>
                  <a:srgbClr val="000000"/>
                </a:solidFill>
                <a:effectLst/>
                <a:latin typeface="Times New Roman"/>
              </a:rPr>
              <a:t> </a:t>
            </a:r>
          </a:p>
          <a:p>
            <a:endParaRPr lang="ru-RU" dirty="0"/>
          </a:p>
        </p:txBody>
      </p:sp>
    </p:spTree>
    <p:extLst>
      <p:ext uri="{BB962C8B-B14F-4D97-AF65-F5344CB8AC3E}">
        <p14:creationId xmlns:p14="http://schemas.microsoft.com/office/powerpoint/2010/main" val="17407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r>
              <a:rPr lang="ru-RU" b="1" i="0" dirty="0" smtClean="0">
                <a:solidFill>
                  <a:srgbClr val="0000FF"/>
                </a:solidFill>
                <a:effectLst/>
                <a:latin typeface="Times New Roman"/>
              </a:rPr>
              <a:t>Акмеизм</a:t>
            </a:r>
            <a:endParaRPr lang="ru-RU" b="0" i="0" dirty="0" smtClean="0">
              <a:solidFill>
                <a:srgbClr val="000000"/>
              </a:solidFill>
              <a:effectLst/>
              <a:latin typeface="Times New Roman"/>
            </a:endParaRPr>
          </a:p>
          <a:p>
            <a:r>
              <a:rPr lang="ru-RU" b="0" i="0" dirty="0" smtClean="0">
                <a:solidFill>
                  <a:srgbClr val="000000"/>
                </a:solidFill>
                <a:effectLst/>
                <a:latin typeface="Times New Roman"/>
              </a:rPr>
              <a:t>Течение в русской поэзии 20-го века, которое сформировалось как антитеза символизму.</a:t>
            </a:r>
          </a:p>
          <a:p>
            <a:r>
              <a:rPr lang="ru-RU" b="0" i="0" dirty="0" smtClean="0">
                <a:solidFill>
                  <a:srgbClr val="000000"/>
                </a:solidFill>
                <a:effectLst/>
                <a:latin typeface="Times New Roman"/>
              </a:rPr>
              <a:t>Мистическим устремлениям символизма к "непознаваемому" акмеисты противопоставляли "стихию естества", декларировали конкретно-чувственное восприятие "вещного мира", возврат слову его изначального, не символического смысла.</a:t>
            </a:r>
          </a:p>
          <a:p>
            <a:r>
              <a:rPr lang="ru-RU" b="0" i="0" dirty="0" smtClean="0">
                <a:solidFill>
                  <a:srgbClr val="000000"/>
                </a:solidFill>
                <a:effectLst/>
                <a:latin typeface="Times New Roman"/>
              </a:rPr>
              <a:t>Это литературное течение утвердилось в теоретических работах и художественной практике </a:t>
            </a:r>
            <a:r>
              <a:rPr lang="ru-RU" b="0" i="0" dirty="0" err="1" smtClean="0">
                <a:solidFill>
                  <a:srgbClr val="000000"/>
                </a:solidFill>
                <a:effectLst/>
                <a:latin typeface="Times New Roman"/>
              </a:rPr>
              <a:t>Н.С.Гумилёва</a:t>
            </a:r>
            <a:r>
              <a:rPr lang="ru-RU" b="0" i="0" dirty="0" smtClean="0">
                <a:solidFill>
                  <a:srgbClr val="000000"/>
                </a:solidFill>
                <a:effectLst/>
                <a:latin typeface="Times New Roman"/>
              </a:rPr>
              <a:t>, </a:t>
            </a:r>
            <a:r>
              <a:rPr lang="ru-RU" b="0" i="0" dirty="0" err="1" smtClean="0">
                <a:solidFill>
                  <a:srgbClr val="000000"/>
                </a:solidFill>
                <a:effectLst/>
                <a:latin typeface="Times New Roman"/>
              </a:rPr>
              <a:t>С.М.Городецкого</a:t>
            </a:r>
            <a:r>
              <a:rPr lang="ru-RU" b="0" i="0" dirty="0" smtClean="0">
                <a:solidFill>
                  <a:srgbClr val="000000"/>
                </a:solidFill>
                <a:effectLst/>
                <a:latin typeface="Times New Roman"/>
              </a:rPr>
              <a:t>, </a:t>
            </a:r>
            <a:r>
              <a:rPr lang="ru-RU" b="0" i="0" dirty="0" err="1" smtClean="0">
                <a:solidFill>
                  <a:srgbClr val="000000"/>
                </a:solidFill>
                <a:effectLst/>
                <a:latin typeface="Times New Roman"/>
              </a:rPr>
              <a:t>О.Э.Мандельштама</a:t>
            </a:r>
            <a:r>
              <a:rPr lang="ru-RU" b="0" i="0" dirty="0" smtClean="0">
                <a:solidFill>
                  <a:srgbClr val="000000"/>
                </a:solidFill>
                <a:effectLst/>
                <a:latin typeface="Times New Roman"/>
              </a:rPr>
              <a:t>, </a:t>
            </a:r>
            <a:r>
              <a:rPr lang="ru-RU" b="0" i="0" dirty="0" err="1" smtClean="0">
                <a:solidFill>
                  <a:srgbClr val="000000"/>
                </a:solidFill>
                <a:effectLst/>
                <a:latin typeface="Times New Roman"/>
              </a:rPr>
              <a:t>А.А.Ахматовой</a:t>
            </a:r>
            <a:r>
              <a:rPr lang="ru-RU" b="0" i="0" dirty="0" smtClean="0">
                <a:solidFill>
                  <a:srgbClr val="000000"/>
                </a:solidFill>
                <a:effectLst/>
                <a:latin typeface="Times New Roman"/>
              </a:rPr>
              <a:t>, </a:t>
            </a:r>
            <a:r>
              <a:rPr lang="ru-RU" b="0" i="0" dirty="0" err="1" smtClean="0">
                <a:solidFill>
                  <a:srgbClr val="000000"/>
                </a:solidFill>
                <a:effectLst/>
                <a:latin typeface="Times New Roman"/>
              </a:rPr>
              <a:t>М.А.Зенкевича</a:t>
            </a:r>
            <a:r>
              <a:rPr lang="ru-RU" b="0" i="0" dirty="0" smtClean="0">
                <a:solidFill>
                  <a:srgbClr val="000000"/>
                </a:solidFill>
                <a:effectLst/>
                <a:latin typeface="Times New Roman"/>
              </a:rPr>
              <a:t>, </a:t>
            </a:r>
            <a:r>
              <a:rPr lang="ru-RU" b="0" i="0" dirty="0" err="1" smtClean="0">
                <a:solidFill>
                  <a:srgbClr val="000000"/>
                </a:solidFill>
                <a:effectLst/>
                <a:latin typeface="Times New Roman"/>
              </a:rPr>
              <a:t>Г.В.Иванова</a:t>
            </a:r>
            <a:r>
              <a:rPr lang="ru-RU" b="0" i="0" dirty="0" smtClean="0">
                <a:solidFill>
                  <a:srgbClr val="000000"/>
                </a:solidFill>
                <a:effectLst/>
                <a:latin typeface="Times New Roman"/>
              </a:rPr>
              <a:t> и других писателей и поэтов. Все они объединились в группу "Цех поэтов" (действовала с 1911 - 1914, возобновилась в 1920 - 22гг.). В 1912 - 13гг. издавали журнал "Гиперборей" (редактор М.Л. Лозинский).</a:t>
            </a:r>
          </a:p>
          <a:p>
            <a:endParaRPr lang="ru-RU" dirty="0"/>
          </a:p>
        </p:txBody>
      </p:sp>
    </p:spTree>
    <p:extLst>
      <p:ext uri="{BB962C8B-B14F-4D97-AF65-F5344CB8AC3E}">
        <p14:creationId xmlns:p14="http://schemas.microsoft.com/office/powerpoint/2010/main" val="49610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40000" lnSpcReduction="20000"/>
          </a:bodyPr>
          <a:lstStyle/>
          <a:p>
            <a:r>
              <a:rPr lang="ru-RU" b="1" i="0" dirty="0" smtClean="0">
                <a:solidFill>
                  <a:srgbClr val="0000FF"/>
                </a:solidFill>
                <a:effectLst/>
                <a:latin typeface="Times New Roman"/>
              </a:rPr>
              <a:t>Футуризм</a:t>
            </a:r>
            <a:endParaRPr lang="ru-RU" b="0" i="0" dirty="0" smtClean="0">
              <a:solidFill>
                <a:srgbClr val="000000"/>
              </a:solidFill>
              <a:effectLst/>
              <a:latin typeface="Times New Roman"/>
            </a:endParaRPr>
          </a:p>
          <a:p>
            <a:r>
              <a:rPr lang="ru-RU" b="0" i="0" dirty="0" smtClean="0">
                <a:solidFill>
                  <a:srgbClr val="000000"/>
                </a:solidFill>
                <a:effectLst/>
                <a:latin typeface="Times New Roman"/>
              </a:rPr>
              <a:t>(Произошло от латинского </a:t>
            </a:r>
            <a:r>
              <a:rPr lang="ru-RU" b="0" i="0" dirty="0" err="1" smtClean="0">
                <a:solidFill>
                  <a:srgbClr val="000000"/>
                </a:solidFill>
                <a:effectLst/>
                <a:latin typeface="Times New Roman"/>
              </a:rPr>
              <a:t>futurum</a:t>
            </a:r>
            <a:r>
              <a:rPr lang="ru-RU" b="0" i="0" dirty="0" smtClean="0">
                <a:solidFill>
                  <a:srgbClr val="000000"/>
                </a:solidFill>
                <a:effectLst/>
                <a:latin typeface="Times New Roman"/>
              </a:rPr>
              <a:t> – будущее).</a:t>
            </a:r>
          </a:p>
          <a:p>
            <a:r>
              <a:rPr lang="ru-RU" b="0" i="0" dirty="0" smtClean="0">
                <a:solidFill>
                  <a:srgbClr val="000000"/>
                </a:solidFill>
                <a:effectLst/>
                <a:latin typeface="Times New Roman"/>
              </a:rPr>
              <a:t>Одно из основных авангардистских течений в европейском искусстве начала 20-го века. Наибольшее развитие получило в Италии и России.</a:t>
            </a:r>
          </a:p>
          <a:p>
            <a:r>
              <a:rPr lang="ru-RU" b="0" i="0" dirty="0" smtClean="0">
                <a:solidFill>
                  <a:srgbClr val="000000"/>
                </a:solidFill>
                <a:effectLst/>
                <a:latin typeface="Times New Roman"/>
              </a:rPr>
              <a:t>Общая основа движения - стихийное ощущение "неизбежности крушения старья" (Маяковский) и стремление предвосхитить, осознать через искусство грядущий "мировой переворот" и рождение "нового человечества".</a:t>
            </a:r>
          </a:p>
          <a:p>
            <a:r>
              <a:rPr lang="ru-RU" b="1" i="0" dirty="0" smtClean="0">
                <a:solidFill>
                  <a:srgbClr val="000000"/>
                </a:solidFill>
                <a:effectLst/>
                <a:latin typeface="Times New Roman"/>
              </a:rPr>
              <a:t>Основные признаки:</a:t>
            </a:r>
            <a:endParaRPr lang="ru-RU" b="0" i="0" dirty="0" smtClean="0">
              <a:solidFill>
                <a:srgbClr val="000000"/>
              </a:solidFill>
              <a:effectLst/>
              <a:latin typeface="Times New Roman"/>
            </a:endParaRPr>
          </a:p>
          <a:p>
            <a:r>
              <a:rPr lang="ru-RU" b="0" i="0" dirty="0" smtClean="0">
                <a:solidFill>
                  <a:srgbClr val="000000"/>
                </a:solidFill>
                <a:effectLst/>
                <a:latin typeface="Times New Roman"/>
              </a:rPr>
              <a:t>1. Разрыв с традиционной культурой, утверждение эстетики современной урбанистической цивилизации с её динамикой, безличностью и аморализмом.</a:t>
            </a:r>
          </a:p>
          <a:p>
            <a:r>
              <a:rPr lang="ru-RU" b="0" i="0" dirty="0" smtClean="0">
                <a:solidFill>
                  <a:srgbClr val="000000"/>
                </a:solidFill>
                <a:effectLst/>
                <a:latin typeface="Times New Roman"/>
              </a:rPr>
              <a:t>2. Стремление передать фиксируемый сознанием "человека толпы" хаотический пульс </a:t>
            </a:r>
            <a:r>
              <a:rPr lang="ru-RU" b="0" i="0" dirty="0" err="1" smtClean="0">
                <a:solidFill>
                  <a:srgbClr val="000000"/>
                </a:solidFill>
                <a:effectLst/>
                <a:latin typeface="Times New Roman"/>
              </a:rPr>
              <a:t>технизированной</a:t>
            </a:r>
            <a:r>
              <a:rPr lang="ru-RU" b="0" i="0" dirty="0" smtClean="0">
                <a:solidFill>
                  <a:srgbClr val="000000"/>
                </a:solidFill>
                <a:effectLst/>
                <a:latin typeface="Times New Roman"/>
              </a:rPr>
              <a:t> "интенсивной жизни", мгновенной смены событий-переживаний.</a:t>
            </a:r>
          </a:p>
          <a:p>
            <a:r>
              <a:rPr lang="ru-RU" b="0" i="0" dirty="0" smtClean="0">
                <a:solidFill>
                  <a:srgbClr val="000000"/>
                </a:solidFill>
                <a:effectLst/>
                <a:latin typeface="Times New Roman"/>
              </a:rPr>
              <a:t>3. Для итальянских футуристов были характерны не только эстетическая агрессия и эпатаж консервативного вкуса, но и вообще культ силы, апологии войны как "гигиены мира", что впоследствии привело некоторых из них в лагерь Муссолини.</a:t>
            </a:r>
          </a:p>
          <a:p>
            <a:r>
              <a:rPr lang="ru-RU" b="1" i="0" dirty="0" smtClean="0">
                <a:solidFill>
                  <a:srgbClr val="000000"/>
                </a:solidFill>
                <a:effectLst/>
                <a:latin typeface="Times New Roman"/>
              </a:rPr>
              <a:t>Русский Футуризм</a:t>
            </a:r>
            <a:r>
              <a:rPr lang="ru-RU" b="0" i="0" dirty="0" smtClean="0">
                <a:solidFill>
                  <a:srgbClr val="000000"/>
                </a:solidFill>
                <a:effectLst/>
                <a:latin typeface="Times New Roman"/>
              </a:rPr>
              <a:t> возник независимо от итальянского и, как самобытное художественное явление, имел с ним мало общего. История русского футуризма складывалась из сложного взаимодействия и борьбы четырёх основных группировок:</a:t>
            </a:r>
          </a:p>
          <a:p>
            <a:r>
              <a:rPr lang="ru-RU" b="0" i="0" dirty="0" smtClean="0">
                <a:solidFill>
                  <a:srgbClr val="000000"/>
                </a:solidFill>
                <a:effectLst/>
                <a:latin typeface="Times New Roman"/>
              </a:rPr>
              <a:t>а) "</a:t>
            </a:r>
            <a:r>
              <a:rPr lang="ru-RU" b="0" i="0" dirty="0" err="1" smtClean="0">
                <a:solidFill>
                  <a:srgbClr val="000000"/>
                </a:solidFill>
                <a:effectLst/>
                <a:latin typeface="Times New Roman"/>
              </a:rPr>
              <a:t>Гилея</a:t>
            </a:r>
            <a:r>
              <a:rPr lang="ru-RU" b="0" i="0" dirty="0" smtClean="0">
                <a:solidFill>
                  <a:srgbClr val="000000"/>
                </a:solidFill>
                <a:effectLst/>
                <a:latin typeface="Times New Roman"/>
              </a:rPr>
              <a:t>" (</a:t>
            </a:r>
            <a:r>
              <a:rPr lang="ru-RU" b="0" i="0" dirty="0" err="1" smtClean="0">
                <a:solidFill>
                  <a:srgbClr val="000000"/>
                </a:solidFill>
                <a:effectLst/>
                <a:latin typeface="Times New Roman"/>
              </a:rPr>
              <a:t>кубофутуристы</a:t>
            </a:r>
            <a:r>
              <a:rPr lang="ru-RU" b="0" i="0" dirty="0" smtClean="0">
                <a:solidFill>
                  <a:srgbClr val="000000"/>
                </a:solidFill>
                <a:effectLst/>
                <a:latin typeface="Times New Roman"/>
              </a:rPr>
              <a:t>) - </a:t>
            </a:r>
            <a:r>
              <a:rPr lang="ru-RU" b="0" i="0" dirty="0" err="1" smtClean="0">
                <a:solidFill>
                  <a:srgbClr val="000000"/>
                </a:solidFill>
                <a:effectLst/>
                <a:latin typeface="Times New Roman"/>
              </a:rPr>
              <a:t>В.В.Хлебников</a:t>
            </a:r>
            <a:r>
              <a:rPr lang="ru-RU" b="0" i="0" dirty="0" smtClean="0">
                <a:solidFill>
                  <a:srgbClr val="000000"/>
                </a:solidFill>
                <a:effectLst/>
                <a:latin typeface="Times New Roman"/>
              </a:rPr>
              <a:t>, Д.Д. и </a:t>
            </a:r>
            <a:r>
              <a:rPr lang="ru-RU" b="0" i="0" dirty="0" err="1" smtClean="0">
                <a:solidFill>
                  <a:srgbClr val="000000"/>
                </a:solidFill>
                <a:effectLst/>
                <a:latin typeface="Times New Roman"/>
              </a:rPr>
              <a:t>Н.Д.Бурлюки</a:t>
            </a:r>
            <a:r>
              <a:rPr lang="ru-RU" b="0" i="0" dirty="0" smtClean="0">
                <a:solidFill>
                  <a:srgbClr val="000000"/>
                </a:solidFill>
                <a:effectLst/>
                <a:latin typeface="Times New Roman"/>
              </a:rPr>
              <a:t>, </a:t>
            </a:r>
            <a:r>
              <a:rPr lang="ru-RU" b="0" i="0" dirty="0" err="1" smtClean="0">
                <a:solidFill>
                  <a:srgbClr val="000000"/>
                </a:solidFill>
                <a:effectLst/>
                <a:latin typeface="Times New Roman"/>
              </a:rPr>
              <a:t>В.В.Каменский</a:t>
            </a:r>
            <a:r>
              <a:rPr lang="ru-RU" b="0" i="0" dirty="0" smtClean="0">
                <a:solidFill>
                  <a:srgbClr val="000000"/>
                </a:solidFill>
                <a:effectLst/>
                <a:latin typeface="Times New Roman"/>
              </a:rPr>
              <a:t>, </a:t>
            </a:r>
            <a:r>
              <a:rPr lang="ru-RU" b="0" i="0" dirty="0" err="1" smtClean="0">
                <a:solidFill>
                  <a:srgbClr val="000000"/>
                </a:solidFill>
                <a:effectLst/>
                <a:latin typeface="Times New Roman"/>
              </a:rPr>
              <a:t>В.В.Маяковский</a:t>
            </a:r>
            <a:r>
              <a:rPr lang="ru-RU" b="0" i="0" dirty="0" smtClean="0">
                <a:solidFill>
                  <a:srgbClr val="000000"/>
                </a:solidFill>
                <a:effectLst/>
                <a:latin typeface="Times New Roman"/>
              </a:rPr>
              <a:t>, </a:t>
            </a:r>
            <a:r>
              <a:rPr lang="ru-RU" b="0" i="0" dirty="0" err="1" smtClean="0">
                <a:solidFill>
                  <a:srgbClr val="000000"/>
                </a:solidFill>
                <a:effectLst/>
                <a:latin typeface="Times New Roman"/>
              </a:rPr>
              <a:t>Б.К.Лифшиц</a:t>
            </a:r>
            <a:r>
              <a:rPr lang="ru-RU" b="0" i="0" dirty="0" smtClean="0">
                <a:solidFill>
                  <a:srgbClr val="000000"/>
                </a:solidFill>
                <a:effectLst/>
                <a:latin typeface="Times New Roman"/>
              </a:rPr>
              <a:t>;</a:t>
            </a:r>
          </a:p>
          <a:p>
            <a:r>
              <a:rPr lang="ru-RU" b="0" i="0" dirty="0" smtClean="0">
                <a:solidFill>
                  <a:srgbClr val="000000"/>
                </a:solidFill>
                <a:effectLst/>
                <a:latin typeface="Times New Roman"/>
              </a:rPr>
              <a:t>б) "Ассоциация эгофутуристов" - </a:t>
            </a:r>
            <a:r>
              <a:rPr lang="ru-RU" b="0" i="0" dirty="0" err="1" smtClean="0">
                <a:solidFill>
                  <a:srgbClr val="000000"/>
                </a:solidFill>
                <a:effectLst/>
                <a:latin typeface="Times New Roman"/>
              </a:rPr>
              <a:t>И.Северянин</a:t>
            </a:r>
            <a:r>
              <a:rPr lang="ru-RU" b="0" i="0" dirty="0" smtClean="0">
                <a:solidFill>
                  <a:srgbClr val="000000"/>
                </a:solidFill>
                <a:effectLst/>
                <a:latin typeface="Times New Roman"/>
              </a:rPr>
              <a:t>, </a:t>
            </a:r>
            <a:r>
              <a:rPr lang="ru-RU" b="0" i="0" dirty="0" err="1" smtClean="0">
                <a:solidFill>
                  <a:srgbClr val="000000"/>
                </a:solidFill>
                <a:effectLst/>
                <a:latin typeface="Times New Roman"/>
              </a:rPr>
              <a:t>И.В.Игнатьев</a:t>
            </a:r>
            <a:r>
              <a:rPr lang="ru-RU" b="0" i="0" dirty="0" smtClean="0">
                <a:solidFill>
                  <a:srgbClr val="000000"/>
                </a:solidFill>
                <a:effectLst/>
                <a:latin typeface="Times New Roman"/>
              </a:rPr>
              <a:t>, </a:t>
            </a:r>
            <a:r>
              <a:rPr lang="ru-RU" b="0" i="0" dirty="0" err="1" smtClean="0">
                <a:solidFill>
                  <a:srgbClr val="000000"/>
                </a:solidFill>
                <a:effectLst/>
                <a:latin typeface="Times New Roman"/>
              </a:rPr>
              <a:t>К.К.Олимпов</a:t>
            </a:r>
            <a:r>
              <a:rPr lang="ru-RU" b="0" i="0" dirty="0" smtClean="0">
                <a:solidFill>
                  <a:srgbClr val="000000"/>
                </a:solidFill>
                <a:effectLst/>
                <a:latin typeface="Times New Roman"/>
              </a:rPr>
              <a:t>, </a:t>
            </a:r>
            <a:r>
              <a:rPr lang="ru-RU" b="0" i="0" dirty="0" err="1" smtClean="0">
                <a:solidFill>
                  <a:srgbClr val="000000"/>
                </a:solidFill>
                <a:effectLst/>
                <a:latin typeface="Times New Roman"/>
              </a:rPr>
              <a:t>В.И.Гнедов</a:t>
            </a:r>
            <a:r>
              <a:rPr lang="ru-RU" b="0" i="0" dirty="0" smtClean="0">
                <a:solidFill>
                  <a:srgbClr val="000000"/>
                </a:solidFill>
                <a:effectLst/>
                <a:latin typeface="Times New Roman"/>
              </a:rPr>
              <a:t> и др.;</a:t>
            </a:r>
          </a:p>
          <a:p>
            <a:r>
              <a:rPr lang="ru-RU" b="0" i="0" dirty="0" smtClean="0">
                <a:solidFill>
                  <a:srgbClr val="000000"/>
                </a:solidFill>
                <a:effectLst/>
                <a:latin typeface="Times New Roman"/>
              </a:rPr>
              <a:t>в) "Мезонин поэзии" - </a:t>
            </a:r>
            <a:r>
              <a:rPr lang="ru-RU" b="0" i="0" dirty="0" err="1" smtClean="0">
                <a:solidFill>
                  <a:srgbClr val="000000"/>
                </a:solidFill>
                <a:effectLst/>
                <a:latin typeface="Times New Roman"/>
              </a:rPr>
              <a:t>Хрисанф</a:t>
            </a:r>
            <a:r>
              <a:rPr lang="ru-RU" b="0" i="0" dirty="0" smtClean="0">
                <a:solidFill>
                  <a:srgbClr val="000000"/>
                </a:solidFill>
                <a:effectLst/>
                <a:latin typeface="Times New Roman"/>
              </a:rPr>
              <a:t>, </a:t>
            </a:r>
            <a:r>
              <a:rPr lang="ru-RU" b="0" i="0" dirty="0" err="1" smtClean="0">
                <a:solidFill>
                  <a:srgbClr val="000000"/>
                </a:solidFill>
                <a:effectLst/>
                <a:latin typeface="Times New Roman"/>
              </a:rPr>
              <a:t>В.Г.Шершеневич</a:t>
            </a:r>
            <a:r>
              <a:rPr lang="ru-RU" b="0" i="0" dirty="0" smtClean="0">
                <a:solidFill>
                  <a:srgbClr val="000000"/>
                </a:solidFill>
                <a:effectLst/>
                <a:latin typeface="Times New Roman"/>
              </a:rPr>
              <a:t>, </a:t>
            </a:r>
            <a:r>
              <a:rPr lang="ru-RU" b="0" i="0" dirty="0" err="1" smtClean="0">
                <a:solidFill>
                  <a:srgbClr val="000000"/>
                </a:solidFill>
                <a:effectLst/>
                <a:latin typeface="Times New Roman"/>
              </a:rPr>
              <a:t>Р.Ивнев</a:t>
            </a:r>
            <a:r>
              <a:rPr lang="ru-RU" b="0" i="0" dirty="0" smtClean="0">
                <a:solidFill>
                  <a:srgbClr val="000000"/>
                </a:solidFill>
                <a:effectLst/>
                <a:latin typeface="Times New Roman"/>
              </a:rPr>
              <a:t> и др.;</a:t>
            </a:r>
          </a:p>
          <a:p>
            <a:r>
              <a:rPr lang="ru-RU" b="0" i="0" dirty="0" smtClean="0">
                <a:solidFill>
                  <a:srgbClr val="000000"/>
                </a:solidFill>
                <a:effectLst/>
                <a:latin typeface="Times New Roman"/>
              </a:rPr>
              <a:t>г) "Центрифуга" - </a:t>
            </a:r>
            <a:r>
              <a:rPr lang="ru-RU" b="0" i="0" dirty="0" err="1" smtClean="0">
                <a:solidFill>
                  <a:srgbClr val="000000"/>
                </a:solidFill>
                <a:effectLst/>
                <a:latin typeface="Times New Roman"/>
              </a:rPr>
              <a:t>С.П.Бобров</a:t>
            </a:r>
            <a:r>
              <a:rPr lang="ru-RU" b="0" i="0" dirty="0" smtClean="0">
                <a:solidFill>
                  <a:srgbClr val="000000"/>
                </a:solidFill>
                <a:effectLst/>
                <a:latin typeface="Times New Roman"/>
              </a:rPr>
              <a:t>, </a:t>
            </a:r>
            <a:r>
              <a:rPr lang="ru-RU" b="0" i="0" dirty="0" err="1" smtClean="0">
                <a:solidFill>
                  <a:srgbClr val="000000"/>
                </a:solidFill>
                <a:effectLst/>
                <a:latin typeface="Times New Roman"/>
              </a:rPr>
              <a:t>Б.Л.Пастернак</a:t>
            </a:r>
            <a:r>
              <a:rPr lang="ru-RU" b="0" i="0" dirty="0" smtClean="0">
                <a:solidFill>
                  <a:srgbClr val="000000"/>
                </a:solidFill>
                <a:effectLst/>
                <a:latin typeface="Times New Roman"/>
              </a:rPr>
              <a:t>, </a:t>
            </a:r>
            <a:r>
              <a:rPr lang="ru-RU" b="0" i="0" dirty="0" err="1" smtClean="0">
                <a:solidFill>
                  <a:srgbClr val="000000"/>
                </a:solidFill>
                <a:effectLst/>
                <a:latin typeface="Times New Roman"/>
              </a:rPr>
              <a:t>Н.Н.Асеев</a:t>
            </a:r>
            <a:r>
              <a:rPr lang="ru-RU" b="0" i="0" dirty="0" smtClean="0">
                <a:solidFill>
                  <a:srgbClr val="000000"/>
                </a:solidFill>
                <a:effectLst/>
                <a:latin typeface="Times New Roman"/>
              </a:rPr>
              <a:t>, </a:t>
            </a:r>
            <a:r>
              <a:rPr lang="ru-RU" b="0" i="0" dirty="0" err="1" smtClean="0">
                <a:solidFill>
                  <a:srgbClr val="000000"/>
                </a:solidFill>
                <a:effectLst/>
                <a:latin typeface="Times New Roman"/>
              </a:rPr>
              <a:t>К.А.Большаков</a:t>
            </a:r>
            <a:r>
              <a:rPr lang="ru-RU" b="0" i="0" dirty="0" smtClean="0">
                <a:solidFill>
                  <a:srgbClr val="000000"/>
                </a:solidFill>
                <a:effectLst/>
                <a:latin typeface="Times New Roman"/>
              </a:rPr>
              <a:t> и др.</a:t>
            </a:r>
          </a:p>
          <a:p>
            <a:r>
              <a:rPr lang="ru-RU" b="0" i="0" dirty="0" smtClean="0">
                <a:solidFill>
                  <a:srgbClr val="000000"/>
                </a:solidFill>
                <a:effectLst/>
                <a:latin typeface="Times New Roman"/>
              </a:rPr>
              <a:t> </a:t>
            </a:r>
          </a:p>
          <a:p>
            <a:endParaRPr lang="ru-RU" dirty="0"/>
          </a:p>
        </p:txBody>
      </p:sp>
    </p:spTree>
    <p:extLst>
      <p:ext uri="{BB962C8B-B14F-4D97-AF65-F5344CB8AC3E}">
        <p14:creationId xmlns:p14="http://schemas.microsoft.com/office/powerpoint/2010/main" val="296164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0" dirty="0" smtClean="0">
                <a:solidFill>
                  <a:srgbClr val="C00000"/>
                </a:solidFill>
                <a:effectLst/>
                <a:latin typeface="Times New Roman" panose="02020603050405020304" pitchFamily="18" charset="0"/>
                <a:cs typeface="Times New Roman" panose="02020603050405020304" pitchFamily="18" charset="0"/>
              </a:rPr>
              <a:t>Представители литературных направлений</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55000" lnSpcReduction="20000"/>
          </a:bodyPr>
          <a:lstStyle/>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Старшие символисты</a:t>
            </a:r>
            <a:r>
              <a:rPr lang="ru-RU" sz="3300" b="0" i="0" dirty="0" smtClean="0">
                <a:solidFill>
                  <a:srgbClr val="2A2A2A"/>
                </a:solidFill>
                <a:effectLst/>
                <a:latin typeface="Times New Roman" panose="02020603050405020304" pitchFamily="18" charset="0"/>
                <a:cs typeface="Times New Roman" panose="02020603050405020304" pitchFamily="18" charset="0"/>
              </a:rPr>
              <a:t>: В.Я. Брюсов, К.Д. Бальмонт, Д.С. Мережковский, З.Н. Гиппиус, Ф.К. Сологуб и др.</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Мистики—богоискатели</a:t>
            </a:r>
            <a:r>
              <a:rPr lang="ru-RU" sz="3300" b="0" i="0" dirty="0" smtClean="0">
                <a:solidFill>
                  <a:srgbClr val="2A2A2A"/>
                </a:solidFill>
                <a:effectLst/>
                <a:latin typeface="Times New Roman" panose="02020603050405020304" pitchFamily="18" charset="0"/>
                <a:cs typeface="Times New Roman" panose="02020603050405020304" pitchFamily="18" charset="0"/>
              </a:rPr>
              <a:t>: Д.С. Мережковский, З.Н. Гиппиус, Н. Минский.</a:t>
            </a:r>
          </a:p>
          <a:p>
            <a:pPr lvl="1">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Декаденты—индивидуалисты</a:t>
            </a:r>
            <a:r>
              <a:rPr lang="ru-RU" sz="3300" b="0" i="0" dirty="0" smtClean="0">
                <a:solidFill>
                  <a:srgbClr val="2A2A2A"/>
                </a:solidFill>
                <a:effectLst/>
                <a:latin typeface="Times New Roman" panose="02020603050405020304" pitchFamily="18" charset="0"/>
                <a:cs typeface="Times New Roman" panose="02020603050405020304" pitchFamily="18" charset="0"/>
              </a:rPr>
              <a:t>: В.Я. Брюсов, К.Д. Бальмонт, Ф.К. Сологуб.</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Младшие символисты</a:t>
            </a:r>
            <a:r>
              <a:rPr lang="ru-RU" sz="3300" b="0" i="0" dirty="0" smtClean="0">
                <a:solidFill>
                  <a:srgbClr val="2A2A2A"/>
                </a:solidFill>
                <a:effectLst/>
                <a:latin typeface="Times New Roman" panose="02020603050405020304" pitchFamily="18" charset="0"/>
                <a:cs typeface="Times New Roman" panose="02020603050405020304" pitchFamily="18" charset="0"/>
              </a:rPr>
              <a:t>: А.А. Блок, Андрей Белый (Б.Н. Бугаев), В.И. Иванов и др.</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Акмеизм</a:t>
            </a:r>
            <a:r>
              <a:rPr lang="ru-RU" sz="3300" b="0" i="0" dirty="0" smtClean="0">
                <a:solidFill>
                  <a:srgbClr val="2A2A2A"/>
                </a:solidFill>
                <a:effectLst/>
                <a:latin typeface="Times New Roman" panose="02020603050405020304" pitchFamily="18" charset="0"/>
                <a:cs typeface="Times New Roman" panose="02020603050405020304" pitchFamily="18" charset="0"/>
              </a:rPr>
              <a:t>: Н.С. Гумилев, А.А. Ахматова, С.М. Городецкий, О.Э. Мандельштам, М.А. Зенкевич, В.И. Нарбут.</a:t>
            </a:r>
          </a:p>
          <a:p>
            <a:pPr>
              <a:buFont typeface="Arial"/>
              <a:buChar char="•"/>
            </a:pPr>
            <a:r>
              <a:rPr lang="ru-RU" sz="3300" b="1" i="0" dirty="0" err="1" smtClean="0">
                <a:solidFill>
                  <a:srgbClr val="2A2A2A"/>
                </a:solidFill>
                <a:effectLst/>
                <a:latin typeface="Times New Roman" panose="02020603050405020304" pitchFamily="18" charset="0"/>
                <a:cs typeface="Times New Roman" panose="02020603050405020304" pitchFamily="18" charset="0"/>
              </a:rPr>
              <a:t>Кубофутуристы</a:t>
            </a:r>
            <a:r>
              <a:rPr lang="ru-RU" sz="3300" b="0" i="0" dirty="0" smtClean="0">
                <a:solidFill>
                  <a:srgbClr val="2A2A2A"/>
                </a:solidFill>
                <a:effectLst/>
                <a:latin typeface="Times New Roman" panose="02020603050405020304" pitchFamily="18" charset="0"/>
                <a:cs typeface="Times New Roman" panose="02020603050405020304" pitchFamily="18" charset="0"/>
              </a:rPr>
              <a:t> (поэты "</a:t>
            </a:r>
            <a:r>
              <a:rPr lang="ru-RU" sz="3300" b="0" i="0" dirty="0" err="1" smtClean="0">
                <a:solidFill>
                  <a:srgbClr val="2A2A2A"/>
                </a:solidFill>
                <a:effectLst/>
                <a:latin typeface="Times New Roman" panose="02020603050405020304" pitchFamily="18" charset="0"/>
                <a:cs typeface="Times New Roman" panose="02020603050405020304" pitchFamily="18" charset="0"/>
              </a:rPr>
              <a:t>Гилеи</a:t>
            </a:r>
            <a:r>
              <a:rPr lang="ru-RU" sz="3300" b="0" i="0" dirty="0" smtClean="0">
                <a:solidFill>
                  <a:srgbClr val="2A2A2A"/>
                </a:solidFill>
                <a:effectLst/>
                <a:latin typeface="Times New Roman" panose="02020603050405020304" pitchFamily="18" charset="0"/>
                <a:cs typeface="Times New Roman" panose="02020603050405020304" pitchFamily="18" charset="0"/>
              </a:rPr>
              <a:t>"): Д.Д. </a:t>
            </a:r>
            <a:r>
              <a:rPr lang="ru-RU" sz="3300" b="0" i="0" dirty="0" err="1" smtClean="0">
                <a:solidFill>
                  <a:srgbClr val="2A2A2A"/>
                </a:solidFill>
                <a:effectLst/>
                <a:latin typeface="Times New Roman" panose="02020603050405020304" pitchFamily="18" charset="0"/>
                <a:cs typeface="Times New Roman" panose="02020603050405020304" pitchFamily="18" charset="0"/>
              </a:rPr>
              <a:t>Бурлюк</a:t>
            </a:r>
            <a:r>
              <a:rPr lang="ru-RU" sz="3300" b="0" i="0" dirty="0" smtClean="0">
                <a:solidFill>
                  <a:srgbClr val="2A2A2A"/>
                </a:solidFill>
                <a:effectLst/>
                <a:latin typeface="Times New Roman" panose="02020603050405020304" pitchFamily="18" charset="0"/>
                <a:cs typeface="Times New Roman" panose="02020603050405020304" pitchFamily="18" charset="0"/>
              </a:rPr>
              <a:t>, В.В. Хлебников, В.В. Каменский, В.В. Маяковский, А.Е. Крученых.</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Эгофутуристы</a:t>
            </a:r>
            <a:r>
              <a:rPr lang="ru-RU" sz="3300" b="0" i="0" dirty="0" smtClean="0">
                <a:solidFill>
                  <a:srgbClr val="2A2A2A"/>
                </a:solidFill>
                <a:effectLst/>
                <a:latin typeface="Times New Roman" panose="02020603050405020304" pitchFamily="18" charset="0"/>
                <a:cs typeface="Times New Roman" panose="02020603050405020304" pitchFamily="18" charset="0"/>
              </a:rPr>
              <a:t>: И. Северянин, И. Игнатьев, К. Олимпов, В. Гнедов.</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Группа</a:t>
            </a:r>
            <a:r>
              <a:rPr lang="ru-RU" sz="3300" b="0" i="0" dirty="0" smtClean="0">
                <a:solidFill>
                  <a:srgbClr val="2A2A2A"/>
                </a:solidFill>
                <a:effectLst/>
                <a:latin typeface="Times New Roman" panose="02020603050405020304" pitchFamily="18" charset="0"/>
                <a:cs typeface="Times New Roman" panose="02020603050405020304" pitchFamily="18" charset="0"/>
              </a:rPr>
              <a:t> "Мезонин поэзии": В. </a:t>
            </a:r>
            <a:r>
              <a:rPr lang="ru-RU" sz="3300" b="0" i="0" dirty="0" err="1" smtClean="0">
                <a:solidFill>
                  <a:srgbClr val="2A2A2A"/>
                </a:solidFill>
                <a:effectLst/>
                <a:latin typeface="Times New Roman" panose="02020603050405020304" pitchFamily="18" charset="0"/>
                <a:cs typeface="Times New Roman" panose="02020603050405020304" pitchFamily="18" charset="0"/>
              </a:rPr>
              <a:t>Шершеневич</a:t>
            </a:r>
            <a:r>
              <a:rPr lang="ru-RU" sz="3300" b="0" i="0" dirty="0" smtClean="0">
                <a:solidFill>
                  <a:srgbClr val="2A2A2A"/>
                </a:solidFill>
                <a:effectLst/>
                <a:latin typeface="Times New Roman" panose="02020603050405020304" pitchFamily="18" charset="0"/>
                <a:cs typeface="Times New Roman" panose="02020603050405020304" pitchFamily="18" charset="0"/>
              </a:rPr>
              <a:t>, </a:t>
            </a:r>
            <a:r>
              <a:rPr lang="ru-RU" sz="3300" b="0" i="0" dirty="0" err="1" smtClean="0">
                <a:solidFill>
                  <a:srgbClr val="2A2A2A"/>
                </a:solidFill>
                <a:effectLst/>
                <a:latin typeface="Times New Roman" panose="02020603050405020304" pitchFamily="18" charset="0"/>
                <a:cs typeface="Times New Roman" panose="02020603050405020304" pitchFamily="18" charset="0"/>
              </a:rPr>
              <a:t>Хрисанф</a:t>
            </a:r>
            <a:r>
              <a:rPr lang="ru-RU" sz="3300" b="0" i="0" dirty="0" smtClean="0">
                <a:solidFill>
                  <a:srgbClr val="2A2A2A"/>
                </a:solidFill>
                <a:effectLst/>
                <a:latin typeface="Times New Roman" panose="02020603050405020304" pitchFamily="18" charset="0"/>
                <a:cs typeface="Times New Roman" panose="02020603050405020304" pitchFamily="18" charset="0"/>
              </a:rPr>
              <a:t>, Р. Ивнев и др.</a:t>
            </a:r>
          </a:p>
          <a:p>
            <a:pPr>
              <a:buFont typeface="Arial"/>
              <a:buChar char="•"/>
            </a:pPr>
            <a:r>
              <a:rPr lang="ru-RU" sz="3300" b="1" i="0" dirty="0" smtClean="0">
                <a:solidFill>
                  <a:srgbClr val="2A2A2A"/>
                </a:solidFill>
                <a:effectLst/>
                <a:latin typeface="Times New Roman" panose="02020603050405020304" pitchFamily="18" charset="0"/>
                <a:cs typeface="Times New Roman" panose="02020603050405020304" pitchFamily="18" charset="0"/>
              </a:rPr>
              <a:t>Объединение "Центрифуга"</a:t>
            </a:r>
            <a:r>
              <a:rPr lang="ru-RU" sz="3300" b="0" i="0" dirty="0" smtClean="0">
                <a:solidFill>
                  <a:srgbClr val="2A2A2A"/>
                </a:solidFill>
                <a:effectLst/>
                <a:latin typeface="Times New Roman" panose="02020603050405020304" pitchFamily="18" charset="0"/>
                <a:cs typeface="Times New Roman" panose="02020603050405020304" pitchFamily="18" charset="0"/>
              </a:rPr>
              <a:t>: Б.Л. Пастернак, Н.Н. Асеев, С.П. Бобров и др.</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33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77500" lnSpcReduction="20000"/>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Одним из интереснейших явлений в искусстве первых десятилетий XX века было возрождение романтических форм, во многом забытых со времен начала прошлого столетия. Одну из таких форм предложил В.Г. Короленко, чье творчество продолжает развиваться в конце XIX и первые десятилетия нового века. Иным выражением романтического стало творчество А. Грина, произведения которого необычны своей экзотичностью, полетом фантазии, неискоренимой мечтательностью. Третьей формой романтического явилось творчество революционных рабочих поэтов (Н. Нечаева, Е. Тарасова, И. Привалова, А. Белозерова, Ф. </a:t>
            </a:r>
            <a:r>
              <a:rPr lang="ru-RU" b="0" i="0" dirty="0" err="1" smtClean="0">
                <a:solidFill>
                  <a:srgbClr val="2A2A2A"/>
                </a:solidFill>
                <a:effectLst/>
                <a:latin typeface="Times New Roman" panose="02020603050405020304" pitchFamily="18" charset="0"/>
                <a:cs typeface="Times New Roman" panose="02020603050405020304" pitchFamily="18" charset="0"/>
              </a:rPr>
              <a:t>Шкулева</a:t>
            </a:r>
            <a:r>
              <a:rPr lang="ru-RU" b="0" i="0" dirty="0" smtClean="0">
                <a:solidFill>
                  <a:srgbClr val="2A2A2A"/>
                </a:solidFill>
                <a:effectLst/>
                <a:latin typeface="Times New Roman" panose="02020603050405020304" pitchFamily="18" charset="0"/>
                <a:cs typeface="Times New Roman" panose="02020603050405020304" pitchFamily="18" charset="0"/>
              </a:rPr>
              <a:t>). Обращаясь к маршам, басням, призывам, песням, эти авторы поэтизируют героический подвиг, используют романтические образы зарева, пожара, багровой зари, грозы, заката, безгранично расширяют диапазон революционной лексики, прибегают к космическим масштабам.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10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92500" lnSpcReduction="10000"/>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Особую роль в развитии литературы XX века сыграли такие писатели, как Максим Горький и Л.Н. Андреев. Двадцатые годы — сложный, но динамичный и творчески плодотворный период в развитии литературы. Хотя многие деятели русской культуры оказались в 1922 году выдворенными из страны, а другие отправились в добровольную эмиграцию, художественная жизнь в России не замирает. Наоборот, появляется много талантливых молодых писателей, недавних участников Гражданской войны: Л. Леонов, М. Шолохов, А. Фадеев, Ю. </a:t>
            </a:r>
            <a:r>
              <a:rPr lang="ru-RU" b="0" i="0" dirty="0" err="1" smtClean="0">
                <a:solidFill>
                  <a:srgbClr val="2A2A2A"/>
                </a:solidFill>
                <a:effectLst/>
                <a:latin typeface="Times New Roman" panose="02020603050405020304" pitchFamily="18" charset="0"/>
                <a:cs typeface="Times New Roman" panose="02020603050405020304" pitchFamily="18" charset="0"/>
              </a:rPr>
              <a:t>Либединский</a:t>
            </a:r>
            <a:r>
              <a:rPr lang="ru-RU" b="0" i="0" dirty="0" smtClean="0">
                <a:solidFill>
                  <a:srgbClr val="2A2A2A"/>
                </a:solidFill>
                <a:effectLst/>
                <a:latin typeface="Times New Roman" panose="02020603050405020304" pitchFamily="18" charset="0"/>
                <a:cs typeface="Times New Roman" panose="02020603050405020304" pitchFamily="18" charset="0"/>
              </a:rPr>
              <a:t>, А. Веселый и др</a:t>
            </a:r>
            <a:r>
              <a:rPr lang="ru-RU" b="0" i="0" dirty="0" smtClean="0">
                <a:solidFill>
                  <a:srgbClr val="2A2A2A"/>
                </a:solidFill>
                <a:effectLst/>
                <a:latin typeface="PT Sans"/>
              </a:rPr>
              <a:t>.</a:t>
            </a:r>
            <a:endParaRPr lang="ru-RU" dirty="0"/>
          </a:p>
        </p:txBody>
      </p:sp>
    </p:spTree>
    <p:extLst>
      <p:ext uri="{BB962C8B-B14F-4D97-AF65-F5344CB8AC3E}">
        <p14:creationId xmlns:p14="http://schemas.microsoft.com/office/powerpoint/2010/main" val="7811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lnSpcReduction="20000"/>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Тридцатые годы начались с "года великого перелома", когда резко были деформированы основы прежнего российского жизнеустройства, началось активное вмешательство партии в сферу культуры. Арестовываются П. Флоренский, А. Лосев, А. </a:t>
            </a:r>
            <a:r>
              <a:rPr lang="ru-RU" b="0" i="0" dirty="0" err="1" smtClean="0">
                <a:solidFill>
                  <a:srgbClr val="2A2A2A"/>
                </a:solidFill>
                <a:effectLst/>
                <a:latin typeface="Times New Roman" panose="02020603050405020304" pitchFamily="18" charset="0"/>
                <a:cs typeface="Times New Roman" panose="02020603050405020304" pitchFamily="18" charset="0"/>
              </a:rPr>
              <a:t>Воронский</a:t>
            </a:r>
            <a:r>
              <a:rPr lang="ru-RU" b="0" i="0" dirty="0" smtClean="0">
                <a:solidFill>
                  <a:srgbClr val="2A2A2A"/>
                </a:solidFill>
                <a:effectLst/>
                <a:latin typeface="Times New Roman" panose="02020603050405020304" pitchFamily="18" charset="0"/>
                <a:cs typeface="Times New Roman" panose="02020603050405020304" pitchFamily="18" charset="0"/>
              </a:rPr>
              <a:t> И Д. Хармс, усилились репрессии против интеллигенции, которые унесли жизни десятков тысяч деятелей культуры, погибли две тысячи писателей, в частности Н. Клюев, О. Мандельштам, И. Катаев, И. Бабель, Б. Пильняк, П. Васильев, А. </a:t>
            </a:r>
            <a:r>
              <a:rPr lang="ru-RU" b="0" i="0" dirty="0" err="1" smtClean="0">
                <a:solidFill>
                  <a:srgbClr val="2A2A2A"/>
                </a:solidFill>
                <a:effectLst/>
                <a:latin typeface="Times New Roman" panose="02020603050405020304" pitchFamily="18" charset="0"/>
                <a:cs typeface="Times New Roman" panose="02020603050405020304" pitchFamily="18" charset="0"/>
              </a:rPr>
              <a:t>Воронский</a:t>
            </a:r>
            <a:r>
              <a:rPr lang="ru-RU" b="0" i="0" dirty="0" smtClean="0">
                <a:solidFill>
                  <a:srgbClr val="2A2A2A"/>
                </a:solidFill>
                <a:effectLst/>
                <a:latin typeface="Times New Roman" panose="02020603050405020304" pitchFamily="18" charset="0"/>
                <a:cs typeface="Times New Roman" panose="02020603050405020304" pitchFamily="18" charset="0"/>
              </a:rPr>
              <a:t>, Б. Корнилов. В этих условиях развитие литературы происходило чрезвычайно затрудненно, напряженно и неоднозначно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62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92500" lnSpcReduction="10000"/>
          </a:bodyPr>
          <a:lstStyle/>
          <a:p>
            <a:r>
              <a:rPr lang="ru-RU" b="1" i="0" dirty="0" smtClean="0">
                <a:solidFill>
                  <a:schemeClr val="tx2"/>
                </a:solidFill>
                <a:effectLst/>
                <a:latin typeface="Times New Roman" panose="02020603050405020304" pitchFamily="18" charset="0"/>
                <a:cs typeface="Times New Roman" panose="02020603050405020304" pitchFamily="18" charset="0"/>
              </a:rPr>
              <a:t>Конец XIX — начало XX вв. стали временем яркого расцвета русской культуры, ее "серебряным веком" ("золотым веком" называли пушкинскую пору). В науке, литературе, искусстве один за другим появлялись новые таланты, рождались смелые новации, состязались разные направления, группировки и стили. Вместе с тем культуре "серебряного века" были присущи глубокие противоречия, характерные для всей русской жизни того времени.</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82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Особо рассмотрение заслуживает творчество таких писателей и поэтов, как В.В. Маяковский, С.А. Есенин, А.А. Ахматова, А.Н. Толстой, Е.И. Замятин, М.М. Зощенко, М.А. Шолохов, М.А. Булгаков, А.П. Платонов, О.Э. Мандельштам, М.И. Цветаева.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21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77500" lnSpcReduction="20000"/>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Священная война, начавшаяся в июне 1941 года, выдвинула перед литературой новые задачи, на которые сразу же откликнулись писатели страны. Большинство их оказалось на полях сражений. Более тысячи поэтов и прозаиков вступили в ряды действующей армии, став прославленными военными корреспондентами (М. Шолохов, А. Фадеев, Н. Тихонов, И. Эренбург, Вс. Вишневский, Е. Петров, А. Сурков, А. Платонов). Произведения различных родов и жанров включились в борьбу с фашизмом. На первом месте среди них была поэзия. Здесь надо выделить патриотическую лирику А. Ахматовой, К. Симонова, Н. Тихонова, А. Твардовского, В. </a:t>
            </a:r>
            <a:r>
              <a:rPr lang="ru-RU" b="0" i="0" dirty="0" err="1" smtClean="0">
                <a:solidFill>
                  <a:srgbClr val="2A2A2A"/>
                </a:solidFill>
                <a:effectLst/>
                <a:latin typeface="Times New Roman" panose="02020603050405020304" pitchFamily="18" charset="0"/>
                <a:cs typeface="Times New Roman" panose="02020603050405020304" pitchFamily="18" charset="0"/>
              </a:rPr>
              <a:t>Саянова</a:t>
            </a:r>
            <a:r>
              <a:rPr lang="ru-RU" b="0" i="0" dirty="0" smtClean="0">
                <a:solidFill>
                  <a:srgbClr val="2A2A2A"/>
                </a:solidFill>
                <a:effectLst/>
                <a:latin typeface="Times New Roman" panose="02020603050405020304" pitchFamily="18" charset="0"/>
                <a:cs typeface="Times New Roman" panose="02020603050405020304" pitchFamily="18" charset="0"/>
              </a:rPr>
              <a:t>. Прозаики культивировали свои самые оперативные жанры: публицистические очерки, репортажи, памфлеты, рассказы.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14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92500" lnSpcReduction="20000"/>
          </a:bodyPr>
          <a:lstStyle/>
          <a:p>
            <a:r>
              <a:rPr lang="ru-RU" b="0" i="0" dirty="0" smtClean="0">
                <a:solidFill>
                  <a:srgbClr val="2A2A2A"/>
                </a:solidFill>
                <a:effectLst/>
                <a:latin typeface="Times New Roman" panose="02020603050405020304" pitchFamily="18" charset="0"/>
                <a:cs typeface="Times New Roman" panose="02020603050405020304" pitchFamily="18" charset="0"/>
              </a:rPr>
              <a:t>Следующим крупным этапом в развитии литературы века был период второй половины XX века. В пределах этого большого отрезка времени исследователи выделяют несколько относительно самостоятельных периодов: позднего сталинизма (1946—1953 гг.); "оттепели" (1953—1965 гг.); застоя (1965—1985 гг.), перестройки (1985—1991 гг.); современных реформ (1991—1998 гг.) Литература развивалась в эти очень разные периоды с большими трудностями, испытывая попеременно ненужную опеку, губительное руководство, командный окрик, послабление, сдерживание, преследование, раскрепощение</a:t>
            </a:r>
            <a:r>
              <a:rPr lang="ru-RU" b="0" i="0" dirty="0" smtClean="0">
                <a:solidFill>
                  <a:srgbClr val="2A2A2A"/>
                </a:solidFill>
                <a:effectLst/>
                <a:latin typeface="PT Sans"/>
              </a:rPr>
              <a:t>.</a:t>
            </a:r>
            <a:endParaRPr lang="ru-RU" dirty="0"/>
          </a:p>
        </p:txBody>
      </p:sp>
    </p:spTree>
    <p:extLst>
      <p:ext uri="{BB962C8B-B14F-4D97-AF65-F5344CB8AC3E}">
        <p14:creationId xmlns:p14="http://schemas.microsoft.com/office/powerpoint/2010/main" val="393938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flipV="1">
            <a:off x="1500188" y="-571500"/>
            <a:ext cx="6286500" cy="142875"/>
          </a:xfrm>
        </p:spPr>
        <p:txBody>
          <a:bodyPr/>
          <a:lstStyle/>
          <a:p>
            <a:endParaRPr lang="ru-RU" altLang="ru-RU" sz="3600" smtClean="0"/>
          </a:p>
        </p:txBody>
      </p:sp>
      <p:sp>
        <p:nvSpPr>
          <p:cNvPr id="8195" name="Содержимое 2"/>
          <p:cNvSpPr>
            <a:spLocks noGrp="1"/>
          </p:cNvSpPr>
          <p:nvPr>
            <p:ph idx="1"/>
          </p:nvPr>
        </p:nvSpPr>
        <p:spPr>
          <a:xfrm>
            <a:off x="428625" y="6858000"/>
            <a:ext cx="8229600" cy="142875"/>
          </a:xfrm>
        </p:spPr>
        <p:txBody>
          <a:bodyPr/>
          <a:lstStyle/>
          <a:p>
            <a:pPr>
              <a:buFont typeface="Arial" charset="0"/>
              <a:buNone/>
            </a:pPr>
            <a:endParaRPr lang="ru-RU" altLang="ru-RU" smtClean="0"/>
          </a:p>
        </p:txBody>
      </p:sp>
      <p:cxnSp>
        <p:nvCxnSpPr>
          <p:cNvPr id="7" name="Прямая со стрелкой 6"/>
          <p:cNvCxnSpPr/>
          <p:nvPr/>
        </p:nvCxnSpPr>
        <p:spPr>
          <a:xfrm rot="16200000" flipH="1">
            <a:off x="5965031" y="1893094"/>
            <a:ext cx="1643063" cy="1285875"/>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1143000" y="1928813"/>
            <a:ext cx="1714500" cy="1143000"/>
          </a:xfrm>
          <a:prstGeom prst="straightConnector1">
            <a:avLst/>
          </a:prstGeom>
          <a:ln w="762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endCxn id="13" idx="0"/>
          </p:cNvCxnSpPr>
          <p:nvPr/>
        </p:nvCxnSpPr>
        <p:spPr>
          <a:xfrm rot="5400000">
            <a:off x="3376612" y="2232026"/>
            <a:ext cx="2214563" cy="36512"/>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428625" y="3357563"/>
            <a:ext cx="2571750" cy="15716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i="1" dirty="0">
                <a:solidFill>
                  <a:prstClr val="white"/>
                </a:solidFill>
              </a:rPr>
              <a:t>эпос</a:t>
            </a:r>
          </a:p>
        </p:txBody>
      </p:sp>
      <p:sp>
        <p:nvSpPr>
          <p:cNvPr id="13" name="Овал 12"/>
          <p:cNvSpPr/>
          <p:nvPr/>
        </p:nvSpPr>
        <p:spPr>
          <a:xfrm>
            <a:off x="3143250" y="3357563"/>
            <a:ext cx="2643188" cy="15716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i="1" dirty="0">
                <a:solidFill>
                  <a:prstClr val="white"/>
                </a:solidFill>
              </a:rPr>
              <a:t>лирика</a:t>
            </a:r>
          </a:p>
        </p:txBody>
      </p:sp>
      <p:sp>
        <p:nvSpPr>
          <p:cNvPr id="14" name="Овал 13"/>
          <p:cNvSpPr/>
          <p:nvPr/>
        </p:nvSpPr>
        <p:spPr>
          <a:xfrm>
            <a:off x="5929313" y="3357563"/>
            <a:ext cx="2786062" cy="15716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i="1" dirty="0">
                <a:solidFill>
                  <a:prstClr val="white"/>
                </a:solidFill>
              </a:rPr>
              <a:t>драма</a:t>
            </a:r>
          </a:p>
        </p:txBody>
      </p:sp>
      <p:sp>
        <p:nvSpPr>
          <p:cNvPr id="28" name="Овал 27"/>
          <p:cNvSpPr/>
          <p:nvPr/>
        </p:nvSpPr>
        <p:spPr>
          <a:xfrm>
            <a:off x="1428750" y="285750"/>
            <a:ext cx="6429375" cy="1485900"/>
          </a:xfrm>
          <a:prstGeom prst="ellipse">
            <a:avLst/>
          </a:prstGeom>
          <a:solidFill>
            <a:schemeClr val="accent6">
              <a:lumMod val="75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600" b="1" i="1" dirty="0">
                <a:solidFill>
                  <a:prstClr val="white"/>
                </a:solidFill>
              </a:rPr>
              <a:t>РОДЫ ЛИТЕРАТУРЫ</a:t>
            </a:r>
          </a:p>
        </p:txBody>
      </p:sp>
    </p:spTree>
    <p:extLst>
      <p:ext uri="{BB962C8B-B14F-4D97-AF65-F5344CB8AC3E}">
        <p14:creationId xmlns:p14="http://schemas.microsoft.com/office/powerpoint/2010/main" val="2051306311"/>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360"/>
                                          </p:val>
                                        </p:tav>
                                        <p:tav tm="100000">
                                          <p:val>
                                            <p:fltVal val="0"/>
                                          </p:val>
                                        </p:tav>
                                      </p:tavLst>
                                    </p:anim>
                                    <p:animEffect transition="in" filter="fade">
                                      <p:cBhvr>
                                        <p:cTn id="10" dur="500"/>
                                        <p:tgtEl>
                                          <p:spTgt spid="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274638"/>
            <a:ext cx="5643562" cy="654050"/>
          </a:xfrm>
          <a:ln w="38100">
            <a:solidFill>
              <a:schemeClr val="accent6">
                <a:lumMod val="75000"/>
              </a:schemeClr>
            </a:solidFill>
          </a:ln>
        </p:spPr>
        <p:txBody>
          <a:bodyPr/>
          <a:lstStyle/>
          <a:p>
            <a:pPr>
              <a:defRPr/>
            </a:pPr>
            <a:r>
              <a:rPr lang="ru-RU" sz="3200" b="1" dirty="0" smtClean="0">
                <a:solidFill>
                  <a:schemeClr val="accent6">
                    <a:lumMod val="50000"/>
                  </a:schemeClr>
                </a:solidFill>
              </a:rPr>
              <a:t>Эпос -  род литературы</a:t>
            </a:r>
          </a:p>
        </p:txBody>
      </p:sp>
      <p:sp>
        <p:nvSpPr>
          <p:cNvPr id="10243" name="Содержимое 2"/>
          <p:cNvSpPr>
            <a:spLocks noGrp="1"/>
          </p:cNvSpPr>
          <p:nvPr>
            <p:ph idx="1"/>
          </p:nvPr>
        </p:nvSpPr>
        <p:spPr>
          <a:xfrm>
            <a:off x="457200" y="1071563"/>
            <a:ext cx="5972175" cy="5054600"/>
          </a:xfrm>
          <a:ln w="38100">
            <a:solidFill>
              <a:schemeClr val="accent6">
                <a:lumMod val="75000"/>
              </a:schemeClr>
            </a:solidFill>
          </a:ln>
        </p:spPr>
        <p:txBody>
          <a:bodyPr/>
          <a:lstStyle/>
          <a:p>
            <a:pPr algn="ctr">
              <a:defRPr/>
            </a:pPr>
            <a:endParaRPr lang="ru-RU" dirty="0" smtClean="0"/>
          </a:p>
        </p:txBody>
      </p:sp>
      <p:sp>
        <p:nvSpPr>
          <p:cNvPr id="4" name="Овал 3"/>
          <p:cNvSpPr/>
          <p:nvPr/>
        </p:nvSpPr>
        <p:spPr>
          <a:xfrm>
            <a:off x="1857375" y="1071563"/>
            <a:ext cx="4143375" cy="1285875"/>
          </a:xfrm>
          <a:prstGeom prst="ellipse">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dirty="0">
                <a:solidFill>
                  <a:prstClr val="white"/>
                </a:solidFill>
              </a:rPr>
              <a:t>Эпос </a:t>
            </a:r>
          </a:p>
        </p:txBody>
      </p:sp>
      <p:sp>
        <p:nvSpPr>
          <p:cNvPr id="31" name="Прямоугольник 30"/>
          <p:cNvSpPr/>
          <p:nvPr/>
        </p:nvSpPr>
        <p:spPr>
          <a:xfrm>
            <a:off x="2143125" y="28575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рассказ</a:t>
            </a:r>
          </a:p>
        </p:txBody>
      </p:sp>
      <p:sp>
        <p:nvSpPr>
          <p:cNvPr id="32" name="Прямоугольник 31"/>
          <p:cNvSpPr/>
          <p:nvPr/>
        </p:nvSpPr>
        <p:spPr>
          <a:xfrm>
            <a:off x="2143125" y="34290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повесть</a:t>
            </a:r>
          </a:p>
        </p:txBody>
      </p:sp>
      <p:sp>
        <p:nvSpPr>
          <p:cNvPr id="33" name="Прямоугольник 32"/>
          <p:cNvSpPr/>
          <p:nvPr/>
        </p:nvSpPr>
        <p:spPr>
          <a:xfrm>
            <a:off x="2143125" y="40005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роман</a:t>
            </a:r>
          </a:p>
        </p:txBody>
      </p:sp>
      <p:sp>
        <p:nvSpPr>
          <p:cNvPr id="34" name="Прямоугольник 33"/>
          <p:cNvSpPr/>
          <p:nvPr/>
        </p:nvSpPr>
        <p:spPr>
          <a:xfrm>
            <a:off x="2143125" y="45720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эпопея</a:t>
            </a:r>
          </a:p>
        </p:txBody>
      </p:sp>
      <p:sp>
        <p:nvSpPr>
          <p:cNvPr id="35" name="Прямоугольник 34"/>
          <p:cNvSpPr/>
          <p:nvPr/>
        </p:nvSpPr>
        <p:spPr>
          <a:xfrm>
            <a:off x="2143125" y="51435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поэма</a:t>
            </a:r>
          </a:p>
        </p:txBody>
      </p:sp>
      <p:sp>
        <p:nvSpPr>
          <p:cNvPr id="36" name="Прямоугольник 35"/>
          <p:cNvSpPr/>
          <p:nvPr/>
        </p:nvSpPr>
        <p:spPr>
          <a:xfrm>
            <a:off x="2143125" y="5715000"/>
            <a:ext cx="3786188" cy="3571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басня</a:t>
            </a:r>
          </a:p>
        </p:txBody>
      </p:sp>
      <p:sp>
        <p:nvSpPr>
          <p:cNvPr id="43" name="Стрелка вниз 42"/>
          <p:cNvSpPr/>
          <p:nvPr/>
        </p:nvSpPr>
        <p:spPr>
          <a:xfrm>
            <a:off x="2286000" y="2357438"/>
            <a:ext cx="3643313" cy="50006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400" b="1" dirty="0">
                <a:solidFill>
                  <a:prstClr val="white"/>
                </a:solidFill>
              </a:rPr>
              <a:t>Жанры</a:t>
            </a:r>
          </a:p>
        </p:txBody>
      </p:sp>
    </p:spTree>
    <p:extLst>
      <p:ext uri="{BB962C8B-B14F-4D97-AF65-F5344CB8AC3E}">
        <p14:creationId xmlns:p14="http://schemas.microsoft.com/office/powerpoint/2010/main" val="3502639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42"/>
                                        </p:tgtEl>
                                        <p:attrNameLst>
                                          <p:attrName>style.visibility</p:attrName>
                                        </p:attrNameLst>
                                      </p:cBhvr>
                                      <p:to>
                                        <p:strVal val="visible"/>
                                      </p:to>
                                    </p:set>
                                    <p:anim calcmode="lin" valueType="num">
                                      <p:cBhvr additive="base">
                                        <p:cTn id="42" dur="500" fill="hold"/>
                                        <p:tgtEl>
                                          <p:spTgt spid="10242"/>
                                        </p:tgtEl>
                                        <p:attrNameLst>
                                          <p:attrName>ppt_x</p:attrName>
                                        </p:attrNameLst>
                                      </p:cBhvr>
                                      <p:tavLst>
                                        <p:tav tm="0">
                                          <p:val>
                                            <p:strVal val="#ppt_x"/>
                                          </p:val>
                                        </p:tav>
                                        <p:tav tm="100000">
                                          <p:val>
                                            <p:strVal val="#ppt_x"/>
                                          </p:val>
                                        </p:tav>
                                      </p:tavLst>
                                    </p:anim>
                                    <p:anim calcmode="lin" valueType="num">
                                      <p:cBhvr additive="base">
                                        <p:cTn id="4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4" grpId="0" animBg="1"/>
      <p:bldP spid="31" grpId="0" animBg="1"/>
      <p:bldP spid="32" grpId="0" animBg="1"/>
      <p:bldP spid="33" grpId="0" animBg="1"/>
      <p:bldP spid="34" grpId="0" animBg="1"/>
      <p:bldP spid="35" grpId="0" animBg="1"/>
      <p:bldP spid="36"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928688" y="274638"/>
            <a:ext cx="6072187" cy="725487"/>
          </a:xfrm>
          <a:ln w="38100">
            <a:solidFill>
              <a:schemeClr val="accent6">
                <a:lumMod val="75000"/>
              </a:schemeClr>
            </a:solidFill>
          </a:ln>
        </p:spPr>
        <p:txBody>
          <a:bodyPr/>
          <a:lstStyle/>
          <a:p>
            <a:pPr>
              <a:defRPr/>
            </a:pPr>
            <a:r>
              <a:rPr lang="ru-RU" sz="3200" b="1" dirty="0" smtClean="0">
                <a:solidFill>
                  <a:schemeClr val="accent6">
                    <a:lumMod val="50000"/>
                  </a:schemeClr>
                </a:solidFill>
              </a:rPr>
              <a:t>Лирика-  род литературы</a:t>
            </a:r>
          </a:p>
        </p:txBody>
      </p:sp>
      <p:sp>
        <p:nvSpPr>
          <p:cNvPr id="11267" name="Содержимое 2"/>
          <p:cNvSpPr>
            <a:spLocks noGrp="1"/>
          </p:cNvSpPr>
          <p:nvPr>
            <p:ph idx="1"/>
          </p:nvPr>
        </p:nvSpPr>
        <p:spPr>
          <a:xfrm>
            <a:off x="457200" y="1357313"/>
            <a:ext cx="6257925" cy="4768850"/>
          </a:xfrm>
          <a:ln w="38100">
            <a:solidFill>
              <a:schemeClr val="accent6">
                <a:lumMod val="75000"/>
              </a:schemeClr>
            </a:solidFill>
          </a:ln>
        </p:spPr>
        <p:txBody>
          <a:bodyPr/>
          <a:lstStyle/>
          <a:p>
            <a:pPr algn="ctr">
              <a:buFont typeface="Arial" charset="0"/>
              <a:buNone/>
              <a:defRPr/>
            </a:pPr>
            <a:endParaRPr lang="ru-RU" dirty="0" smtClean="0"/>
          </a:p>
        </p:txBody>
      </p:sp>
      <p:sp>
        <p:nvSpPr>
          <p:cNvPr id="4" name="Овал 3"/>
          <p:cNvSpPr/>
          <p:nvPr/>
        </p:nvSpPr>
        <p:spPr>
          <a:xfrm>
            <a:off x="2143125" y="1285875"/>
            <a:ext cx="3929063" cy="1285875"/>
          </a:xfrm>
          <a:prstGeom prst="ellipse">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dirty="0">
                <a:solidFill>
                  <a:prstClr val="white"/>
                </a:solidFill>
              </a:rPr>
              <a:t>Лирика</a:t>
            </a:r>
          </a:p>
        </p:txBody>
      </p:sp>
      <p:sp>
        <p:nvSpPr>
          <p:cNvPr id="5" name="Скругленный прямоугольник 4"/>
          <p:cNvSpPr/>
          <p:nvPr/>
        </p:nvSpPr>
        <p:spPr>
          <a:xfrm>
            <a:off x="2428875" y="2928938"/>
            <a:ext cx="3571875" cy="714375"/>
          </a:xfrm>
          <a:prstGeom prst="roundRect">
            <a:avLst/>
          </a:prstGeom>
          <a:solidFill>
            <a:schemeClr val="accent6">
              <a:lumMod val="5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стихотворение</a:t>
            </a:r>
          </a:p>
        </p:txBody>
      </p:sp>
      <p:sp>
        <p:nvSpPr>
          <p:cNvPr id="7" name="Скругленный прямоугольник 6"/>
          <p:cNvSpPr/>
          <p:nvPr/>
        </p:nvSpPr>
        <p:spPr>
          <a:xfrm>
            <a:off x="2571750" y="3857625"/>
            <a:ext cx="3429000" cy="714375"/>
          </a:xfrm>
          <a:prstGeom prst="roundRect">
            <a:avLst/>
          </a:prstGeom>
          <a:solidFill>
            <a:schemeClr val="accent6">
              <a:lumMod val="5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песня</a:t>
            </a:r>
          </a:p>
        </p:txBody>
      </p:sp>
      <p:sp>
        <p:nvSpPr>
          <p:cNvPr id="8" name="Скругленный прямоугольник 7"/>
          <p:cNvSpPr/>
          <p:nvPr/>
        </p:nvSpPr>
        <p:spPr>
          <a:xfrm>
            <a:off x="2500313" y="4786313"/>
            <a:ext cx="3429000" cy="714375"/>
          </a:xfrm>
          <a:prstGeom prst="roundRect">
            <a:avLst/>
          </a:prstGeom>
          <a:solidFill>
            <a:schemeClr val="accent6">
              <a:lumMod val="5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поэма</a:t>
            </a:r>
          </a:p>
        </p:txBody>
      </p:sp>
      <p:sp>
        <p:nvSpPr>
          <p:cNvPr id="9" name="Стрелка вниз 8"/>
          <p:cNvSpPr/>
          <p:nvPr/>
        </p:nvSpPr>
        <p:spPr>
          <a:xfrm flipH="1">
            <a:off x="2643188" y="2571750"/>
            <a:ext cx="3214687" cy="357188"/>
          </a:xfrm>
          <a:prstGeom prst="downArrow">
            <a:avLst>
              <a:gd name="adj1" fmla="val 50000"/>
              <a:gd name="adj2" fmla="val 56368"/>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400" b="1" dirty="0">
                <a:solidFill>
                  <a:prstClr val="white"/>
                </a:solidFill>
              </a:rPr>
              <a:t>Жанры</a:t>
            </a:r>
          </a:p>
        </p:txBody>
      </p:sp>
    </p:spTree>
    <p:extLst>
      <p:ext uri="{BB962C8B-B14F-4D97-AF65-F5344CB8AC3E}">
        <p14:creationId xmlns:p14="http://schemas.microsoft.com/office/powerpoint/2010/main" val="137254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1266"/>
                                        </p:tgtEl>
                                        <p:attrNameLst>
                                          <p:attrName>style.visibility</p:attrName>
                                        </p:attrNameLst>
                                      </p:cBhvr>
                                      <p:to>
                                        <p:strVal val="visible"/>
                                      </p:to>
                                    </p:set>
                                    <p:anim calcmode="lin" valueType="num">
                                      <p:cBhvr>
                                        <p:cTn id="43" dur="500" fill="hold"/>
                                        <p:tgtEl>
                                          <p:spTgt spid="11266"/>
                                        </p:tgtEl>
                                        <p:attrNameLst>
                                          <p:attrName>ppt_w</p:attrName>
                                        </p:attrNameLst>
                                      </p:cBhvr>
                                      <p:tavLst>
                                        <p:tav tm="0">
                                          <p:val>
                                            <p:fltVal val="0"/>
                                          </p:val>
                                        </p:tav>
                                        <p:tav tm="100000">
                                          <p:val>
                                            <p:strVal val="#ppt_w"/>
                                          </p:val>
                                        </p:tav>
                                      </p:tavLst>
                                    </p:anim>
                                    <p:anim calcmode="lin" valueType="num">
                                      <p:cBhvr>
                                        <p:cTn id="44" dur="500" fill="hold"/>
                                        <p:tgtEl>
                                          <p:spTgt spid="11266"/>
                                        </p:tgtEl>
                                        <p:attrNameLst>
                                          <p:attrName>ppt_h</p:attrName>
                                        </p:attrNameLst>
                                      </p:cBhvr>
                                      <p:tavLst>
                                        <p:tav tm="0">
                                          <p:val>
                                            <p:fltVal val="0"/>
                                          </p:val>
                                        </p:tav>
                                        <p:tav tm="100000">
                                          <p:val>
                                            <p:strVal val="#ppt_h"/>
                                          </p:val>
                                        </p:tav>
                                      </p:tavLst>
                                    </p:anim>
                                    <p:anim calcmode="lin" valueType="num">
                                      <p:cBhvr>
                                        <p:cTn id="45" dur="500" fill="hold"/>
                                        <p:tgtEl>
                                          <p:spTgt spid="11266"/>
                                        </p:tgtEl>
                                        <p:attrNameLst>
                                          <p:attrName>style.rotation</p:attrName>
                                        </p:attrNameLst>
                                      </p:cBhvr>
                                      <p:tavLst>
                                        <p:tav tm="0">
                                          <p:val>
                                            <p:fltVal val="360"/>
                                          </p:val>
                                        </p:tav>
                                        <p:tav tm="100000">
                                          <p:val>
                                            <p:fltVal val="0"/>
                                          </p:val>
                                        </p:tav>
                                      </p:tavLst>
                                    </p:anim>
                                    <p:animEffect transition="in" filter="fade">
                                      <p:cBhvr>
                                        <p:cTn id="4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4" grpId="0" animBg="1"/>
      <p:bldP spid="5"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785813" y="274638"/>
            <a:ext cx="6643687" cy="796925"/>
          </a:xfrm>
          <a:ln w="38100">
            <a:solidFill>
              <a:schemeClr val="accent6">
                <a:lumMod val="75000"/>
              </a:schemeClr>
            </a:solidFill>
          </a:ln>
        </p:spPr>
        <p:txBody>
          <a:bodyPr/>
          <a:lstStyle/>
          <a:p>
            <a:pPr>
              <a:defRPr/>
            </a:pPr>
            <a:r>
              <a:rPr lang="ru-RU" sz="3200" b="1" dirty="0" smtClean="0">
                <a:solidFill>
                  <a:schemeClr val="accent6">
                    <a:lumMod val="50000"/>
                  </a:schemeClr>
                </a:solidFill>
              </a:rPr>
              <a:t>Драма - род литературы</a:t>
            </a:r>
          </a:p>
        </p:txBody>
      </p:sp>
      <p:sp>
        <p:nvSpPr>
          <p:cNvPr id="12291" name="Содержимое 2"/>
          <p:cNvSpPr>
            <a:spLocks noGrp="1"/>
          </p:cNvSpPr>
          <p:nvPr>
            <p:ph idx="1"/>
          </p:nvPr>
        </p:nvSpPr>
        <p:spPr>
          <a:xfrm>
            <a:off x="642938" y="1428750"/>
            <a:ext cx="5715000" cy="4697413"/>
          </a:xfrm>
          <a:ln w="38100">
            <a:solidFill>
              <a:schemeClr val="accent6">
                <a:lumMod val="75000"/>
              </a:schemeClr>
            </a:solidFill>
          </a:ln>
        </p:spPr>
        <p:txBody>
          <a:bodyPr/>
          <a:lstStyle/>
          <a:p>
            <a:pPr algn="r">
              <a:buFont typeface="Arial" charset="0"/>
              <a:buNone/>
              <a:defRPr/>
            </a:pPr>
            <a:endParaRPr lang="ru-RU" dirty="0" smtClean="0"/>
          </a:p>
        </p:txBody>
      </p:sp>
      <p:sp>
        <p:nvSpPr>
          <p:cNvPr id="4" name="Овал 3"/>
          <p:cNvSpPr/>
          <p:nvPr/>
        </p:nvSpPr>
        <p:spPr>
          <a:xfrm>
            <a:off x="2071688" y="1357313"/>
            <a:ext cx="4286250" cy="1357312"/>
          </a:xfrm>
          <a:prstGeom prst="ellipse">
            <a:avLst/>
          </a:prstGeom>
          <a:solidFill>
            <a:schemeClr val="accent6">
              <a:lumMod val="5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dirty="0">
                <a:solidFill>
                  <a:prstClr val="white"/>
                </a:solidFill>
              </a:rPr>
              <a:t>Драма</a:t>
            </a:r>
          </a:p>
        </p:txBody>
      </p:sp>
      <p:sp>
        <p:nvSpPr>
          <p:cNvPr id="5" name="Блок-схема: альтернативный процесс 4"/>
          <p:cNvSpPr/>
          <p:nvPr/>
        </p:nvSpPr>
        <p:spPr>
          <a:xfrm>
            <a:off x="2500313" y="3286125"/>
            <a:ext cx="3214687" cy="785813"/>
          </a:xfrm>
          <a:prstGeom prst="flowChartAlternateProcess">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трагедия</a:t>
            </a:r>
          </a:p>
        </p:txBody>
      </p:sp>
      <p:sp>
        <p:nvSpPr>
          <p:cNvPr id="6" name="Скругленный прямоугольник 5"/>
          <p:cNvSpPr/>
          <p:nvPr/>
        </p:nvSpPr>
        <p:spPr>
          <a:xfrm>
            <a:off x="2428875" y="4214813"/>
            <a:ext cx="3286125" cy="785812"/>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драма</a:t>
            </a:r>
          </a:p>
        </p:txBody>
      </p:sp>
      <p:sp>
        <p:nvSpPr>
          <p:cNvPr id="7" name="Скругленный прямоугольник 6"/>
          <p:cNvSpPr/>
          <p:nvPr/>
        </p:nvSpPr>
        <p:spPr>
          <a:xfrm>
            <a:off x="2428875" y="5143500"/>
            <a:ext cx="3286125" cy="785813"/>
          </a:xfrm>
          <a:prstGeom prst="round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b="1" dirty="0">
                <a:solidFill>
                  <a:prstClr val="white"/>
                </a:solidFill>
              </a:rPr>
              <a:t>комедия</a:t>
            </a:r>
          </a:p>
        </p:txBody>
      </p:sp>
      <p:sp>
        <p:nvSpPr>
          <p:cNvPr id="9" name="Стрелка вниз 8"/>
          <p:cNvSpPr/>
          <p:nvPr/>
        </p:nvSpPr>
        <p:spPr>
          <a:xfrm flipH="1">
            <a:off x="2571750" y="2714625"/>
            <a:ext cx="3000375" cy="5715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400" b="1" dirty="0">
                <a:solidFill>
                  <a:prstClr val="white"/>
                </a:solidFill>
              </a:rPr>
              <a:t>Жанры</a:t>
            </a:r>
          </a:p>
        </p:txBody>
      </p:sp>
    </p:spTree>
    <p:extLst>
      <p:ext uri="{BB962C8B-B14F-4D97-AF65-F5344CB8AC3E}">
        <p14:creationId xmlns:p14="http://schemas.microsoft.com/office/powerpoint/2010/main" val="285712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2290"/>
                                        </p:tgtEl>
                                        <p:attrNameLst>
                                          <p:attrName>style.visibility</p:attrName>
                                        </p:attrNameLst>
                                      </p:cBhvr>
                                      <p:to>
                                        <p:strVal val="visible"/>
                                      </p:to>
                                    </p:set>
                                    <p:anim calcmode="lin" valueType="num">
                                      <p:cBhvr>
                                        <p:cTn id="36" dur="500" decel="50000" fill="hold">
                                          <p:stCondLst>
                                            <p:cond delay="0"/>
                                          </p:stCondLst>
                                        </p:cTn>
                                        <p:tgtEl>
                                          <p:spTgt spid="12290"/>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2290"/>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2290"/>
                                        </p:tgtEl>
                                        <p:attrNameLst>
                                          <p:attrName>ppt_w</p:attrName>
                                        </p:attrNameLst>
                                      </p:cBhvr>
                                      <p:tavLst>
                                        <p:tav tm="0">
                                          <p:val>
                                            <p:strVal val="#ppt_w*.05"/>
                                          </p:val>
                                        </p:tav>
                                        <p:tav tm="100000">
                                          <p:val>
                                            <p:strVal val="#ppt_w"/>
                                          </p:val>
                                        </p:tav>
                                      </p:tavLst>
                                    </p:anim>
                                    <p:anim calcmode="lin" valueType="num">
                                      <p:cBhvr>
                                        <p:cTn id="39" dur="1000" fill="hold"/>
                                        <p:tgtEl>
                                          <p:spTgt spid="12290"/>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2290"/>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2290"/>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2290"/>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animBg="1"/>
      <p:bldP spid="5" grpId="0" animBg="1"/>
      <p:bldP spid="6"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7900988" cy="939800"/>
          </a:xfrm>
          <a:ln w="38100">
            <a:solidFill>
              <a:schemeClr val="accent6">
                <a:lumMod val="75000"/>
              </a:schemeClr>
            </a:solidFill>
          </a:ln>
        </p:spPr>
        <p:txBody>
          <a:bodyPr/>
          <a:lstStyle/>
          <a:p>
            <a:pPr>
              <a:defRPr/>
            </a:pPr>
            <a:r>
              <a:rPr lang="ru-RU" sz="3200" b="1" dirty="0" smtClean="0">
                <a:solidFill>
                  <a:schemeClr val="accent6">
                    <a:lumMod val="50000"/>
                  </a:schemeClr>
                </a:solidFill>
              </a:rPr>
              <a:t>Отличительные</a:t>
            </a:r>
            <a:r>
              <a:rPr lang="ru-RU" sz="4000" b="1" dirty="0" smtClean="0">
                <a:solidFill>
                  <a:schemeClr val="accent6">
                    <a:lumMod val="50000"/>
                  </a:schemeClr>
                </a:solidFill>
              </a:rPr>
              <a:t> </a:t>
            </a:r>
            <a:r>
              <a:rPr lang="ru-RU" sz="3600" b="1" dirty="0" smtClean="0">
                <a:solidFill>
                  <a:schemeClr val="accent6">
                    <a:lumMod val="50000"/>
                  </a:schemeClr>
                </a:solidFill>
              </a:rPr>
              <a:t>особенности лирики и эпоса</a:t>
            </a:r>
            <a:r>
              <a:rPr lang="ru-RU" sz="3600" dirty="0" smtClean="0"/>
              <a:t> </a:t>
            </a:r>
            <a:endParaRPr lang="ru-RU" sz="4000" dirty="0" smtClean="0"/>
          </a:p>
        </p:txBody>
      </p:sp>
      <p:graphicFrame>
        <p:nvGraphicFramePr>
          <p:cNvPr id="5" name="Содержимое 4"/>
          <p:cNvGraphicFramePr>
            <a:graphicFrameLocks noGrp="1"/>
          </p:cNvGraphicFramePr>
          <p:nvPr>
            <p:ph idx="1"/>
          </p:nvPr>
        </p:nvGraphicFramePr>
        <p:xfrm>
          <a:off x="500063" y="1571625"/>
          <a:ext cx="8072436" cy="4999038"/>
        </p:xfrm>
        <a:graphic>
          <a:graphicData uri="http://schemas.openxmlformats.org/drawingml/2006/table">
            <a:tbl>
              <a:tblPr firstRow="1" bandRow="1">
                <a:tableStyleId>{5C22544A-7EE6-4342-B048-85BDC9FD1C3A}</a:tableStyleId>
              </a:tblPr>
              <a:tblGrid>
                <a:gridCol w="2690812"/>
                <a:gridCol w="2690812"/>
                <a:gridCol w="2690812"/>
              </a:tblGrid>
              <a:tr h="1066868">
                <a:tc>
                  <a:txBody>
                    <a:bodyPr/>
                    <a:lstStyle/>
                    <a:p>
                      <a:pPr algn="ctr"/>
                      <a:r>
                        <a:rPr lang="ru-RU" sz="3200" dirty="0" smtClean="0"/>
                        <a:t>Литературные роды</a:t>
                      </a:r>
                      <a:endParaRPr lang="ru-RU" sz="3200" dirty="0"/>
                    </a:p>
                  </a:txBody>
                  <a:tcPr marT="45723" marB="45723">
                    <a:solidFill>
                      <a:schemeClr val="accent6">
                        <a:lumMod val="75000"/>
                      </a:schemeClr>
                    </a:solidFill>
                  </a:tcPr>
                </a:tc>
                <a:tc>
                  <a:txBody>
                    <a:bodyPr/>
                    <a:lstStyle/>
                    <a:p>
                      <a:pPr algn="ctr"/>
                      <a:r>
                        <a:rPr lang="ru-RU" sz="3200" dirty="0" smtClean="0"/>
                        <a:t>Эпос</a:t>
                      </a:r>
                      <a:endParaRPr lang="ru-RU" sz="3200" dirty="0"/>
                    </a:p>
                  </a:txBody>
                  <a:tcPr marT="45723" marB="45723">
                    <a:solidFill>
                      <a:schemeClr val="accent6">
                        <a:lumMod val="75000"/>
                      </a:schemeClr>
                    </a:solidFill>
                  </a:tcPr>
                </a:tc>
                <a:tc>
                  <a:txBody>
                    <a:bodyPr/>
                    <a:lstStyle/>
                    <a:p>
                      <a:pPr algn="ctr"/>
                      <a:r>
                        <a:rPr lang="ru-RU" sz="3200" dirty="0" smtClean="0"/>
                        <a:t>Лирика</a:t>
                      </a:r>
                      <a:endParaRPr lang="ru-RU" sz="3200" dirty="0"/>
                    </a:p>
                  </a:txBody>
                  <a:tcPr marT="45723" marB="45723">
                    <a:solidFill>
                      <a:schemeClr val="accent6">
                        <a:lumMod val="75000"/>
                      </a:schemeClr>
                    </a:solidFill>
                  </a:tcPr>
                </a:tc>
              </a:tr>
              <a:tr h="1920362">
                <a:tc>
                  <a:txBody>
                    <a:bodyPr/>
                    <a:lstStyle/>
                    <a:p>
                      <a:r>
                        <a:rPr lang="ru-RU" sz="2400" dirty="0" smtClean="0"/>
                        <a:t>Какую роль</a:t>
                      </a:r>
                      <a:r>
                        <a:rPr lang="ru-RU" sz="2400" baseline="0" dirty="0" smtClean="0"/>
                        <a:t> играет художественное слово</a:t>
                      </a:r>
                      <a:endParaRPr lang="ru-RU" sz="2400" dirty="0"/>
                    </a:p>
                  </a:txBody>
                  <a:tcPr marT="45723" marB="45723">
                    <a:solidFill>
                      <a:schemeClr val="accent6">
                        <a:lumMod val="20000"/>
                        <a:lumOff val="80000"/>
                      </a:schemeClr>
                    </a:solidFill>
                  </a:tcPr>
                </a:tc>
                <a:tc>
                  <a:txBody>
                    <a:bodyPr/>
                    <a:lstStyle/>
                    <a:p>
                      <a:r>
                        <a:rPr lang="ru-RU" sz="2400" dirty="0" smtClean="0"/>
                        <a:t>Изображение событий и людей</a:t>
                      </a:r>
                      <a:endParaRPr lang="ru-RU" sz="2400" dirty="0"/>
                    </a:p>
                  </a:txBody>
                  <a:tcPr marT="45723" marB="45723">
                    <a:solidFill>
                      <a:schemeClr val="accent6">
                        <a:lumMod val="20000"/>
                        <a:lumOff val="80000"/>
                      </a:schemeClr>
                    </a:solidFill>
                  </a:tcPr>
                </a:tc>
                <a:tc>
                  <a:txBody>
                    <a:bodyPr/>
                    <a:lstStyle/>
                    <a:p>
                      <a:r>
                        <a:rPr lang="ru-RU" sz="2400" dirty="0" smtClean="0"/>
                        <a:t>Выражение чувств, переживаний,</a:t>
                      </a:r>
                      <a:r>
                        <a:rPr lang="ru-RU" sz="2400" baseline="0" dirty="0" smtClean="0"/>
                        <a:t> отношения автора к чему- нибудь , кому-  нибудь</a:t>
                      </a:r>
                      <a:endParaRPr lang="ru-RU" sz="2400" dirty="0"/>
                    </a:p>
                  </a:txBody>
                  <a:tcPr marT="45723" marB="45723">
                    <a:solidFill>
                      <a:schemeClr val="accent6">
                        <a:lumMod val="20000"/>
                        <a:lumOff val="80000"/>
                      </a:schemeClr>
                    </a:solidFill>
                  </a:tcPr>
                </a:tc>
              </a:tr>
              <a:tr h="457229">
                <a:tc>
                  <a:txBody>
                    <a:bodyPr/>
                    <a:lstStyle/>
                    <a:p>
                      <a:r>
                        <a:rPr lang="ru-RU" sz="2400" dirty="0" smtClean="0"/>
                        <a:t>Герой</a:t>
                      </a:r>
                      <a:endParaRPr lang="ru-RU" sz="2400" dirty="0"/>
                    </a:p>
                  </a:txBody>
                  <a:tcPr marT="45723" marB="45723">
                    <a:solidFill>
                      <a:schemeClr val="accent6">
                        <a:lumMod val="20000"/>
                        <a:lumOff val="80000"/>
                      </a:schemeClr>
                    </a:solidFill>
                  </a:tcPr>
                </a:tc>
                <a:tc>
                  <a:txBody>
                    <a:bodyPr/>
                    <a:lstStyle/>
                    <a:p>
                      <a:r>
                        <a:rPr lang="ru-RU" sz="2400" dirty="0" smtClean="0"/>
                        <a:t>Он, она, они</a:t>
                      </a:r>
                      <a:endParaRPr lang="ru-RU" sz="2400" dirty="0"/>
                    </a:p>
                  </a:txBody>
                  <a:tcPr marT="45723" marB="45723">
                    <a:solidFill>
                      <a:schemeClr val="accent6">
                        <a:lumMod val="20000"/>
                        <a:lumOff val="80000"/>
                      </a:schemeClr>
                    </a:solidFill>
                  </a:tcPr>
                </a:tc>
                <a:tc>
                  <a:txBody>
                    <a:bodyPr/>
                    <a:lstStyle/>
                    <a:p>
                      <a:r>
                        <a:rPr lang="ru-RU" sz="2400" dirty="0" smtClean="0"/>
                        <a:t>Я</a:t>
                      </a:r>
                      <a:endParaRPr lang="ru-RU" sz="2400" dirty="0"/>
                    </a:p>
                  </a:txBody>
                  <a:tcPr marT="45723" marB="45723">
                    <a:solidFill>
                      <a:schemeClr val="accent6">
                        <a:lumMod val="20000"/>
                        <a:lumOff val="80000"/>
                      </a:schemeClr>
                    </a:solidFill>
                  </a:tcPr>
                </a:tc>
              </a:tr>
              <a:tr h="1554579">
                <a:tc>
                  <a:txBody>
                    <a:bodyPr/>
                    <a:lstStyle/>
                    <a:p>
                      <a:r>
                        <a:rPr lang="ru-RU" sz="2400" dirty="0" smtClean="0"/>
                        <a:t>Жанры</a:t>
                      </a:r>
                      <a:endParaRPr lang="ru-RU" sz="2400" dirty="0"/>
                    </a:p>
                  </a:txBody>
                  <a:tcPr marT="45723" marB="45723">
                    <a:solidFill>
                      <a:schemeClr val="accent6">
                        <a:lumMod val="20000"/>
                        <a:lumOff val="80000"/>
                      </a:schemeClr>
                    </a:solidFill>
                  </a:tcPr>
                </a:tc>
                <a:tc>
                  <a:txBody>
                    <a:bodyPr/>
                    <a:lstStyle/>
                    <a:p>
                      <a:r>
                        <a:rPr lang="ru-RU" sz="2400" dirty="0" smtClean="0"/>
                        <a:t>Рассказ, повесть, роман, эпопея, эпическая поэма, басня</a:t>
                      </a:r>
                      <a:endParaRPr lang="ru-RU" sz="2400" dirty="0"/>
                    </a:p>
                  </a:txBody>
                  <a:tcPr marT="45723" marB="45723">
                    <a:solidFill>
                      <a:schemeClr val="accent6">
                        <a:lumMod val="20000"/>
                        <a:lumOff val="80000"/>
                      </a:schemeClr>
                    </a:solidFill>
                  </a:tcPr>
                </a:tc>
                <a:tc>
                  <a:txBody>
                    <a:bodyPr/>
                    <a:lstStyle/>
                    <a:p>
                      <a:r>
                        <a:rPr lang="ru-RU" sz="2400" dirty="0" smtClean="0"/>
                        <a:t>Стихотворение, песня, лирическая поэма</a:t>
                      </a:r>
                      <a:endParaRPr lang="ru-RU" sz="2400" dirty="0"/>
                    </a:p>
                  </a:txBody>
                  <a:tcPr marT="45723" marB="45723">
                    <a:solidFill>
                      <a:schemeClr val="accent6">
                        <a:lumMod val="20000"/>
                        <a:lumOff val="80000"/>
                      </a:schemeClr>
                    </a:solidFill>
                  </a:tcPr>
                </a:tc>
              </a:tr>
            </a:tbl>
          </a:graphicData>
        </a:graphic>
      </p:graphicFrame>
    </p:spTree>
    <p:extLst>
      <p:ext uri="{BB962C8B-B14F-4D97-AF65-F5344CB8AC3E}">
        <p14:creationId xmlns:p14="http://schemas.microsoft.com/office/powerpoint/2010/main" val="286299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5543550" cy="2000250"/>
          </a:xfrm>
          <a:ln w="38100">
            <a:solidFill>
              <a:schemeClr val="accent6">
                <a:lumMod val="75000"/>
              </a:schemeClr>
            </a:solidFill>
          </a:ln>
        </p:spPr>
        <p:txBody>
          <a:bodyPr/>
          <a:lstStyle/>
          <a:p>
            <a:pPr algn="l">
              <a:defRPr/>
            </a:pPr>
            <a:r>
              <a:rPr lang="ru-RU" sz="3200" b="1" dirty="0" smtClean="0">
                <a:solidFill>
                  <a:schemeClr val="accent6">
                    <a:lumMod val="50000"/>
                  </a:schemeClr>
                </a:solidFill>
              </a:rPr>
              <a:t>Драматический  род  литературы. Ремарка  из  сказки  С.   Я. Маршака  </a:t>
            </a:r>
            <a:br>
              <a:rPr lang="ru-RU" sz="3200" b="1" dirty="0" smtClean="0">
                <a:solidFill>
                  <a:schemeClr val="accent6">
                    <a:lumMod val="50000"/>
                  </a:schemeClr>
                </a:solidFill>
              </a:rPr>
            </a:br>
            <a:r>
              <a:rPr lang="ru-RU" sz="3200" b="1" dirty="0" smtClean="0">
                <a:solidFill>
                  <a:schemeClr val="accent6">
                    <a:lumMod val="50000"/>
                  </a:schemeClr>
                </a:solidFill>
              </a:rPr>
              <a:t>« Двенадцать месяцев</a:t>
            </a:r>
            <a:r>
              <a:rPr lang="ru-RU" sz="2800" b="1" dirty="0" smtClean="0">
                <a:solidFill>
                  <a:schemeClr val="accent6">
                    <a:lumMod val="50000"/>
                  </a:schemeClr>
                </a:solidFill>
              </a:rPr>
              <a:t>»</a:t>
            </a:r>
            <a:endParaRPr lang="ru-RU" sz="2400" dirty="0">
              <a:solidFill>
                <a:schemeClr val="accent6">
                  <a:lumMod val="50000"/>
                </a:schemeClr>
              </a:solidFill>
            </a:endParaRPr>
          </a:p>
        </p:txBody>
      </p:sp>
      <p:sp>
        <p:nvSpPr>
          <p:cNvPr id="3" name="Содержимое 2"/>
          <p:cNvSpPr>
            <a:spLocks noGrp="1"/>
          </p:cNvSpPr>
          <p:nvPr>
            <p:ph idx="1"/>
          </p:nvPr>
        </p:nvSpPr>
        <p:spPr>
          <a:xfrm>
            <a:off x="428625" y="2500313"/>
            <a:ext cx="5472113" cy="3857625"/>
          </a:xfrm>
          <a:ln w="38100">
            <a:solidFill>
              <a:schemeClr val="accent6">
                <a:lumMod val="75000"/>
              </a:schemeClr>
            </a:solidFill>
          </a:ln>
        </p:spPr>
        <p:txBody>
          <a:bodyPr/>
          <a:lstStyle/>
          <a:p>
            <a:pPr>
              <a:buFont typeface="Arial" charset="0"/>
              <a:buNone/>
              <a:defRPr/>
            </a:pPr>
            <a:r>
              <a:rPr lang="ru-RU" sz="2800" b="1" dirty="0" smtClean="0"/>
              <a:t>	В лесу и на поляне всё меняется. Тает последний снег. Земля покрывается молодой травкой. На кочках под деревьями появляются голубые и белые цветы. Кругом каплет, течёт, журчит. Падчерица стоит, оцепенев от изумления</a:t>
            </a:r>
            <a:endParaRPr lang="ru-RU" sz="2800" b="1" dirty="0"/>
          </a:p>
        </p:txBody>
      </p:sp>
      <p:pic>
        <p:nvPicPr>
          <p:cNvPr id="29698" name="Picture 2" descr="C:\Users\123\Desktop\к уроку\0102.jpg"/>
          <p:cNvPicPr>
            <a:picLocks noChangeAspect="1" noChangeArrowheads="1"/>
          </p:cNvPicPr>
          <p:nvPr/>
        </p:nvPicPr>
        <p:blipFill>
          <a:blip r:embed="rId2"/>
          <a:srcRect/>
          <a:stretch>
            <a:fillRect/>
          </a:stretch>
        </p:blipFill>
        <p:spPr bwMode="auto">
          <a:xfrm>
            <a:off x="6215063" y="214313"/>
            <a:ext cx="2571750" cy="2786062"/>
          </a:xfrm>
          <a:prstGeom prst="rect">
            <a:avLst/>
          </a:prstGeom>
          <a:noFill/>
          <a:ln w="38100">
            <a:solidFill>
              <a:schemeClr val="accent6">
                <a:lumMod val="60000"/>
                <a:lumOff val="40000"/>
              </a:schemeClr>
            </a:solidFill>
          </a:ln>
        </p:spPr>
      </p:pic>
      <p:pic>
        <p:nvPicPr>
          <p:cNvPr id="29699" name="Picture 3" descr="C:\Users\123\Desktop\к уроку\0_5bd9f_b92bffd4_L.jpg"/>
          <p:cNvPicPr>
            <a:picLocks noChangeAspect="1" noChangeArrowheads="1"/>
          </p:cNvPicPr>
          <p:nvPr/>
        </p:nvPicPr>
        <p:blipFill>
          <a:blip r:embed="rId3"/>
          <a:srcRect/>
          <a:stretch>
            <a:fillRect/>
          </a:stretch>
        </p:blipFill>
        <p:spPr bwMode="auto">
          <a:xfrm>
            <a:off x="6072188" y="3214688"/>
            <a:ext cx="2714625" cy="3143250"/>
          </a:xfrm>
          <a:prstGeom prst="rect">
            <a:avLst/>
          </a:prstGeom>
          <a:noFill/>
          <a:ln w="38100">
            <a:solidFill>
              <a:schemeClr val="accent3">
                <a:lumMod val="75000"/>
              </a:schemeClr>
            </a:solidFill>
          </a:ln>
        </p:spPr>
      </p:pic>
    </p:spTree>
    <p:extLst>
      <p:ext uri="{BB962C8B-B14F-4D97-AF65-F5344CB8AC3E}">
        <p14:creationId xmlns:p14="http://schemas.microsoft.com/office/powerpoint/2010/main" val="1967180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gtEl>
                                        <p:attrNameLst>
                                          <p:attrName>style.visibility</p:attrName>
                                        </p:attrNameLst>
                                      </p:cBhvr>
                                      <p:to>
                                        <p:strVal val="visible"/>
                                      </p:to>
                                    </p:set>
                                    <p:anim calcmode="lin" valueType="num">
                                      <p:cBhvr additive="base">
                                        <p:cTn id="19" dur="500" fill="hold"/>
                                        <p:tgtEl>
                                          <p:spTgt spid="29699"/>
                                        </p:tgtEl>
                                        <p:attrNameLst>
                                          <p:attrName>ppt_x</p:attrName>
                                        </p:attrNameLst>
                                      </p:cBhvr>
                                      <p:tavLst>
                                        <p:tav tm="0">
                                          <p:val>
                                            <p:strVal val="#ppt_x"/>
                                          </p:val>
                                        </p:tav>
                                        <p:tav tm="100000">
                                          <p:val>
                                            <p:strVal val="#ppt_x"/>
                                          </p:val>
                                        </p:tav>
                                      </p:tavLst>
                                    </p:anim>
                                    <p:anim calcmode="lin" valueType="num">
                                      <p:cBhvr additive="base">
                                        <p:cTn id="20"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gtEl>
                                        <p:attrNameLst>
                                          <p:attrName>style.visibility</p:attrName>
                                        </p:attrNameLst>
                                      </p:cBhvr>
                                      <p:to>
                                        <p:strVal val="visible"/>
                                      </p:to>
                                    </p:set>
                                    <p:anim calcmode="lin" valueType="num">
                                      <p:cBhvr additive="base">
                                        <p:cTn id="25" dur="500" fill="hold"/>
                                        <p:tgtEl>
                                          <p:spTgt spid="29698"/>
                                        </p:tgtEl>
                                        <p:attrNameLst>
                                          <p:attrName>ppt_x</p:attrName>
                                        </p:attrNameLst>
                                      </p:cBhvr>
                                      <p:tavLst>
                                        <p:tav tm="0">
                                          <p:val>
                                            <p:strVal val="#ppt_x"/>
                                          </p:val>
                                        </p:tav>
                                        <p:tav tm="100000">
                                          <p:val>
                                            <p:strVal val="#ppt_x"/>
                                          </p:val>
                                        </p:tav>
                                      </p:tavLst>
                                    </p:anim>
                                    <p:anim calcmode="lin" valueType="num">
                                      <p:cBhvr additive="base">
                                        <p:cTn id="26"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000125" y="274638"/>
            <a:ext cx="5072063" cy="796925"/>
          </a:xfrm>
          <a:ln w="38100">
            <a:solidFill>
              <a:schemeClr val="accent6">
                <a:lumMod val="75000"/>
              </a:schemeClr>
            </a:solidFill>
          </a:ln>
        </p:spPr>
        <p:txBody>
          <a:bodyPr/>
          <a:lstStyle/>
          <a:p>
            <a:pPr>
              <a:defRPr/>
            </a:pPr>
            <a:r>
              <a:rPr lang="ru-RU" b="1" i="1" dirty="0" smtClean="0"/>
              <a:t/>
            </a:r>
            <a:br>
              <a:rPr lang="ru-RU" b="1" i="1" dirty="0" smtClean="0"/>
            </a:br>
            <a:r>
              <a:rPr lang="ru-RU" sz="3200" b="1" i="1" dirty="0" smtClean="0">
                <a:solidFill>
                  <a:schemeClr val="accent6">
                    <a:lumMod val="50000"/>
                  </a:schemeClr>
                </a:solidFill>
              </a:rPr>
              <a:t>«Кто быстрее!»</a:t>
            </a:r>
            <a:r>
              <a:rPr lang="ru-RU" sz="3600" b="1" dirty="0" smtClean="0">
                <a:solidFill>
                  <a:schemeClr val="accent6">
                    <a:lumMod val="50000"/>
                  </a:schemeClr>
                </a:solidFill>
              </a:rPr>
              <a:t/>
            </a:r>
            <a:br>
              <a:rPr lang="ru-RU" sz="3600" b="1" dirty="0" smtClean="0">
                <a:solidFill>
                  <a:schemeClr val="accent6">
                    <a:lumMod val="50000"/>
                  </a:schemeClr>
                </a:solidFill>
              </a:rPr>
            </a:br>
            <a:endParaRPr lang="ru-RU" b="1" dirty="0" smtClean="0">
              <a:solidFill>
                <a:schemeClr val="accent6">
                  <a:lumMod val="50000"/>
                </a:schemeClr>
              </a:solidFill>
            </a:endParaRPr>
          </a:p>
        </p:txBody>
      </p:sp>
      <p:sp>
        <p:nvSpPr>
          <p:cNvPr id="14339" name="Содержимое 2"/>
          <p:cNvSpPr>
            <a:spLocks noGrp="1"/>
          </p:cNvSpPr>
          <p:nvPr>
            <p:ph idx="1"/>
          </p:nvPr>
        </p:nvSpPr>
        <p:spPr>
          <a:xfrm>
            <a:off x="457200" y="1357313"/>
            <a:ext cx="5757863" cy="4929187"/>
          </a:xfrm>
          <a:ln w="38100">
            <a:solidFill>
              <a:schemeClr val="accent6">
                <a:lumMod val="75000"/>
              </a:schemeClr>
            </a:solidFill>
          </a:ln>
        </p:spPr>
        <p:txBody>
          <a:bodyPr/>
          <a:lstStyle/>
          <a:p>
            <a:pPr>
              <a:buFont typeface="Arial" charset="0"/>
              <a:buNone/>
              <a:defRPr/>
            </a:pPr>
            <a:r>
              <a:rPr lang="ru-RU" sz="2400" b="1" dirty="0" smtClean="0"/>
              <a:t>	</a:t>
            </a:r>
            <a:r>
              <a:rPr lang="ru-RU" sz="2800" b="1" dirty="0" smtClean="0"/>
              <a:t>Оглянулся Жилин на свою лошадь. Она, сердечная, как упала на бок, так и лежит, только бьётся ногами- до земли  не достаёт; в голове дыра, и  из дыры так и свищет кровь чёрная, - на аршин кругом пыль смочила…</a:t>
            </a:r>
          </a:p>
          <a:p>
            <a:pPr>
              <a:buFont typeface="Arial" charset="0"/>
              <a:buNone/>
              <a:defRPr/>
            </a:pPr>
            <a:r>
              <a:rPr lang="ru-RU" sz="2400" b="1" dirty="0" smtClean="0">
                <a:solidFill>
                  <a:schemeClr val="accent6">
                    <a:lumMod val="50000"/>
                  </a:schemeClr>
                </a:solidFill>
              </a:rPr>
              <a:t>Эпический род литературы </a:t>
            </a:r>
            <a:endParaRPr lang="ru-RU" sz="2400" b="1" dirty="0" smtClean="0">
              <a:solidFill>
                <a:schemeClr val="accent6">
                  <a:lumMod val="50000"/>
                </a:schemeClr>
              </a:solidFill>
            </a:endParaRPr>
          </a:p>
          <a:p>
            <a:pPr>
              <a:buFont typeface="Arial" charset="0"/>
              <a:buNone/>
              <a:defRPr/>
            </a:pPr>
            <a:r>
              <a:rPr lang="ru-RU" sz="2400" b="1" dirty="0" smtClean="0">
                <a:solidFill>
                  <a:schemeClr val="accent6">
                    <a:lumMod val="50000"/>
                  </a:schemeClr>
                </a:solidFill>
              </a:rPr>
              <a:t>Л.Н</a:t>
            </a:r>
            <a:r>
              <a:rPr lang="ru-RU" sz="2400" b="1" dirty="0" smtClean="0">
                <a:solidFill>
                  <a:schemeClr val="accent6">
                    <a:lumMod val="50000"/>
                  </a:schemeClr>
                </a:solidFill>
              </a:rPr>
              <a:t>. Толстого</a:t>
            </a:r>
          </a:p>
          <a:p>
            <a:pPr>
              <a:buFont typeface="Arial" charset="0"/>
              <a:buNone/>
              <a:defRPr/>
            </a:pPr>
            <a:r>
              <a:rPr lang="ru-RU" sz="2400" b="1" dirty="0" smtClean="0">
                <a:solidFill>
                  <a:schemeClr val="accent6">
                    <a:lumMod val="50000"/>
                  </a:schemeClr>
                </a:solidFill>
              </a:rPr>
              <a:t>	«  Кавказский пленник </a:t>
            </a:r>
            <a:r>
              <a:rPr lang="ru-RU" b="1" dirty="0" smtClean="0">
                <a:solidFill>
                  <a:schemeClr val="accent6">
                    <a:lumMod val="50000"/>
                  </a:schemeClr>
                </a:solidFill>
              </a:rPr>
              <a:t>»</a:t>
            </a:r>
            <a:endParaRPr lang="ru-RU" sz="2800" b="1" dirty="0" smtClean="0">
              <a:solidFill>
                <a:schemeClr val="accent6">
                  <a:lumMod val="50000"/>
                </a:schemeClr>
              </a:solidFill>
            </a:endParaRPr>
          </a:p>
          <a:p>
            <a:pPr>
              <a:defRPr/>
            </a:pPr>
            <a:endParaRPr lang="ru-RU" dirty="0" smtClean="0"/>
          </a:p>
        </p:txBody>
      </p:sp>
      <p:pic>
        <p:nvPicPr>
          <p:cNvPr id="14340" name="Picture 4" descr="C:\Users\123\Desktop\к уроку\tolstoy.jpg"/>
          <p:cNvPicPr>
            <a:picLocks noChangeAspect="1" noChangeArrowheads="1"/>
          </p:cNvPicPr>
          <p:nvPr/>
        </p:nvPicPr>
        <p:blipFill>
          <a:blip r:embed="rId2"/>
          <a:srcRect/>
          <a:stretch>
            <a:fillRect/>
          </a:stretch>
        </p:blipFill>
        <p:spPr bwMode="auto">
          <a:xfrm>
            <a:off x="6429375" y="285750"/>
            <a:ext cx="2325688" cy="2428875"/>
          </a:xfrm>
          <a:prstGeom prst="rect">
            <a:avLst/>
          </a:prstGeom>
          <a:noFill/>
          <a:ln w="38100">
            <a:solidFill>
              <a:schemeClr val="accent3">
                <a:lumMod val="50000"/>
              </a:schemeClr>
            </a:solidFill>
          </a:ln>
        </p:spPr>
      </p:pic>
      <p:pic>
        <p:nvPicPr>
          <p:cNvPr id="7" name="Picture 5" descr="C:\Users\123\Desktop\к уроку\0016-016-Krossvord.jpg"/>
          <p:cNvPicPr>
            <a:picLocks noChangeAspect="1" noChangeArrowheads="1"/>
          </p:cNvPicPr>
          <p:nvPr/>
        </p:nvPicPr>
        <p:blipFill>
          <a:blip r:embed="rId3"/>
          <a:srcRect/>
          <a:stretch>
            <a:fillRect/>
          </a:stretch>
        </p:blipFill>
        <p:spPr bwMode="auto">
          <a:xfrm>
            <a:off x="6429375" y="2857500"/>
            <a:ext cx="2500313" cy="3643313"/>
          </a:xfrm>
          <a:prstGeom prst="rect">
            <a:avLst/>
          </a:prstGeom>
          <a:noFill/>
          <a:ln w="38100">
            <a:solidFill>
              <a:schemeClr val="tx2">
                <a:lumMod val="40000"/>
                <a:lumOff val="60000"/>
              </a:schemeClr>
            </a:solidFill>
            <a:miter lim="800000"/>
            <a:headEnd/>
            <a:tailEnd/>
          </a:ln>
        </p:spPr>
      </p:pic>
    </p:spTree>
    <p:extLst>
      <p:ext uri="{BB962C8B-B14F-4D97-AF65-F5344CB8AC3E}">
        <p14:creationId xmlns:p14="http://schemas.microsoft.com/office/powerpoint/2010/main" val="7837319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barn(inHorizontal)">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wheel(4)">
                                      <p:cBhvr>
                                        <p:cTn id="18" dur="2000"/>
                                        <p:tgtEl>
                                          <p:spTgt spid="143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wheel(4)">
                                      <p:cBhvr>
                                        <p:cTn id="23" dur="2000"/>
                                        <p:tgtEl>
                                          <p:spTgt spid="14339">
                                            <p:txEl>
                                              <p:pRg st="2" end="2"/>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wheel(4)">
                                      <p:cBhvr>
                                        <p:cTn id="26" dur="2000"/>
                                        <p:tgtEl>
                                          <p:spTgt spid="1433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p:cTn id="31" dur="500" decel="50000" fill="hold">
                                          <p:stCondLst>
                                            <p:cond delay="0"/>
                                          </p:stCondLst>
                                        </p:cTn>
                                        <p:tgtEl>
                                          <p:spTgt spid="1434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34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340"/>
                                        </p:tgtEl>
                                        <p:attrNameLst>
                                          <p:attrName>ppt_w</p:attrName>
                                        </p:attrNameLst>
                                      </p:cBhvr>
                                      <p:tavLst>
                                        <p:tav tm="0">
                                          <p:val>
                                            <p:strVal val="#ppt_w*.05"/>
                                          </p:val>
                                        </p:tav>
                                        <p:tav tm="100000">
                                          <p:val>
                                            <p:strVal val="#ppt_w"/>
                                          </p:val>
                                        </p:tav>
                                      </p:tavLst>
                                    </p:anim>
                                    <p:anim calcmode="lin" valueType="num">
                                      <p:cBhvr>
                                        <p:cTn id="34" dur="1000" fill="hold"/>
                                        <p:tgtEl>
                                          <p:spTgt spid="1434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34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34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34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3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a:bodyPr>
          <a:lstStyle/>
          <a:p>
            <a:r>
              <a:rPr lang="ru-RU" b="1" i="0" dirty="0" smtClean="0">
                <a:solidFill>
                  <a:schemeClr val="tx2"/>
                </a:solidFill>
                <a:effectLst/>
                <a:latin typeface="Times New Roman" panose="02020603050405020304" pitchFamily="18" charset="0"/>
                <a:cs typeface="Times New Roman" panose="02020603050405020304" pitchFamily="18" charset="0"/>
              </a:rPr>
              <a:t>Стремительный рывок России в развитии, столкновение разных укладов и культур меняли самосознание творческой интеллигенции. Многих уже не устраивали описание и изучение зримой реальности, разбор социальных проблем. Притягивали вопросы глубинные, вечные — о сущности жизни и смерти, добре и зле, природе человека. Ожил интерес к религии; религиозная тема оказала сильнейшее влияние на развитие русской культуры начала XX века.</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04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43550" cy="1868487"/>
          </a:xfrm>
          <a:ln w="38100">
            <a:solidFill>
              <a:schemeClr val="accent6">
                <a:lumMod val="75000"/>
              </a:schemeClr>
            </a:solidFill>
          </a:ln>
        </p:spPr>
        <p:txBody>
          <a:bodyPr/>
          <a:lstStyle/>
          <a:p>
            <a:pPr algn="l">
              <a:defRPr/>
            </a:pPr>
            <a:r>
              <a:rPr lang="ru-RU" sz="3200" b="1" dirty="0" smtClean="0">
                <a:solidFill>
                  <a:schemeClr val="accent6">
                    <a:lumMod val="50000"/>
                  </a:schemeClr>
                </a:solidFill>
              </a:rPr>
              <a:t>Лирический род литературы . Стихотворение  « Есть в осени первоначальной…»</a:t>
            </a:r>
            <a:br>
              <a:rPr lang="ru-RU" sz="3200" b="1" dirty="0" smtClean="0">
                <a:solidFill>
                  <a:schemeClr val="accent6">
                    <a:lumMod val="50000"/>
                  </a:schemeClr>
                </a:solidFill>
              </a:rPr>
            </a:br>
            <a:r>
              <a:rPr lang="ru-RU" sz="3200" b="1" dirty="0" smtClean="0">
                <a:solidFill>
                  <a:schemeClr val="accent6">
                    <a:lumMod val="50000"/>
                  </a:schemeClr>
                </a:solidFill>
              </a:rPr>
              <a:t> Ф.И. Тютчева</a:t>
            </a:r>
            <a:endParaRPr lang="ru-RU" sz="3200" dirty="0">
              <a:solidFill>
                <a:schemeClr val="accent6">
                  <a:lumMod val="50000"/>
                </a:schemeClr>
              </a:solidFill>
            </a:endParaRPr>
          </a:p>
        </p:txBody>
      </p:sp>
      <p:sp>
        <p:nvSpPr>
          <p:cNvPr id="3" name="Содержимое 2"/>
          <p:cNvSpPr>
            <a:spLocks noGrp="1"/>
          </p:cNvSpPr>
          <p:nvPr>
            <p:ph idx="1"/>
          </p:nvPr>
        </p:nvSpPr>
        <p:spPr>
          <a:xfrm>
            <a:off x="457200" y="2714625"/>
            <a:ext cx="5114925" cy="3429000"/>
          </a:xfrm>
          <a:ln w="38100">
            <a:solidFill>
              <a:schemeClr val="accent6">
                <a:lumMod val="75000"/>
              </a:schemeClr>
            </a:solidFill>
          </a:ln>
        </p:spPr>
        <p:txBody>
          <a:bodyPr/>
          <a:lstStyle/>
          <a:p>
            <a:pPr>
              <a:buFont typeface="Arial" charset="0"/>
              <a:buNone/>
              <a:defRPr/>
            </a:pPr>
            <a:r>
              <a:rPr lang="ru-RU" b="1" dirty="0" smtClean="0"/>
              <a:t>Есть в осени первоначальной </a:t>
            </a:r>
          </a:p>
          <a:p>
            <a:pPr>
              <a:buFont typeface="Arial" charset="0"/>
              <a:buNone/>
              <a:defRPr/>
            </a:pPr>
            <a:r>
              <a:rPr lang="ru-RU" b="1" dirty="0" smtClean="0"/>
              <a:t>Короткая, но дивная пора-</a:t>
            </a:r>
          </a:p>
          <a:p>
            <a:pPr>
              <a:buFont typeface="Arial" charset="0"/>
              <a:buNone/>
              <a:defRPr/>
            </a:pPr>
            <a:r>
              <a:rPr lang="ru-RU" b="1" dirty="0" smtClean="0"/>
              <a:t>Весь день стоит как бы хрустальный,</a:t>
            </a:r>
          </a:p>
          <a:p>
            <a:pPr>
              <a:buFont typeface="Arial" charset="0"/>
              <a:buNone/>
              <a:defRPr/>
            </a:pPr>
            <a:r>
              <a:rPr lang="ru-RU" b="1" dirty="0" smtClean="0"/>
              <a:t>И лучезарны вечера…</a:t>
            </a:r>
          </a:p>
          <a:p>
            <a:pPr>
              <a:defRPr/>
            </a:pPr>
            <a:endParaRPr lang="ru-RU" dirty="0"/>
          </a:p>
        </p:txBody>
      </p:sp>
      <p:pic>
        <p:nvPicPr>
          <p:cNvPr id="28674" name="Picture 2" descr="C:\Users\123\Desktop\к уроку\0000005657-91518-3384765-778.jpg"/>
          <p:cNvPicPr>
            <a:picLocks noChangeAspect="1" noChangeArrowheads="1"/>
          </p:cNvPicPr>
          <p:nvPr/>
        </p:nvPicPr>
        <p:blipFill>
          <a:blip r:embed="rId2"/>
          <a:srcRect/>
          <a:stretch>
            <a:fillRect/>
          </a:stretch>
        </p:blipFill>
        <p:spPr bwMode="auto">
          <a:xfrm>
            <a:off x="5857875" y="2928938"/>
            <a:ext cx="3000375" cy="3571875"/>
          </a:xfrm>
          <a:prstGeom prst="rect">
            <a:avLst/>
          </a:prstGeom>
          <a:noFill/>
          <a:ln w="38100">
            <a:solidFill>
              <a:schemeClr val="accent3"/>
            </a:solidFill>
          </a:ln>
        </p:spPr>
      </p:pic>
      <p:pic>
        <p:nvPicPr>
          <p:cNvPr id="16389" name="Рисунок 1" descr="Федор Иванович"/>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142875"/>
            <a:ext cx="17859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9789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additive="base">
                                        <p:cTn id="17" dur="500" fill="hold"/>
                                        <p:tgtEl>
                                          <p:spTgt spid="16389"/>
                                        </p:tgtEl>
                                        <p:attrNameLst>
                                          <p:attrName>ppt_x</p:attrName>
                                        </p:attrNameLst>
                                      </p:cBhvr>
                                      <p:tavLst>
                                        <p:tav tm="0">
                                          <p:val>
                                            <p:strVal val="#ppt_x"/>
                                          </p:val>
                                        </p:tav>
                                        <p:tav tm="100000">
                                          <p:val>
                                            <p:strVal val="#ppt_x"/>
                                          </p:val>
                                        </p:tav>
                                      </p:tavLst>
                                    </p:anim>
                                    <p:anim calcmode="lin" valueType="num">
                                      <p:cBhvr additive="base">
                                        <p:cTn id="1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28674"/>
                                        </p:tgtEl>
                                        <p:attrNameLst>
                                          <p:attrName>style.visibility</p:attrName>
                                        </p:attrNameLst>
                                      </p:cBhvr>
                                      <p:to>
                                        <p:strVal val="visible"/>
                                      </p:to>
                                    </p:set>
                                    <p:anim calcmode="lin" valueType="num">
                                      <p:cBhvr>
                                        <p:cTn id="23" dur="500" fill="hold"/>
                                        <p:tgtEl>
                                          <p:spTgt spid="28674"/>
                                        </p:tgtEl>
                                        <p:attrNameLst>
                                          <p:attrName>ppt_w</p:attrName>
                                        </p:attrNameLst>
                                      </p:cBhvr>
                                      <p:tavLst>
                                        <p:tav tm="0">
                                          <p:val>
                                            <p:fltVal val="0"/>
                                          </p:val>
                                        </p:tav>
                                        <p:tav tm="100000">
                                          <p:val>
                                            <p:strVal val="#ppt_w"/>
                                          </p:val>
                                        </p:tav>
                                      </p:tavLst>
                                    </p:anim>
                                    <p:anim calcmode="lin" valueType="num">
                                      <p:cBhvr>
                                        <p:cTn id="24" dur="500" fill="hold"/>
                                        <p:tgtEl>
                                          <p:spTgt spid="286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anose="02020603050405020304" pitchFamily="18" charset="0"/>
                <a:cs typeface="Times New Roman" panose="02020603050405020304" pitchFamily="18" charset="0"/>
              </a:rPr>
              <a:t>Домашнее задание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indent="0" algn="just">
              <a:lnSpc>
                <a:spcPct val="115000"/>
              </a:lnSpc>
              <a:spcAft>
                <a:spcPts val="1000"/>
              </a:spcAft>
              <a:buNone/>
            </a:pPr>
            <a:r>
              <a:rPr lang="ru-RU" dirty="0" smtClean="0">
                <a:solidFill>
                  <a:srgbClr val="000000"/>
                </a:solidFill>
                <a:latin typeface="Arial"/>
                <a:ea typeface="Times New Roman"/>
                <a:cs typeface="Times New Roman"/>
              </a:rPr>
              <a:t>1</a:t>
            </a:r>
            <a:r>
              <a:rPr lang="ru-RU" dirty="0">
                <a:solidFill>
                  <a:srgbClr val="000000"/>
                </a:solidFill>
                <a:latin typeface="Arial"/>
                <a:ea typeface="Times New Roman"/>
                <a:cs typeface="Times New Roman"/>
              </a:rPr>
              <a:t>) </a:t>
            </a:r>
            <a:r>
              <a:rPr lang="ru-RU" dirty="0">
                <a:solidFill>
                  <a:srgbClr val="000000"/>
                </a:solidFill>
                <a:latin typeface="Times New Roman" panose="02020603050405020304" pitchFamily="18" charset="0"/>
                <a:ea typeface="Times New Roman"/>
                <a:cs typeface="Times New Roman" panose="02020603050405020304" pitchFamily="18" charset="0"/>
              </a:rPr>
              <a:t>прочитать статью о И. А. Бунине (с. 44–49, II ч.), рассказ «Темные аллеи»;</a:t>
            </a:r>
            <a:endParaRPr lang="ru-RU" sz="2400" dirty="0">
              <a:latin typeface="Times New Roman" panose="02020603050405020304" pitchFamily="18" charset="0"/>
              <a:ea typeface="Calibri"/>
              <a:cs typeface="Times New Roman" panose="02020603050405020304" pitchFamily="18" charset="0"/>
            </a:endParaRPr>
          </a:p>
          <a:p>
            <a:pPr indent="0" algn="just">
              <a:lnSpc>
                <a:spcPct val="115000"/>
              </a:lnSpc>
              <a:spcAft>
                <a:spcPts val="1000"/>
              </a:spcAft>
              <a:buNone/>
            </a:pPr>
            <a:r>
              <a:rPr lang="ru-RU" dirty="0" smtClean="0">
                <a:solidFill>
                  <a:srgbClr val="000000"/>
                </a:solidFill>
                <a:latin typeface="Times New Roman" panose="02020603050405020304" pitchFamily="18" charset="0"/>
                <a:ea typeface="Times New Roman"/>
                <a:cs typeface="Times New Roman" panose="02020603050405020304" pitchFamily="18" charset="0"/>
              </a:rPr>
              <a:t>2) </a:t>
            </a:r>
            <a:r>
              <a:rPr lang="ru-RU" dirty="0">
                <a:solidFill>
                  <a:srgbClr val="000000"/>
                </a:solidFill>
                <a:latin typeface="Times New Roman" panose="02020603050405020304" pitchFamily="18" charset="0"/>
                <a:ea typeface="Times New Roman"/>
                <a:cs typeface="Times New Roman" panose="02020603050405020304" pitchFamily="18" charset="0"/>
              </a:rPr>
              <a:t>индивидуальное задание: подготовить литературный монтаж о жизни и творчестве писателя, включив его стихотворения, высказывания о нем критиков, других писателей</a:t>
            </a:r>
            <a:r>
              <a:rPr lang="ru-RU" dirty="0">
                <a:solidFill>
                  <a:srgbClr val="000000"/>
                </a:solidFill>
                <a:latin typeface="Arial"/>
                <a:ea typeface="Times New Roman"/>
                <a:cs typeface="Times New Roman"/>
              </a:rPr>
              <a:t>.</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160196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pPr marL="0" indent="0" algn="ctr">
              <a:buNone/>
            </a:pPr>
            <a:r>
              <a:rPr lang="ru-RU" sz="6000" b="1" dirty="0" smtClean="0">
                <a:solidFill>
                  <a:srgbClr val="FF0000"/>
                </a:solidFill>
              </a:rPr>
              <a:t>СПАСИБО за УРОК</a:t>
            </a:r>
            <a:endParaRPr lang="ru-RU" sz="6000" b="1" dirty="0">
              <a:solidFill>
                <a:srgbClr val="FF0000"/>
              </a:solidFill>
            </a:endParaRPr>
          </a:p>
        </p:txBody>
      </p:sp>
    </p:spTree>
    <p:extLst>
      <p:ext uri="{BB962C8B-B14F-4D97-AF65-F5344CB8AC3E}">
        <p14:creationId xmlns:p14="http://schemas.microsoft.com/office/powerpoint/2010/main" val="279520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r>
              <a:rPr lang="ru-RU" b="1" i="0" dirty="0" smtClean="0">
                <a:solidFill>
                  <a:schemeClr val="tx2"/>
                </a:solidFill>
                <a:effectLst/>
                <a:latin typeface="Times New Roman" panose="02020603050405020304" pitchFamily="18" charset="0"/>
                <a:cs typeface="Times New Roman" panose="02020603050405020304" pitchFamily="18" charset="0"/>
              </a:rPr>
              <a:t>Однако переломная эпоха не только обогащала литературу и искусство: она постоянно напоминала писателям, художникам и поэтам о грядущих социальных взрывах, о том, что может погибнуть весь привычный уклад жизни, вся старая культура. Одни ждали этих перемен с радостью, другие — с тоской и ужасом, что вносило в их творчество пессимизм и надрыв.</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3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85000" lnSpcReduction="20000"/>
          </a:bodyPr>
          <a:lstStyle/>
          <a:p>
            <a:r>
              <a:rPr lang="ru-RU" b="1" i="0" dirty="0" smtClean="0">
                <a:solidFill>
                  <a:schemeClr val="tx2"/>
                </a:solidFill>
                <a:effectLst/>
                <a:latin typeface="Times New Roman" panose="02020603050405020304" pitchFamily="18" charset="0"/>
                <a:cs typeface="Times New Roman" panose="02020603050405020304" pitchFamily="18" charset="0"/>
              </a:rPr>
              <a:t>Обновление литературы, ее модернизация станут причиной появления новых течений и школ. Переосмысление старых средств выразительности и возрождение поэзии ознаменуют наступление "серебряного века" русской литературы. Термин этот связывают с именем Н. Бердяева, употребившего его в одном из выступлений в салоне Д. Мережковского. Позже художественный критик и редактор "Аполлона" С. Маковский закрепил это словосочетание, назвав свою книгу о русской культуре рубежа столетий "На Парнасе серебряного века". Пройдет несколько десятилетий и А. Ахматова напишет "…серебряный месяц ярко / Над серебряным веком стыл".</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79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92500" lnSpcReduction="20000"/>
          </a:bodyPr>
          <a:lstStyle/>
          <a:p>
            <a:r>
              <a:rPr lang="ru-RU" b="1" i="0" dirty="0" smtClean="0">
                <a:solidFill>
                  <a:schemeClr val="tx2"/>
                </a:solidFill>
                <a:effectLst/>
                <a:latin typeface="Times New Roman" panose="02020603050405020304" pitchFamily="18" charset="0"/>
                <a:cs typeface="Times New Roman" panose="02020603050405020304" pitchFamily="18" charset="0"/>
              </a:rPr>
              <a:t>Хронологические рамки периода, определяемого этой метафорой, можно обозначить так: 1892 — выход из эпохи безвременья, начало общественного подъема в стране, манифест и сборник "Символы" Д. Мережковского, первые рассказы М. Горького и т.д.) — 1917 год. По другой точке зрения, хронологическим окончанием этого периода можно считать 1921—1922 годы (крах былых иллюзий, начавшаяся после гибели А. Блока и Н. Гумилева массовая эмиграция деятелей русской культуры из России, высылка группы писателей, философ и историков из страны).</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21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lnSpcReduction="10000"/>
          </a:bodyPr>
          <a:lstStyle/>
          <a:p>
            <a:r>
              <a:rPr lang="ru-RU" sz="4000" b="1" dirty="0">
                <a:solidFill>
                  <a:schemeClr val="tx2"/>
                </a:solidFill>
                <a:latin typeface="Times New Roman" panose="02020603050405020304" pitchFamily="18" charset="0"/>
                <a:ea typeface="+mj-ea"/>
                <a:cs typeface="Times New Roman" panose="02020603050405020304" pitchFamily="18" charset="0"/>
              </a:rPr>
              <a:t>Русская литература XX века была представлена тремя основными литературными направлениями: реализмом, модернизмом, литературным авангардом. Схематично развитие литературных направлений начала века можно показать следующим </a:t>
            </a:r>
            <a:r>
              <a:rPr lang="ru-RU" sz="4000" b="1" dirty="0" smtClean="0">
                <a:solidFill>
                  <a:schemeClr val="tx2"/>
                </a:solidFill>
                <a:latin typeface="Times New Roman" panose="02020603050405020304" pitchFamily="18" charset="0"/>
                <a:ea typeface="+mj-ea"/>
                <a:cs typeface="Times New Roman" panose="02020603050405020304" pitchFamily="18" charset="0"/>
              </a:rPr>
              <a:t>образом:</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5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81831"/>
            <a:ext cx="770485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27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Словарь урока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25000" lnSpcReduction="20000"/>
          </a:bodyPr>
          <a:lstStyle/>
          <a:p>
            <a:r>
              <a:rPr lang="ru-RU" sz="6400" b="1" i="0" dirty="0" smtClean="0">
                <a:solidFill>
                  <a:srgbClr val="0000FF"/>
                </a:solidFill>
                <a:effectLst/>
                <a:latin typeface="Times New Roman"/>
              </a:rPr>
              <a:t>Реализм</a:t>
            </a:r>
            <a:endParaRPr lang="ru-RU" sz="6400" b="1" i="0" dirty="0" smtClean="0">
              <a:solidFill>
                <a:srgbClr val="000000"/>
              </a:solidFill>
              <a:effectLst/>
              <a:latin typeface="Times New Roman"/>
            </a:endParaRPr>
          </a:p>
          <a:p>
            <a:r>
              <a:rPr lang="ru-RU" sz="6400" b="1" i="0" dirty="0" smtClean="0">
                <a:solidFill>
                  <a:srgbClr val="000000"/>
                </a:solidFill>
                <a:effectLst/>
                <a:latin typeface="Times New Roman"/>
              </a:rPr>
              <a:t>Правдивое изображение реальной действительности.</a:t>
            </a:r>
          </a:p>
          <a:p>
            <a:r>
              <a:rPr lang="ru-RU" sz="6400" b="1" i="0" dirty="0" smtClean="0">
                <a:solidFill>
                  <a:srgbClr val="000000"/>
                </a:solidFill>
                <a:effectLst/>
                <a:latin typeface="Times New Roman"/>
              </a:rPr>
              <a:t>Литературное направление, сложившееся в Европе в начале 19 века и остающееся одним из основных направлений современной мировой литературы.</a:t>
            </a:r>
          </a:p>
          <a:p>
            <a:r>
              <a:rPr lang="ru-RU" sz="6400" b="1" i="0" dirty="0" smtClean="0">
                <a:solidFill>
                  <a:srgbClr val="000000"/>
                </a:solidFill>
                <a:effectLst/>
                <a:latin typeface="Times New Roman"/>
              </a:rPr>
              <a:t>Основные признаки реализма:</a:t>
            </a:r>
          </a:p>
          <a:p>
            <a:r>
              <a:rPr lang="ru-RU" sz="6400" b="1" i="0" dirty="0" smtClean="0">
                <a:solidFill>
                  <a:srgbClr val="000000"/>
                </a:solidFill>
                <a:effectLst/>
                <a:latin typeface="Times New Roman"/>
              </a:rPr>
              <a:t>1. Художник изображает жизнь в образах, соответствующих сути явлений самой жизни.</a:t>
            </a:r>
          </a:p>
          <a:p>
            <a:r>
              <a:rPr lang="ru-RU" sz="6400" b="1" i="0" dirty="0" smtClean="0">
                <a:solidFill>
                  <a:srgbClr val="000000"/>
                </a:solidFill>
                <a:effectLst/>
                <a:latin typeface="Times New Roman"/>
              </a:rPr>
              <a:t>2. Литература в реализме является средством познания человеком самого себя и окружающего мира.</a:t>
            </a:r>
          </a:p>
          <a:p>
            <a:r>
              <a:rPr lang="ru-RU" sz="6400" b="1" i="0" dirty="0" smtClean="0">
                <a:solidFill>
                  <a:srgbClr val="000000"/>
                </a:solidFill>
                <a:effectLst/>
                <a:latin typeface="Times New Roman"/>
              </a:rPr>
              <a:t>3. Познание действительности идёт при помощи образов, создаваемых посредством типизации фактов действительности. Типизация характеров в реализме осуществляется через "правдивость деталей" конкретных условий бытия персонажей.</a:t>
            </a:r>
          </a:p>
          <a:p>
            <a:r>
              <a:rPr lang="ru-RU" sz="6400" b="1" i="0" dirty="0" smtClean="0">
                <a:solidFill>
                  <a:srgbClr val="000000"/>
                </a:solidFill>
                <a:effectLst/>
                <a:latin typeface="Times New Roman"/>
              </a:rPr>
              <a:t>4. Реалистическое искусство - искусство жизнеутверждающее, даже при трагическом разрешении конфликта. В отличие от романтизма, философским основанием реализма является гностицизм, вера в познаваемость окружающего мира.</a:t>
            </a:r>
          </a:p>
          <a:p>
            <a:r>
              <a:rPr lang="ru-RU" sz="6400" b="1" i="0" dirty="0" smtClean="0">
                <a:solidFill>
                  <a:srgbClr val="000000"/>
                </a:solidFill>
                <a:effectLst/>
                <a:latin typeface="Times New Roman"/>
              </a:rPr>
              <a:t>5. Реалистическому искусству присуще стремление рассматривать действительность в развитии. Оно способно обнаруживать и запечатлевать возникновение и развитие новых социальных явлений и отношений, новых психологических и общественных типов.</a:t>
            </a:r>
          </a:p>
          <a:p>
            <a:r>
              <a:rPr lang="ru-RU" sz="6400" b="1" i="0" dirty="0" smtClean="0">
                <a:solidFill>
                  <a:srgbClr val="000000"/>
                </a:solidFill>
                <a:effectLst/>
                <a:latin typeface="Times New Roman"/>
              </a:rPr>
              <a:t> </a:t>
            </a:r>
          </a:p>
          <a:p>
            <a:endParaRPr lang="ru-RU" dirty="0"/>
          </a:p>
        </p:txBody>
      </p:sp>
    </p:spTree>
    <p:extLst>
      <p:ext uri="{BB962C8B-B14F-4D97-AF65-F5344CB8AC3E}">
        <p14:creationId xmlns:p14="http://schemas.microsoft.com/office/powerpoint/2010/main" val="39157188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1994</Words>
  <Application>Microsoft Office PowerPoint</Application>
  <PresentationFormat>Экран (4:3)</PresentationFormat>
  <Paragraphs>127</Paragraphs>
  <Slides>32</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32</vt:i4>
      </vt:variant>
    </vt:vector>
  </HeadingPairs>
  <TitlesOfParts>
    <vt:vector size="40" baseType="lpstr">
      <vt:lpstr>Тема Office</vt:lpstr>
      <vt:lpstr>1_Тема Office</vt:lpstr>
      <vt:lpstr>2_Тема Office</vt:lpstr>
      <vt:lpstr>3_Тема Office</vt:lpstr>
      <vt:lpstr>4_Тема Office</vt:lpstr>
      <vt:lpstr>5_Тема Office</vt:lpstr>
      <vt:lpstr>6_Тема Office</vt:lpstr>
      <vt:lpstr>7_Тема Office</vt:lpstr>
      <vt:lpstr>Русская литература 20 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Словарь урока</vt:lpstr>
      <vt:lpstr>Словарь урока</vt:lpstr>
      <vt:lpstr>Словарь урока</vt:lpstr>
      <vt:lpstr>Презентация PowerPoint</vt:lpstr>
      <vt:lpstr>Словарь урока</vt:lpstr>
      <vt:lpstr>Словарь урока</vt:lpstr>
      <vt:lpstr>Словарь урока</vt:lpstr>
      <vt:lpstr>Представители литературных направлений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Эпос -  род литературы</vt:lpstr>
      <vt:lpstr>Лирика-  род литературы</vt:lpstr>
      <vt:lpstr>Драма - род литературы</vt:lpstr>
      <vt:lpstr>Отличительные особенности лирики и эпоса </vt:lpstr>
      <vt:lpstr>Драматический  род  литературы. Ремарка  из  сказки  С.   Я. Маршака   « Двенадцать месяцев»</vt:lpstr>
      <vt:lpstr> «Кто быстрее!» </vt:lpstr>
      <vt:lpstr>Лирический род литературы . Стихотворение  « Есть в осени первоначальной…»  Ф.И. Тютчева</vt:lpstr>
      <vt:lpstr>Домашнее задание</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литература 20 века</dc:title>
  <dc:creator>Елена</dc:creator>
  <cp:lastModifiedBy>Елена</cp:lastModifiedBy>
  <cp:revision>8</cp:revision>
  <dcterms:created xsi:type="dcterms:W3CDTF">2015-04-06T14:26:12Z</dcterms:created>
  <dcterms:modified xsi:type="dcterms:W3CDTF">2015-04-07T08:04:54Z</dcterms:modified>
</cp:coreProperties>
</file>