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14"/>
  </p:notesMasterIdLst>
  <p:sldIdLst>
    <p:sldId id="256" r:id="rId5"/>
    <p:sldId id="257" r:id="rId6"/>
    <p:sldId id="258" r:id="rId7"/>
    <p:sldId id="263" r:id="rId8"/>
    <p:sldId id="264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0" autoAdjust="0"/>
  </p:normalViewPr>
  <p:slideViewPr>
    <p:cSldViewPr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36984-5A40-4BA4-876C-9AB55400068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83069-730F-4AC1-A69D-1B8FC1D87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BEFE-0884-4C9F-9387-722B77110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86842-7328-4014-97AF-797D696DC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BCE4-18D1-4282-BCBB-FC1E12D2E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861B-9E44-4D6D-9809-C8B7622B8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259B-1C4B-4242-97E5-C7EC790C2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4ACEE-3377-447E-ADF4-5B0A4CAF6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0DCB1-584A-469C-AC87-BBCF3B4E5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79E88-714F-436D-BDBD-0777E161A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C5EA4-9038-4B09-9CC5-B9EA4F994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C1D33-B69B-4E4F-8E37-D68A26BCF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22BDD-01BE-4DF2-BC0D-84D41D4B5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5670F-0A38-4C52-BFDB-E1A15453F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BC22-CC98-4889-94C4-CE4BC417D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08800-B738-464E-80D8-CDB71713A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511A6-48B8-4A8A-BF1C-FF7CD4E9A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CA0-5A52-4A33-84D9-F079ABA43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0AAB1-4DA8-4640-91A1-A96344B76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32E7D-14E2-44BA-B557-BDFDE6E70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94425-6D44-4060-845A-60245B73C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3883-2450-4CC1-B054-D3914779A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4A0BB-8BD7-48B6-B2AE-BD3CF5685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6CA49-D204-44A3-BD91-85F3F1AED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FA86-A5F8-45A7-A30C-A44670D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D7E4-B160-458A-B544-3BAF1F298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57050-4603-4913-9AFB-08133AAF5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39B14-D385-4944-A162-F9122D5AB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0272B-F5FE-4692-B057-A8DF3008D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4729A-169F-46E4-874E-8C78E5092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AF18D-EF51-4039-BAE0-8B884AF8C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3E1E8-5C4F-47C6-A3A7-F60FCE16A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D43B8-D373-4279-B9DD-CB628FE22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96D9A-8DE4-4926-A8CC-3D90563E4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1E5BA-B856-4FCB-B509-A5A834AA9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9EC6-2C5B-4B97-9816-92FA3D62B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D83B9-DD60-44D3-B58D-522D24120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9EC85-EC31-4D45-BDC8-983316741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63A29-7120-45E8-9BB9-3D8EA0E95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6C9B5-74CE-4A92-A8D4-85C86F122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3A2DB-B069-4D14-8818-46A5DD212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117DB-B27C-4FE1-AFA3-5B8B48445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6EA9A-9717-4D49-9F66-B53D5CFC5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80803-CEDF-40D3-B52C-C86241DB4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4CD7D-9D7A-4EDE-B2F4-B12F13167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B81B4-AE1D-4FD3-B424-CF0D18C05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102C43-D37D-428E-835C-A629D2F3F7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A2EA50-3952-47DF-AC45-1E4FDB661C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8035EF-79AF-48FA-9782-15E2ED4A4B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28B64B-C41B-41FB-B8D3-B8390C18CE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28604"/>
            <a:ext cx="7772400" cy="857256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Нам уже три года</a:t>
            </a:r>
            <a:b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388" y="5143512"/>
            <a:ext cx="2500330" cy="128110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Кризис 3-х лет</a:t>
            </a:r>
            <a:endParaRPr lang="ru-RU" sz="4000" b="1" dirty="0">
              <a:solidFill>
                <a:schemeClr val="accent5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Nastja\Desktop\19752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142984"/>
            <a:ext cx="3591813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  Капризный, упрямый, непослушный...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786478"/>
          </a:xfrm>
        </p:spPr>
        <p:txBody>
          <a:bodyPr/>
          <a:lstStyle/>
          <a:p>
            <a:pPr marL="1588" indent="536575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Такую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характеристику дают чаще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детям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которыми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 трудно справляться.</a:t>
            </a:r>
          </a:p>
          <a:p>
            <a:pPr marL="1588" indent="536575" algn="just" defTabSz="102235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не может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оставаться все время одинаковым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так как его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предполагает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перемен. </a:t>
            </a:r>
          </a:p>
          <a:p>
            <a:pPr marL="1588" indent="536575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признаки изменений нередко можно заметить уже в 1,5 года, а пик кризиса приходится на возраст около 3-х лет (2,5-3,5 года). Это кризис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социальных отношений ребёнка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связан он со становлением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самосознания ребенка.</a:t>
            </a:r>
          </a:p>
          <a:p>
            <a:pPr marL="180975" indent="554038" algn="just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554038" algn="just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Nastja\Desktop\post5899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880254"/>
            <a:ext cx="2214578" cy="176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Основные симптомы кризиса 3-х лет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500174"/>
            <a:ext cx="8929750" cy="462598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Негативизм 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Упрямство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Непослушание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Деспотичное руководство родителям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Протест, бунт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Обесценивание взрослого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Своеволие и капризность</a:t>
            </a:r>
          </a:p>
        </p:txBody>
      </p:sp>
      <p:pic>
        <p:nvPicPr>
          <p:cNvPr id="6" name="Picture 2" descr="C:\Users\Nastja\Desktop\1368526067_7cortyhivk6ldqb.jpeg"/>
          <p:cNvPicPr>
            <a:picLocks noChangeAspect="1" noChangeArrowheads="1"/>
          </p:cNvPicPr>
          <p:nvPr/>
        </p:nvPicPr>
        <p:blipFill>
          <a:blip r:embed="rId2" cstate="print"/>
          <a:srcRect t="59609" r="1031" b="5357"/>
          <a:stretch>
            <a:fillRect/>
          </a:stretch>
        </p:blipFill>
        <p:spPr bwMode="auto">
          <a:xfrm>
            <a:off x="5572132" y="4143380"/>
            <a:ext cx="2670257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Nastja\Desktop\1368526067_7cortyhivk6ldqb.jpeg"/>
          <p:cNvPicPr>
            <a:picLocks noChangeAspect="1" noChangeArrowheads="1"/>
          </p:cNvPicPr>
          <p:nvPr/>
        </p:nvPicPr>
        <p:blipFill>
          <a:blip r:embed="rId2" cstate="print"/>
          <a:srcRect t="39517" r="-1662" b="40558"/>
          <a:stretch>
            <a:fillRect/>
          </a:stretch>
        </p:blipFill>
        <p:spPr bwMode="auto">
          <a:xfrm>
            <a:off x="4214810" y="1071546"/>
            <a:ext cx="3653758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6000792"/>
          </a:xfrm>
        </p:spPr>
        <p:txBody>
          <a:bodyPr/>
          <a:lstStyle/>
          <a:p>
            <a:pPr marL="266700" indent="-266700" algn="just">
              <a:buFont typeface="Arial" pitchFamily="34" charset="0"/>
              <a:buChar char="•"/>
              <a:tabLst>
                <a:tab pos="0" algn="l"/>
                <a:tab pos="85725" algn="l"/>
              </a:tabLs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Негативизм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проявляется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тогда, когда ребенок не желает делать что-то, потому что просьба исходит от взрослого. Ребенок не обращает внимания на суть просьбы. Что бы взрослый ни просил, на все он отвечает «нет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0" algn="l"/>
                <a:tab pos="85725" algn="l"/>
              </a:tabLs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Упрямство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наблюдается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тогда, когда ребенок настаивает на чем-нибудь только потому, что он это уже потребовал. Упрямство практически не наблюдается в отношениях со сверстниками. Оно возникает только в отношениях со взрослыми. Например, ребенок не хочет есть суп не потому, что он ему не нравится, просто, на просьбу мамы он уже сказал один раз « нет» и теперь повторяет свой отказ.</a:t>
            </a:r>
          </a:p>
          <a:p>
            <a:pPr marL="0" indent="0" algn="just">
              <a:buFont typeface="Arial" pitchFamily="34" charset="0"/>
              <a:buChar char="•"/>
              <a:tabLst>
                <a:tab pos="0" algn="l"/>
                <a:tab pos="85725" algn="l"/>
              </a:tabLst>
            </a:pP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5626121"/>
          </a:xfrm>
        </p:spPr>
        <p:txBody>
          <a:bodyPr/>
          <a:lstStyle/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Непослушание.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Оно проявляется против норм воспитания.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Своеволие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капризность.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Проявляется желание ребенка к самостоятельности: «Я сам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Протест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бунт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Ребенок находится в состоянии войны со всеми, кто его окружает. Это проявляется в постоянных конфликтах и ссорах. 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Обесценивание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взрослого.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Ребенок может кусать, бить его, кидаться разными предметами, перестав ценить взрослого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Деспотичное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 родителями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Ребенку, например, не нравится, что мама сидит в кресле, а не на диване. Он требует, чтобы она пересела, устраивает истерику, если желание не выполняется.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72560" cy="4929198"/>
          </a:xfrm>
        </p:spPr>
        <p:txBody>
          <a:bodyPr/>
          <a:lstStyle/>
          <a:p>
            <a:pPr marL="180975" indent="536575" algn="just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45720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симптомы кризиса отражают установку ребенка на самостоятельность, указывают на изменения в его аффективной сфере и социальных отношениях, на то, что ребенок начинает мотивировать свои поступки не содержанием самой ситуации, а отношениями с другими людьми. </a:t>
            </a:r>
          </a:p>
          <a:p>
            <a:pPr marL="85725" indent="457200" algn="just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6350" algn="just">
              <a:buNone/>
              <a:tabLst>
                <a:tab pos="8572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позиция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"Я сам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 </a:t>
            </a:r>
          </a:p>
          <a:p>
            <a:pPr marL="85725" indent="6350" algn="just">
              <a:buNone/>
              <a:tabLst>
                <a:tab pos="8572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познает различие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6350" algn="just">
              <a:buNone/>
              <a:tabLst>
                <a:tab pos="8572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"должен"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хочу"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Nastja\Desktop\1368526067_7cortyhivk6ldqb.jpeg"/>
          <p:cNvPicPr>
            <a:picLocks noChangeAspect="1" noChangeArrowheads="1"/>
          </p:cNvPicPr>
          <p:nvPr/>
        </p:nvPicPr>
        <p:blipFill>
          <a:blip r:embed="rId2" cstate="print"/>
          <a:srcRect r="615" b="61396"/>
          <a:stretch>
            <a:fillRect/>
          </a:stretch>
        </p:blipFill>
        <p:spPr bwMode="auto">
          <a:xfrm>
            <a:off x="5643570" y="3500438"/>
            <a:ext cx="3214710" cy="3114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Что делать при </a:t>
            </a: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кризисе 3-х лет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5483245"/>
          </a:xfrm>
        </p:spPr>
        <p:txBody>
          <a:bodyPr/>
          <a:lstStyle/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не за что-то, а просто так. Любите его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всяким.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он это знает и видит. 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Предоставьте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ребёнку самостоятельность.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Предусматривайте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своём расписании запас времени на самостоятельные попытки ребёнка сделать то, что вы собирались сделать сами.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Негативизм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можно использовать в своих целях. Например, если вы хотите пойти с ребёнком на прогулку, то можно предложить ему остаться дома. Ребёнок, естественно, вам возразит и скажет: «Нет! Пойдём гулять!».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ребёнок начал капризничать, отвлеките его. 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Поощряйте инициативу и самостоятельность малыша. Если ребёнок пытается начать делать то, что ему пока не под силу, помогите ему. Научившись выполнять что-то в сотрудничестве со взрослым, вскоре ребёнок это сможет делать самостоятельно. </a:t>
            </a:r>
          </a:p>
          <a:p>
            <a:pPr marL="180975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Что делать при кризисе 3-х лет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5929354"/>
          </a:xfrm>
        </p:spPr>
        <p:txBody>
          <a:bodyPr>
            <a:normAutofit/>
          </a:bodyPr>
          <a:lstStyle/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акцентируйте внимание на капризах и истериках ребёнка. Постарайтесь переключить внимание ребёнка на что-то другое. 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Периодически просите малыша вам в чём-нибудь помочь. Это поможет ему стать самостоятельнее и ответственнее. Плюс, это будет являться хорошим примером социального взаимодействия между людьми. 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забывайте про творчество – больше рисуйте с ребёнком, лепите из пластилина, вместе делайте поделки, играйте в песок. Творчество очень хорошо помогает справиться с эмоциями. 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Режим дня полезен для структурирования жизни ребёнка. Он помогает формировать волю, которая так нужна для овладения своим поведением. 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Следите за собой. Многие слова и поступки ребёнок копирует у своих родителей. </a:t>
            </a:r>
          </a:p>
          <a:p>
            <a:pPr marL="180975" indent="0" algn="just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Что делать при кризисе 3-х лет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6000792"/>
          </a:xfrm>
        </p:spPr>
        <p:txBody>
          <a:bodyPr/>
          <a:lstStyle/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Ведите себя с малышом как с равным вам человеком. Благодарите его за помощь. Спрашивайте разрешение, когда хотите взять его игрушку. Относитесь к ребёнку не как начальник-подчинённый, а как к равному партнёру. Уважайте личность ребёнка. 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Признайте право ребёнка на совершение ошибок. Если вы видите, что ребёнок что-то делает не правильно, не нужно тут же вмешиваться и показывать, как правильно. На ошибках учатся. 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Ингода родителям всё же нужно сказать резкое «нет». Это необходимо делать, когда действия ребёнка нарушают технику безопасности, например, если ребёнок засовывает ножницы в розетку или поворачивает ручки газовой плиты. </a:t>
            </a:r>
          </a:p>
          <a:p>
            <a:pPr marL="180975" indent="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Озвучивайте для ребёнка его переживания и чувства. Это позволит ему лучше понять свои чувства и увидеть, что вы понимаете его состояние.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159</TotalTime>
  <Words>765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1_colormaster</vt:lpstr>
      <vt:lpstr>2_colormaster</vt:lpstr>
      <vt:lpstr>3_colormaster</vt:lpstr>
      <vt:lpstr>4_colormaster</vt:lpstr>
      <vt:lpstr>Нам уже три года </vt:lpstr>
      <vt:lpstr>   Капризный, упрямый, непослушный...</vt:lpstr>
      <vt:lpstr>Основные симптомы кризиса 3-х лет </vt:lpstr>
      <vt:lpstr>Слайд 4</vt:lpstr>
      <vt:lpstr>Слайд 5</vt:lpstr>
      <vt:lpstr>Слайд 6</vt:lpstr>
      <vt:lpstr>Что делать при кризисе 3-х лет </vt:lpstr>
      <vt:lpstr>Что делать при кризисе 3-х лет</vt:lpstr>
      <vt:lpstr>Что делать при кризисе 3-х лет</vt:lpstr>
    </vt:vector>
  </TitlesOfParts>
  <Company>Blue Worx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 3-х лет</dc:title>
  <dc:creator>Nastja</dc:creator>
  <cp:lastModifiedBy>Nastja</cp:lastModifiedBy>
  <cp:revision>20</cp:revision>
  <dcterms:created xsi:type="dcterms:W3CDTF">2014-03-10T10:27:13Z</dcterms:created>
  <dcterms:modified xsi:type="dcterms:W3CDTF">2014-03-13T11:39:20Z</dcterms:modified>
</cp:coreProperties>
</file>