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3" r:id="rId1"/>
  </p:sldMasterIdLst>
  <p:notesMasterIdLst>
    <p:notesMasterId r:id="rId12"/>
  </p:notesMasterIdLst>
  <p:sldIdLst>
    <p:sldId id="27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7" r:id="rId11"/>
  </p:sldIdLst>
  <p:sldSz cx="9144000" cy="6858000" type="screen4x3"/>
  <p:notesSz cx="6858000" cy="9144000"/>
  <p:custDataLst>
    <p:tags r:id="rId13"/>
  </p:custDataLst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89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62DE55D-84BA-4248-9A0A-527759E0CD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7054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3A47E5-0D43-4A8C-8639-9CF3A1B03E8D}" type="slidenum">
              <a:rPr lang="ru-RU" altLang="ru-RU">
                <a:solidFill>
                  <a:srgbClr val="000000"/>
                </a:solidFill>
              </a:rPr>
              <a:pPr eaLnBrk="1" hangingPunct="1"/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F1BDA49-33D9-4BEC-BCAA-0DD2F5D35D50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994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0C1AB4-40B1-431B-8A1B-96DA852F4ACD}" type="slidenum">
              <a:rPr lang="ru-RU" altLang="ru-RU">
                <a:solidFill>
                  <a:srgbClr val="000000"/>
                </a:solidFill>
              </a:rPr>
              <a:pPr eaLnBrk="1" hangingPunct="1"/>
              <a:t>2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C866721-5328-496D-AE98-138983E0ABDF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096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0FA453-FBBC-4403-B6C1-420FC671A01F}" type="slidenum">
              <a:rPr lang="ru-RU" altLang="ru-RU">
                <a:solidFill>
                  <a:srgbClr val="000000"/>
                </a:solidFill>
              </a:rPr>
              <a:pPr eaLnBrk="1" hangingPunct="1"/>
              <a:t>3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3CA503D-2E31-49DB-808B-90E0B02E7AAC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198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8BC5C59-EB06-450E-8CB4-1074B74069D6}" type="slidenum">
              <a:rPr lang="ru-RU" altLang="ru-RU">
                <a:solidFill>
                  <a:srgbClr val="000000"/>
                </a:solidFill>
              </a:rPr>
              <a:pPr eaLnBrk="1" hangingPunct="1"/>
              <a:t>4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3258C4AB-B59B-4739-847C-B9B471695982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4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301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9DB3B4F-19A8-467C-B6C6-7D766BA9284A}" type="slidenum">
              <a:rPr lang="ru-RU" altLang="ru-RU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419E4DF8-B20B-47DE-97E4-FCBF4033B209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5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403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4D35FB-5292-4F9B-8233-0086A9EFA0F7}" type="slidenum">
              <a:rPr lang="ru-RU" altLang="ru-RU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1704DEA2-70D7-42E3-B870-10EFE3AD92C5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6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5061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C4AC5DB-6D8F-47FF-9A83-989C1081B079}" type="slidenum">
              <a:rPr lang="ru-RU" altLang="ru-RU">
                <a:solidFill>
                  <a:srgbClr val="000000"/>
                </a:solidFill>
              </a:rPr>
              <a:pPr eaLnBrk="1" hangingPunct="1"/>
              <a:t>7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0398EB3F-7E3B-4547-ACEF-3F71FC052188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7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608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59C89FC-2E19-4C7A-8C81-E4BB8D9DADC5}" type="slidenum">
              <a:rPr lang="ru-RU" altLang="ru-RU">
                <a:solidFill>
                  <a:srgbClr val="000000"/>
                </a:solidFill>
              </a:rPr>
              <a:pPr eaLnBrk="1" hangingPunct="1"/>
              <a:t>8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78C709F-FE21-49E1-AB83-4BA4BCC2FA61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8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710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91527A-85E5-447F-95CE-F4CC9B3A7E5F}" type="slidenum">
              <a:rPr lang="ru-RU" altLang="ru-RU">
                <a:solidFill>
                  <a:srgbClr val="000000"/>
                </a:solidFill>
              </a:rPr>
              <a:pPr eaLnBrk="1" hangingPunct="1"/>
              <a:t>9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B68A30F8-4441-4D91-BCCC-8E1E55CA77F6}" type="slidenum">
              <a:rPr lang="ru-RU" altLang="ru-RU" sz="1200">
                <a:solidFill>
                  <a:srgbClr val="000000"/>
                </a:solidFill>
              </a:rPr>
              <a:pPr algn="r" eaLnBrk="1" hangingPunct="1"/>
              <a:t>9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813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4EF53-3207-41BE-A835-D5A20E318EC4}" type="datetimeFigureOut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4715F-0FB3-490D-8E0D-F9DB65043C5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F1F96-78D9-4C76-A4DC-1B923AACE70B}" type="datetimeFigureOut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828FF-DDEF-4556-9CE7-F084976B31B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040975-30E5-4E34-B85C-8F37B456907A}" type="datetimeFigureOut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5FE0B-9A61-4653-BD5A-7C9C9DA8EA8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DD25E3-EE09-45D6-9D9C-7098D3446B78}" type="datetimeFigureOut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06BEE-F6C9-46C3-8494-59A0DFC3F53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50BFB3-7874-4727-835E-3B03CE570A45}" type="datetimeFigureOut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520DA-6CCE-45A6-8E21-E0B9741B00C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82F2C5-DF4B-43D8-AF68-A3D66F4A1B8B}" type="datetimeFigureOut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2E94D-2E63-4215-8FB3-495336B5471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2908F6-9B26-4E50-8F1E-CB1B567E9D4B}" type="datetimeFigureOut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185C9-A909-41FD-B8E2-495BD269888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64B784-A971-40B7-8284-96F52691E71D}" type="datetimeFigureOut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4DCD2-2CF8-4A3C-AB8B-807162AB114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2B4E48-9E63-47CC-A66E-280A43E461FC}" type="datetimeFigureOut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0F1B3-B9B2-44B2-B7C3-F06F832E377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B8CC59-4EBC-4D21-B169-94D018921CEB}" type="datetimeFigureOut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1817F-2EE6-4C86-894B-9458F44FF23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1E98CA-2F89-44E6-8F82-A37F36065BF9}" type="datetimeFigureOut">
              <a:rPr lang="en-US" smtClean="0"/>
              <a:pPr>
                <a:defRPr/>
              </a:pPr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65800-0752-4304-A7DD-0E466EE2D5D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F105C36-403C-4244-9457-7721E3E3C5A9}" type="datetimeFigureOut">
              <a:rPr lang="en-US" smtClean="0"/>
              <a:pPr>
                <a:defRPr/>
              </a:pPr>
              <a:t>10/18/2013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6AAE0D19-50D4-466A-B474-014FB52B0C0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34963" y="2066925"/>
            <a:ext cx="8480425" cy="311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6" charset="0"/>
              </a:rPr>
              <a:t>ТРЕНАЖЕР</a:t>
            </a:r>
          </a:p>
          <a:p>
            <a:pPr algn="ctr"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6" charset="0"/>
              </a:rPr>
              <a:t>Правописание гласных и согласных в суффиксах полных и кратких страдательных причастий и отглагольных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6" charset="0"/>
              </a:rPr>
              <a:t>прилагательных</a:t>
            </a:r>
          </a:p>
          <a:p>
            <a:pPr algn="ctr">
              <a:defRPr/>
            </a:pPr>
            <a:endParaRPr lang="ru-RU" altLang="ru-RU" sz="2800" b="1" dirty="0">
              <a:solidFill>
                <a:schemeClr val="tx1"/>
              </a:solidFill>
              <a:latin typeface="Times New Roman" pitchFamily="16" charset="0"/>
            </a:endParaRPr>
          </a:p>
          <a:p>
            <a:pPr algn="ctr">
              <a:defRPr/>
            </a:pPr>
            <a:endParaRPr lang="ru-RU" altLang="ru-RU" sz="2800" b="1" dirty="0" smtClean="0">
              <a:solidFill>
                <a:schemeClr val="tx1"/>
              </a:solidFill>
              <a:latin typeface="Times New Roman" pitchFamily="16" charset="0"/>
            </a:endParaRPr>
          </a:p>
          <a:p>
            <a:pPr algn="ctr"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6" charset="0"/>
              </a:rPr>
              <a:t>7 класс</a:t>
            </a:r>
            <a:endParaRPr lang="ru-RU" altLang="ru-RU" sz="2800" b="1" dirty="0" smtClean="0">
              <a:solidFill>
                <a:schemeClr val="tx1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828472"/>
            <a:ext cx="799288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информации: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Контрольно-измерительные материалы к учебникам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7 класс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Т.А.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М.Т. Баранова, 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Л.А.Тростенцовой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*В.В.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Бабайцевой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*М.М. Разумовской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Р. Наумова, учитель русского языка и литературы МБОУ СОШ № 18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Воткинска Удмуртской Республики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82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28600" y="228600"/>
            <a:ext cx="84788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6" charset="0"/>
              </a:rPr>
              <a:t>1.В каком причастии на месте пропуска пишется буква Е?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1763687" y="1341437"/>
            <a:ext cx="5805115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ln w="50800"/>
                <a:solidFill>
                  <a:schemeClr val="bg2">
                    <a:lumMod val="50000"/>
                  </a:schemeClr>
                </a:solidFill>
                <a:latin typeface="Times New Roman" pitchFamily="16" charset="0"/>
              </a:rPr>
              <a:t>Замеш</a:t>
            </a:r>
            <a:r>
              <a:rPr lang="ru-RU" altLang="ru-RU" sz="2400" b="1" dirty="0" smtClean="0">
                <a:ln w="50800"/>
                <a:solidFill>
                  <a:schemeClr val="bg2">
                    <a:lumMod val="50000"/>
                  </a:schemeClr>
                </a:solidFill>
                <a:latin typeface="Times New Roman" pitchFamily="16" charset="0"/>
              </a:rPr>
              <a:t>…</a:t>
            </a:r>
            <a:r>
              <a:rPr lang="ru-RU" altLang="ru-RU" sz="2400" b="1" dirty="0" err="1" smtClean="0">
                <a:ln w="50800"/>
                <a:solidFill>
                  <a:schemeClr val="bg2">
                    <a:lumMod val="50000"/>
                  </a:schemeClr>
                </a:solidFill>
                <a:latin typeface="Times New Roman" pitchFamily="16" charset="0"/>
              </a:rPr>
              <a:t>нный</a:t>
            </a:r>
            <a:r>
              <a:rPr lang="ru-RU" altLang="ru-RU" sz="2400" b="1" dirty="0" smtClean="0">
                <a:ln w="50800"/>
                <a:solidFill>
                  <a:schemeClr val="bg2">
                    <a:lumMod val="50000"/>
                  </a:schemeClr>
                </a:solidFill>
                <a:latin typeface="Times New Roman" pitchFamily="16" charset="0"/>
              </a:rPr>
              <a:t> в преступлении человек</a:t>
            </a:r>
            <a:endParaRPr lang="ru-RU" altLang="ru-RU" sz="2400" b="1" dirty="0" smtClean="0">
              <a:ln w="50800"/>
              <a:solidFill>
                <a:schemeClr val="bg2">
                  <a:lumMod val="50000"/>
                </a:schemeClr>
              </a:solidFill>
              <a:latin typeface="Times New Roman" pitchFamily="16" charset="0"/>
            </a:endParaRP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468312" y="1557338"/>
            <a:ext cx="503287" cy="50351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468313" y="2781585"/>
            <a:ext cx="503286" cy="504254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503655" y="4098181"/>
            <a:ext cx="503286" cy="43242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468313" y="5373688"/>
            <a:ext cx="503286" cy="503584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>
            <a:off x="1763687" y="2565400"/>
            <a:ext cx="5805116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Картины 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развеш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ны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1907704" y="3789363"/>
            <a:ext cx="5661099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Измер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нное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 расстояние</a:t>
            </a:r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1907704" y="5012518"/>
            <a:ext cx="5661099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Поле 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засе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…но</a:t>
            </a: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8316416" y="1484784"/>
            <a:ext cx="502147" cy="432916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8316414" y="2801744"/>
            <a:ext cx="502147" cy="50418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8289995" y="3981267"/>
            <a:ext cx="522785" cy="549334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8316416" y="5229200"/>
            <a:ext cx="502147" cy="503263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par>
              <p:cTn id="2" fill="hold" nodeType="interactiveSeq">
                <p:stCondLst>
                  <p:cond evt="onClick" delay="0">
                    <p:tgtEl>
                      <p:spTgt spid="13320"/>
                    </p:tgtEl>
                  </p:cond>
                </p:stCondLst>
                <p:childTnLst>
                  <p:par>
                    <p:cTn id="3" fill="hold"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500" fill="hold" masterRel="sameClick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9" dur="500" fill="hold" masterRel="sameClick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2" dur="500" fill="hold" masterRel="sameClick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5" dur="500" fill="hold" masterRel="sameClick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9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24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26" fill="hold" nodeType="interactiveSeq">
                <p:stCondLst>
                  <p:cond evt="onClick" delay="0">
                    <p:tgtEl>
                      <p:spTgt spid="13321"/>
                    </p:tgtEl>
                  </p:cond>
                </p:stCondLst>
                <p:childTnLst>
                  <p:par>
                    <p:cTn id="27" fill="hold"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0" dur="500" fill="hold" masterRel="sameClick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3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3" dur="500" fill="hold" masterRel="sameClick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6" dur="500" fill="hold" masterRel="sameClick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3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9" dur="500" fill="hold" masterRel="sameClick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3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48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50" fill="hold" nodeType="interactiveSeq">
                <p:stCondLst>
                  <p:cond evt="onClick" delay="0">
                    <p:tgtEl>
                      <p:spTgt spid="13322"/>
                    </p:tgtEl>
                  </p:cond>
                </p:stCondLst>
                <p:childTnLst>
                  <p:par>
                    <p:cTn id="51" fill="hold"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4" dur="1000" fill="hold" masterRel="sameClick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 additive="repl">
                                        <p:cTn id="55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7" dur="500" fill="hold" masterRel="sameClick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5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0" dur="500" fill="hold" masterRel="sameClick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6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3" dur="500" fill="hold" masterRel="sameClick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6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7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72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74" fill="hold" nodeType="interactiveSeq">
                <p:stCondLst>
                  <p:cond evt="onClick" delay="0">
                    <p:tgtEl>
                      <p:spTgt spid="13323"/>
                    </p:tgtEl>
                  </p:cond>
                </p:stCondLst>
                <p:childTnLst>
                  <p:par>
                    <p:cTn id="75" fill="hold"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78" dur="500" fill="hold" masterRel="sameClick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7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1" dur="500" fill="hold" masterRel="sameClick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4" dur="500" fill="hold" masterRel="sameClick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7" dur="500" fill="hold" masterRel="sameClick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91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94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96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seq concurrent="1" nextAc="seek">
              <p:cTn id="98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28600" y="228600"/>
            <a:ext cx="8478838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6" charset="0"/>
              </a:rPr>
              <a:t>2. В каком причастии на месте пропуска пишется </a:t>
            </a:r>
          </a:p>
          <a:p>
            <a:pPr algn="ctr">
              <a:defRPr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6" charset="0"/>
              </a:rPr>
              <a:t>буква 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6" charset="0"/>
              </a:rPr>
              <a:t>Е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6" charset="0"/>
              </a:rPr>
              <a:t>?</a:t>
            </a:r>
            <a:endParaRPr lang="ru-RU" altLang="ru-RU" sz="2400" b="1" dirty="0" smtClean="0">
              <a:solidFill>
                <a:schemeClr val="tx1"/>
              </a:solidFill>
              <a:latin typeface="Times New Roman" pitchFamily="16" charset="0"/>
            </a:endParaRP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1907706" y="1322388"/>
            <a:ext cx="5184574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Тесто 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замеш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…но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468312" y="1484784"/>
            <a:ext cx="503287" cy="432916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468313" y="2708920"/>
            <a:ext cx="503286" cy="50418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468313" y="4005064"/>
            <a:ext cx="503286" cy="431999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468313" y="5229200"/>
            <a:ext cx="503286" cy="50485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1907705" y="2565400"/>
            <a:ext cx="5184574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Рассе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нные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 ветром тучи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1907705" y="3789363"/>
            <a:ext cx="5184574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Потер…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нный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 ключ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1907705" y="5013325"/>
            <a:ext cx="5184573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</a:rPr>
              <a:t>Пожелания 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</a:rPr>
              <a:t>выслуш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</a:rPr>
              <a:t>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</a:rPr>
              <a:t>ны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</a:endParaRP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8316416" y="4005064"/>
            <a:ext cx="502147" cy="470099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8316416" y="2708920"/>
            <a:ext cx="502147" cy="50418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8316416" y="1484784"/>
            <a:ext cx="502147" cy="475779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8316416" y="5229200"/>
            <a:ext cx="502147" cy="503263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par>
              <p:cTn id="2" fill="hold" nodeType="interactiveSeq">
                <p:stCondLst>
                  <p:cond evt="onClick" delay="0">
                    <p:tgtEl>
                      <p:spTgt spid="14344"/>
                    </p:tgtEl>
                  </p:cond>
                </p:stCondLst>
                <p:childTnLst>
                  <p:par>
                    <p:cTn id="3" fill="hold"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500" fill="hold" masterRel="sameClick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9" dur="500" fill="hold" masterRel="sameClick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2" dur="500" fill="hold" masterRel="sameClick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5" dur="500" fill="hold" masterRel="sameClick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9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24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26" fill="hold" nodeType="interactiveSeq">
                <p:stCondLst>
                  <p:cond evt="onClick" delay="0">
                    <p:tgtEl>
                      <p:spTgt spid="14345"/>
                    </p:tgtEl>
                  </p:cond>
                </p:stCondLst>
                <p:childTnLst>
                  <p:par>
                    <p:cTn id="27" fill="hold"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0" dur="500" fill="hold" masterRel="sameClick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3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3" dur="500" fill="hold" masterRel="sameClick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6" dur="500" fill="hold" masterRel="sameClick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3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9" dur="500" fill="hold" masterRel="sameClick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3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48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50" fill="hold" nodeType="interactiveSeq">
                <p:stCondLst>
                  <p:cond evt="onClick" delay="0">
                    <p:tgtEl>
                      <p:spTgt spid="14346"/>
                    </p:tgtEl>
                  </p:cond>
                </p:stCondLst>
                <p:childTnLst>
                  <p:par>
                    <p:cTn id="51" fill="hold"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4" dur="1000" fill="hold" masterRel="sameClick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55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7" dur="500" fill="hold" masterRel="sameClick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5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0" dur="500" fill="hold" masterRel="sameClick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6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3" dur="500" fill="hold" masterRel="sameClick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6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7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7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74" fill="hold" nodeType="interactiveSeq">
                <p:stCondLst>
                  <p:cond evt="onClick" delay="0">
                    <p:tgtEl>
                      <p:spTgt spid="14347"/>
                    </p:tgtEl>
                  </p:cond>
                </p:stCondLst>
                <p:childTnLst>
                  <p:par>
                    <p:cTn id="75" fill="hold"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78" dur="500" fill="hold" masterRel="sameClick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7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1" dur="500" fill="hold" masterRel="sameClick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4" dur="500" fill="hold" masterRel="sameClick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7" dur="500" fill="hold" masterRel="sameClick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91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94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96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seq concurrent="1" nextAc="seek">
              <p:cTn id="98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228600" y="228600"/>
            <a:ext cx="847883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6" charset="0"/>
              </a:rPr>
              <a:t>3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6" charset="0"/>
              </a:rPr>
              <a:t>.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6" charset="0"/>
              </a:rPr>
              <a:t> В каком слове на месте пропуска пишется одна буква Н?</a:t>
            </a:r>
            <a:endParaRPr lang="ru-RU" altLang="ru-RU" sz="2400" b="1" dirty="0">
              <a:solidFill>
                <a:schemeClr val="tx1"/>
              </a:solidFill>
              <a:latin typeface="Times New Roman" pitchFamily="16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2135304" y="1340780"/>
            <a:ext cx="5028984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Реше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ая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 задача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468312" y="1447800"/>
            <a:ext cx="503287" cy="4699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468313" y="2708920"/>
            <a:ext cx="503286" cy="50418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468313" y="3933056"/>
            <a:ext cx="503286" cy="504007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468313" y="5301208"/>
            <a:ext cx="503286" cy="432842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2135304" y="2564606"/>
            <a:ext cx="5028984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Мороже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ые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 овощи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2135304" y="3788568"/>
            <a:ext cx="5028984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Освеще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ая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 улица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2172586" y="5013325"/>
            <a:ext cx="4991701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Копче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ая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 на костре рыба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8316416" y="1557338"/>
            <a:ext cx="502147" cy="50351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8316416" y="3933056"/>
            <a:ext cx="502147" cy="504007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8345348" y="2712048"/>
            <a:ext cx="506288" cy="432048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8316416" y="5301208"/>
            <a:ext cx="502147" cy="43125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par>
              <p:cTn id="2" fill="hold" nodeType="interactiveSeq">
                <p:stCondLst>
                  <p:cond evt="onClick" delay="0">
                    <p:tgtEl>
                      <p:spTgt spid="15368"/>
                    </p:tgtEl>
                  </p:cond>
                </p:stCondLst>
                <p:childTnLst>
                  <p:par>
                    <p:cTn id="3" fill="hold"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500" fill="hold" masterRel="sameClick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9" dur="500" fill="hold" masterRel="sameClick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2" dur="500" fill="hold" masterRel="sameClick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5" dur="500" fill="hold" masterRel="sameClick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6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9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24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26" fill="hold" nodeType="interactiveSeq">
                <p:stCondLst>
                  <p:cond evt="onClick" delay="0">
                    <p:tgtEl>
                      <p:spTgt spid="15369"/>
                    </p:tgtEl>
                  </p:cond>
                </p:stCondLst>
                <p:childTnLst>
                  <p:par>
                    <p:cTn id="27" fill="hold"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0" dur="500" fill="hold" masterRel="sameClick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 additive="repl">
                                        <p:cTn id="3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3" dur="500" fill="hold" masterRel="sameClick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6" dur="500" fill="hold" masterRel="sameClick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3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9" dur="500" fill="hold" masterRel="sameClick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3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48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50" fill="hold" nodeType="interactiveSeq">
                <p:stCondLst>
                  <p:cond evt="onClick" delay="0">
                    <p:tgtEl>
                      <p:spTgt spid="15370"/>
                    </p:tgtEl>
                  </p:cond>
                </p:stCondLst>
                <p:childTnLst>
                  <p:par>
                    <p:cTn id="51" fill="hold"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4" dur="1000" fill="hold" masterRel="sameClick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55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7" dur="500" fill="hold" masterRel="sameClick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5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0" dur="500" fill="hold" masterRel="sameClick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6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3" dur="500" fill="hold" masterRel="sameClick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6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7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7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74" fill="hold" nodeType="interactiveSeq">
                <p:stCondLst>
                  <p:cond evt="onClick" delay="0">
                    <p:tgtEl>
                      <p:spTgt spid="15371"/>
                    </p:tgtEl>
                  </p:cond>
                </p:stCondLst>
                <p:childTnLst>
                  <p:par>
                    <p:cTn id="75" fill="hold"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78" dur="500" fill="hold" masterRel="sameClick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7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1" dur="500" fill="hold" masterRel="sameClick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4" dur="500" fill="hold" masterRel="sameClick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7" dur="500" fill="hold" masterRel="sameClick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91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94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96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seq concurrent="1" nextAc="seek">
              <p:cTn id="98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228600" y="228600"/>
            <a:ext cx="8478838" cy="771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6" charset="0"/>
              </a:rPr>
              <a:t>4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6" charset="0"/>
              </a:rPr>
              <a:t>. 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6" charset="0"/>
              </a:rPr>
              <a:t>В каком слове на месте пропуска пишется одна буква Н?</a:t>
            </a:r>
          </a:p>
          <a:p>
            <a:pPr eaLnBrk="1" hangingPunct="1"/>
            <a:endParaRPr lang="ru-RU" altLang="ru-RU" sz="2000" b="1" dirty="0">
              <a:solidFill>
                <a:srgbClr val="505050"/>
              </a:solidFill>
              <a:latin typeface="Times New Roman" pitchFamily="16" charset="0"/>
            </a:endParaRP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1979713" y="1341438"/>
            <a:ext cx="5184576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Пече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ая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 в золе картошка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468312" y="1484784"/>
            <a:ext cx="503287" cy="432916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468313" y="2780928"/>
            <a:ext cx="503286" cy="432172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468313" y="3933056"/>
            <a:ext cx="503286" cy="504007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68313" y="5257800"/>
            <a:ext cx="503286" cy="47625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1979713" y="2564606"/>
            <a:ext cx="5184575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Сгуще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ое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 молоко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1979713" y="3789363"/>
            <a:ext cx="5184576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Купле…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ые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 продукты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1979713" y="5006192"/>
            <a:ext cx="5184575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Варе…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ое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 молоко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8316416" y="1484784"/>
            <a:ext cx="502147" cy="432916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8316416" y="2780928"/>
            <a:ext cx="502147" cy="432172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8316416" y="5157192"/>
            <a:ext cx="522784" cy="460971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8316416" y="3933056"/>
            <a:ext cx="502147" cy="465907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par>
              <p:cTn id="2" fill="hold" nodeType="interactiveSeq">
                <p:stCondLst>
                  <p:cond evt="onClick" delay="0">
                    <p:tgtEl>
                      <p:spTgt spid="16392"/>
                    </p:tgtEl>
                  </p:cond>
                </p:stCondLst>
                <p:childTnLst>
                  <p:par>
                    <p:cTn id="3" fill="hold"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500" fill="hold" masterRel="sameClick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9" dur="500" fill="hold" masterRel="sameClick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2" dur="500" fill="hold" masterRel="sameClick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5" dur="500" fill="hold" masterRel="sameClick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9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24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26" fill="hold" nodeType="interactiveSeq">
                <p:stCondLst>
                  <p:cond evt="onClick" delay="0">
                    <p:tgtEl>
                      <p:spTgt spid="16393"/>
                    </p:tgtEl>
                  </p:cond>
                </p:stCondLst>
                <p:childTnLst>
                  <p:par>
                    <p:cTn id="27" fill="hold"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0" dur="500" fill="hold" masterRel="sameClick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31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3" dur="500" fill="hold" masterRel="sameClick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6" dur="500" fill="hold" masterRel="sameClick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3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9" dur="500" fill="hold" masterRel="sameClick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3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48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50" fill="hold" nodeType="interactiveSeq">
                <p:stCondLst>
                  <p:cond evt="onClick" delay="0">
                    <p:tgtEl>
                      <p:spTgt spid="16394"/>
                    </p:tgtEl>
                  </p:cond>
                </p:stCondLst>
                <p:childTnLst>
                  <p:par>
                    <p:cTn id="51" fill="hold"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4" dur="1000" fill="hold" masterRel="sameClick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55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7" dur="500" fill="hold" masterRel="sameClick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5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0" dur="500" fill="hold" masterRel="sameClick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61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3" dur="500" fill="hold" masterRel="sameClick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6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7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7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74" fill="hold" nodeType="interactiveSeq">
                <p:stCondLst>
                  <p:cond evt="onClick" delay="0">
                    <p:tgtEl>
                      <p:spTgt spid="16395"/>
                    </p:tgtEl>
                  </p:cond>
                </p:stCondLst>
                <p:childTnLst>
                  <p:par>
                    <p:cTn id="75" fill="hold"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78" dur="500" fill="hold" masterRel="sameClick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 additive="repl">
                                        <p:cTn id="79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1" dur="500" fill="hold" masterRel="sameClick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4" dur="500" fill="hold" masterRel="sameClick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7" dur="500" fill="hold" masterRel="sameClick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91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94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96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seq concurrent="1" nextAc="seek">
              <p:cTn id="98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ChangeArrowheads="1"/>
          </p:cNvSpPr>
          <p:nvPr/>
        </p:nvSpPr>
        <p:spPr bwMode="auto">
          <a:xfrm>
            <a:off x="228600" y="228600"/>
            <a:ext cx="847883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chemeClr val="tx1"/>
                </a:solidFill>
                <a:latin typeface="Times New Roman" pitchFamily="16" charset="0"/>
              </a:rPr>
              <a:t>5. 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6" charset="0"/>
              </a:rPr>
              <a:t>В каком слове на месте пропуска пишется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6" charset="0"/>
              </a:rPr>
              <a:t>две буквы 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6" charset="0"/>
              </a:rPr>
              <a:t>Н?</a:t>
            </a:r>
            <a:endParaRPr lang="ru-RU" altLang="ru-RU" sz="2400" b="1" dirty="0">
              <a:solidFill>
                <a:schemeClr val="tx1"/>
              </a:solidFill>
              <a:latin typeface="Times New Roman" pitchFamily="16" charset="0"/>
            </a:endParaRP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1691680" y="1341438"/>
            <a:ext cx="5616624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</a:rPr>
              <a:t>Общество 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</a:rPr>
              <a:t>образова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</a:rPr>
              <a:t>…о пять лет назад 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</a:endParaRP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468312" y="1484784"/>
            <a:ext cx="503287" cy="432916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468313" y="2810366"/>
            <a:ext cx="503286" cy="474618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468313" y="4076698"/>
            <a:ext cx="503286" cy="432422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468313" y="5229200"/>
            <a:ext cx="503286" cy="50485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1691680" y="2565400"/>
            <a:ext cx="5616624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Страница 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разорва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…а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1691680" y="3788568"/>
            <a:ext cx="5616624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Девочка 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рассея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…а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1691680" y="5013325"/>
            <a:ext cx="5616624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Листья 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развея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…ы ветром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8028385" y="1484784"/>
            <a:ext cx="555782" cy="432916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8028386" y="2708920"/>
            <a:ext cx="630634" cy="50418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8172400" y="4005064"/>
            <a:ext cx="535038" cy="431997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8172400" y="5229200"/>
            <a:ext cx="591947" cy="516065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par>
              <p:cTn id="2" fill="hold" nodeType="interactiveSeq">
                <p:stCondLst>
                  <p:cond evt="onClick" delay="0">
                    <p:tgtEl>
                      <p:spTgt spid="17416"/>
                    </p:tgtEl>
                  </p:cond>
                </p:stCondLst>
                <p:childTnLst>
                  <p:par>
                    <p:cTn id="3" fill="hold"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500" fill="hold" masterRel="sameClick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9" dur="500" fill="hold" masterRel="sameClick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2" dur="500" fill="hold" masterRel="sameClick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5" dur="500" fill="hold" masterRel="sameClick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9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24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26" fill="hold" nodeType="interactiveSeq">
                <p:stCondLst>
                  <p:cond evt="onClick" delay="0">
                    <p:tgtEl>
                      <p:spTgt spid="17417"/>
                    </p:tgtEl>
                  </p:cond>
                </p:stCondLst>
                <p:childTnLst>
                  <p:par>
                    <p:cTn id="27" fill="hold"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0" dur="500" fill="hold" masterRel="sameClick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3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3" dur="500" fill="hold" masterRel="sameClick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6" dur="500" fill="hold" masterRel="sameClick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3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9" dur="500" fill="hold" masterRel="sameClick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3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48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50" fill="hold" nodeType="interactiveSeq">
                <p:stCondLst>
                  <p:cond evt="onClick" delay="0">
                    <p:tgtEl>
                      <p:spTgt spid="17418"/>
                    </p:tgtEl>
                  </p:cond>
                </p:stCondLst>
                <p:childTnLst>
                  <p:par>
                    <p:cTn id="51" fill="hold"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4" dur="1000" fill="hold" masterRel="sameClick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 additive="repl">
                                        <p:cTn id="55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7" dur="500" fill="hold" masterRel="sameClick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5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0" dur="500" fill="hold" masterRel="sameClick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6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3" dur="500" fill="hold" masterRel="sameClick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6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7" dur="1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7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74" fill="hold" nodeType="interactiveSeq">
                <p:stCondLst>
                  <p:cond evt="onClick" delay="0">
                    <p:tgtEl>
                      <p:spTgt spid="17419"/>
                    </p:tgtEl>
                  </p:cond>
                </p:stCondLst>
                <p:childTnLst>
                  <p:par>
                    <p:cTn id="75" fill="hold"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78" dur="500" fill="hold" masterRel="sameClick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7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1" dur="500" fill="hold" masterRel="sameClick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4" dur="500" fill="hold" masterRel="sameClick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7" dur="500" fill="hold" masterRel="sameClick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91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94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96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seq concurrent="1" nextAc="seek">
              <p:cTn id="98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228600" y="228600"/>
            <a:ext cx="8478838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6" charset="0"/>
              </a:rPr>
              <a:t>6. 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6" charset="0"/>
              </a:rPr>
              <a:t>В каком слове на месте пропуска пишется две буквы Н?</a:t>
            </a:r>
          </a:p>
          <a:p>
            <a:pPr algn="ctr" eaLnBrk="1" hangingPunct="1"/>
            <a:endParaRPr lang="ru-RU" altLang="ru-RU" sz="2400" b="1" dirty="0">
              <a:solidFill>
                <a:srgbClr val="505050"/>
              </a:solidFill>
              <a:latin typeface="Times New Roman" pitchFamily="16" charset="0"/>
            </a:endParaRP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1835696" y="1232929"/>
            <a:ext cx="5544616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Деревья 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украше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…ы фонариками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468312" y="1484784"/>
            <a:ext cx="503287" cy="432916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468313" y="2780928"/>
            <a:ext cx="503286" cy="432172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468313" y="3933056"/>
            <a:ext cx="503286" cy="504007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468313" y="5229200"/>
            <a:ext cx="503286" cy="50485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1835696" y="2565400"/>
            <a:ext cx="5544617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Девушка 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образова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…а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1835697" y="3750468"/>
            <a:ext cx="5544616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Повесть 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изда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…а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1835698" y="5013324"/>
            <a:ext cx="5544616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Игрушка слома…а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8316416" y="1484784"/>
            <a:ext cx="502147" cy="432916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8448" name="Oval 16"/>
          <p:cNvSpPr>
            <a:spLocks noChangeArrowheads="1"/>
          </p:cNvSpPr>
          <p:nvPr/>
        </p:nvSpPr>
        <p:spPr bwMode="auto">
          <a:xfrm>
            <a:off x="8316416" y="3933056"/>
            <a:ext cx="502147" cy="465907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8316416" y="2708920"/>
            <a:ext cx="522784" cy="49148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8316416" y="5229200"/>
            <a:ext cx="502147" cy="503263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par>
              <p:cTn id="2" fill="hold" nodeType="interactiveSeq">
                <p:stCondLst>
                  <p:cond evt="onClick" delay="0">
                    <p:tgtEl>
                      <p:spTgt spid="18440"/>
                    </p:tgtEl>
                  </p:cond>
                </p:stCondLst>
                <p:childTnLst>
                  <p:par>
                    <p:cTn id="3" fill="hold"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500" fill="hold" masterRel="sameClick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9" dur="500" fill="hold" masterRel="sameClick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2" dur="500" fill="hold" masterRel="sameClick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5" dur="500" fill="hold" masterRel="sameClick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6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9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24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26" fill="hold" nodeType="interactiveSeq">
                <p:stCondLst>
                  <p:cond evt="onClick" delay="0">
                    <p:tgtEl>
                      <p:spTgt spid="18441"/>
                    </p:tgtEl>
                  </p:cond>
                </p:stCondLst>
                <p:childTnLst>
                  <p:par>
                    <p:cTn id="27" fill="hold"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0" dur="500" fill="hold" masterRel="sameClick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 additive="repl">
                                        <p:cTn id="3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3" dur="500" fill="hold" masterRel="sameClick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6" dur="500" fill="hold" masterRel="sameClick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3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9" dur="500" fill="hold" masterRel="sameClick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3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48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50" fill="hold" nodeType="interactiveSeq">
                <p:stCondLst>
                  <p:cond evt="onClick" delay="0">
                    <p:tgtEl>
                      <p:spTgt spid="18442"/>
                    </p:tgtEl>
                  </p:cond>
                </p:stCondLst>
                <p:childTnLst>
                  <p:par>
                    <p:cTn id="51" fill="hold"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4" dur="1000" fill="hold" masterRel="sameClick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55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7" dur="500" fill="hold" masterRel="sameClick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5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0" dur="500" fill="hold" masterRel="sameClick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6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3" dur="500" fill="hold" masterRel="sameClick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6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7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72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74" fill="hold" nodeType="interactiveSeq">
                <p:stCondLst>
                  <p:cond evt="onClick" delay="0">
                    <p:tgtEl>
                      <p:spTgt spid="18443"/>
                    </p:tgtEl>
                  </p:cond>
                </p:stCondLst>
                <p:childTnLst>
                  <p:par>
                    <p:cTn id="75" fill="hold"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78" dur="500" fill="hold" masterRel="sameClick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7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1" dur="500" fill="hold" masterRel="sameClick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4" dur="500" fill="hold" masterRel="sameClick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5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7" dur="500" fill="hold" masterRel="sameClick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91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94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96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seq concurrent="1" nextAc="seek">
              <p:cTn id="98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228600" y="228600"/>
            <a:ext cx="8478838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chemeClr val="tx1"/>
                </a:solidFill>
                <a:latin typeface="Times New Roman" pitchFamily="16" charset="0"/>
              </a:rPr>
              <a:t>7.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6" charset="0"/>
              </a:rPr>
              <a:t>В каком причастии на месте пропуска пишется буква Ё</a:t>
            </a:r>
            <a:endParaRPr lang="ru-RU" altLang="ru-RU" sz="2400" b="1" dirty="0">
              <a:solidFill>
                <a:schemeClr val="tx1"/>
              </a:solidFill>
              <a:latin typeface="Times New Roman" pitchFamily="16" charset="0"/>
            </a:endParaRP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1691681" y="1341438"/>
            <a:ext cx="5760639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Получ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нный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68312" y="1412776"/>
            <a:ext cx="503287" cy="504924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503349" y="2780928"/>
            <a:ext cx="468250" cy="432172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468313" y="3933056"/>
            <a:ext cx="503286" cy="504007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503349" y="5157192"/>
            <a:ext cx="468249" cy="504626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1691681" y="2565400"/>
            <a:ext cx="5760639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Заключ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нный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1691681" y="3789363"/>
            <a:ext cx="5760639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Обожж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…на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1691681" y="5013325"/>
            <a:ext cx="5760639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Огорч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ны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8244408" y="1412776"/>
            <a:ext cx="574155" cy="504924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8244408" y="3933056"/>
            <a:ext cx="574155" cy="465907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 smtClean="0">
                <a:solidFill>
                  <a:srgbClr val="000000"/>
                </a:solidFill>
              </a:rPr>
              <a:t>-</a:t>
            </a:r>
            <a:endParaRPr lang="ru-RU" altLang="ru-RU" sz="3600" b="1" dirty="0">
              <a:solidFill>
                <a:srgbClr val="000000"/>
              </a:solidFill>
            </a:endParaRPr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8244408" y="2780928"/>
            <a:ext cx="594792" cy="419472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8244408" y="5229200"/>
            <a:ext cx="574155" cy="503263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par>
              <p:cTn id="2" fill="hold" nodeType="interactiveSeq">
                <p:stCondLst>
                  <p:cond evt="onClick" delay="0">
                    <p:tgtEl>
                      <p:spTgt spid="19464"/>
                    </p:tgtEl>
                  </p:cond>
                </p:stCondLst>
                <p:childTnLst>
                  <p:par>
                    <p:cTn id="3" fill="hold"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500" fill="hold" masterRel="sameClick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9" dur="500" fill="hold" masterRel="sameClick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2" dur="500" fill="hold" masterRel="sameClick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5" dur="500" fill="hold" masterRel="sameClick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6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9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24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26" fill="hold" nodeType="interactiveSeq">
                <p:stCondLst>
                  <p:cond evt="onClick" delay="0">
                    <p:tgtEl>
                      <p:spTgt spid="19465"/>
                    </p:tgtEl>
                  </p:cond>
                </p:stCondLst>
                <p:childTnLst>
                  <p:par>
                    <p:cTn id="27" fill="hold"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0" dur="500" fill="hold" masterRel="sameClick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 additive="repl">
                                        <p:cTn id="3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3" dur="500" fill="hold" masterRel="sameClick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6" dur="500" fill="hold" masterRel="sameClick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3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9" dur="500" fill="hold" masterRel="sameClick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3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48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50" fill="hold" nodeType="interactiveSeq">
                <p:stCondLst>
                  <p:cond evt="onClick" delay="0">
                    <p:tgtEl>
                      <p:spTgt spid="19466"/>
                    </p:tgtEl>
                  </p:cond>
                </p:stCondLst>
                <p:childTnLst>
                  <p:par>
                    <p:cTn id="51" fill="hold"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4" dur="1000" fill="hold" masterRel="sameClick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55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7" dur="500" fill="hold" masterRel="sameClick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5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0" dur="500" fill="hold" masterRel="sameClick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6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3" dur="500" fill="hold" masterRel="sameClick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6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7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7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74" fill="hold" nodeType="interactiveSeq">
                <p:stCondLst>
                  <p:cond evt="onClick" delay="0">
                    <p:tgtEl>
                      <p:spTgt spid="19467"/>
                    </p:tgtEl>
                  </p:cond>
                </p:stCondLst>
                <p:childTnLst>
                  <p:par>
                    <p:cTn id="75" fill="hold"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78" dur="500" fill="hold" masterRel="sameClick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7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1" dur="500" fill="hold" masterRel="sameClick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2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4" dur="500" fill="hold" masterRel="sameClick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7" dur="500" fill="hold" masterRel="sameClick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91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94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96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seq concurrent="1" nextAc="seek">
              <p:cTn id="98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228600" y="228600"/>
            <a:ext cx="8478838" cy="771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chemeClr val="tx1"/>
                </a:solidFill>
                <a:latin typeface="Times New Roman" pitchFamily="16" charset="0"/>
              </a:rPr>
              <a:t>8. </a:t>
            </a:r>
            <a:r>
              <a:rPr lang="ru-RU" altLang="ru-RU" sz="2400" b="1" dirty="0">
                <a:solidFill>
                  <a:schemeClr val="tx1"/>
                </a:solidFill>
                <a:latin typeface="Times New Roman" pitchFamily="16" charset="0"/>
              </a:rPr>
              <a:t>В каком причастии на месте пропуска пишется буква Ё</a:t>
            </a:r>
          </a:p>
          <a:p>
            <a:pPr eaLnBrk="1" hangingPunct="1"/>
            <a:endParaRPr lang="ru-RU" altLang="ru-RU" sz="2000" b="1" dirty="0">
              <a:solidFill>
                <a:srgbClr val="505050"/>
              </a:solidFill>
              <a:latin typeface="Times New Roman" pitchFamily="16" charset="0"/>
            </a:endParaRP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1763689" y="1341438"/>
            <a:ext cx="5760640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</a:rPr>
              <a:t>Откуш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</a:rPr>
              <a:t>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</a:rPr>
              <a:t>нный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</a:endParaRP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468312" y="1484784"/>
            <a:ext cx="503287" cy="432916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468313" y="2565400"/>
            <a:ext cx="503286" cy="468312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468313" y="4005064"/>
            <a:ext cx="503286" cy="431999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468313" y="5301208"/>
            <a:ext cx="503286" cy="432842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altLang="ru-RU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1763689" y="2565400"/>
            <a:ext cx="5760640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Заверш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ны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1763688" y="3789363"/>
            <a:ext cx="5760641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Закопч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</a:t>
            </a: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нный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1763688" y="5013325"/>
            <a:ext cx="5760641" cy="936625"/>
          </a:xfrm>
          <a:prstGeom prst="roundRect">
            <a:avLst>
              <a:gd name="adj" fmla="val 16667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alt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Прикруч</a:t>
            </a:r>
            <a:r>
              <a:rPr lang="ru-RU" alt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…на</a:t>
            </a:r>
            <a:endParaRPr lang="ru-RU" altLang="ru-RU" sz="2400" b="1" dirty="0" smtClean="0">
              <a:solidFill>
                <a:schemeClr val="bg2">
                  <a:lumMod val="50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>
            <a:off x="8316416" y="1484784"/>
            <a:ext cx="502147" cy="432916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8316416" y="2799556"/>
            <a:ext cx="502147" cy="413544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8316416" y="4005064"/>
            <a:ext cx="522784" cy="431999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20498" name="Oval 18"/>
          <p:cNvSpPr>
            <a:spLocks noChangeArrowheads="1"/>
          </p:cNvSpPr>
          <p:nvPr/>
        </p:nvSpPr>
        <p:spPr bwMode="auto">
          <a:xfrm>
            <a:off x="8316416" y="5229200"/>
            <a:ext cx="502147" cy="503263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par>
              <p:cTn id="2" fill="hold" nodeType="interactiveSeq">
                <p:stCondLst>
                  <p:cond evt="onClick" delay="0">
                    <p:tgtEl>
                      <p:spTgt spid="20488"/>
                    </p:tgtEl>
                  </p:cond>
                </p:stCondLst>
                <p:childTnLst>
                  <p:par>
                    <p:cTn id="3" fill="hold"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500" fill="hold" masterRel="sameClick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9" dur="500" fill="hold" masterRel="sameClick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0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2" dur="500" fill="hold" masterRel="sameClick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3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5" dur="500" fill="hold" masterRel="sameClick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16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9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24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26" fill="hold" nodeType="interactiveSeq">
                <p:stCondLst>
                  <p:cond evt="onClick" delay="0">
                    <p:tgtEl>
                      <p:spTgt spid="20489"/>
                    </p:tgtEl>
                  </p:cond>
                </p:stCondLst>
                <p:childTnLst>
                  <p:par>
                    <p:cTn id="27" fill="hold"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0" dur="500" fill="hold" masterRel="sameClick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3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3" dur="500" fill="hold" masterRel="sameClick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3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6" dur="500" fill="hold" masterRel="sameClick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3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9" dur="500" fill="hold" masterRel="sameClick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40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3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48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50" fill="hold" nodeType="interactiveSeq">
                <p:stCondLst>
                  <p:cond evt="onClick" delay="0">
                    <p:tgtEl>
                      <p:spTgt spid="20490"/>
                    </p:tgtEl>
                  </p:cond>
                </p:stCondLst>
                <p:childTnLst>
                  <p:par>
                    <p:cTn id="51" fill="hold"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4" dur="1000" fill="hold" masterRel="sameClick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 additive="repl">
                                        <p:cTn id="55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7" dur="500" fill="hold" masterRel="sameClick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5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0" dur="500" fill="hold" masterRel="sameClick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6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3" dur="500" fill="hold" masterRel="sameClick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6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7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7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74" fill="hold" nodeType="interactiveSeq">
                <p:stCondLst>
                  <p:cond evt="onClick" delay="0">
                    <p:tgtEl>
                      <p:spTgt spid="20491"/>
                    </p:tgtEl>
                  </p:cond>
                </p:stCondLst>
                <p:childTnLst>
                  <p:par>
                    <p:cTn id="75" fill="hold"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78" dur="500" fill="hold" masterRel="sameClick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 additive="repl">
                                        <p:cTn id="7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1" dur="500" fill="hold" masterRel="sameClick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2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4" dur="500" fill="hold" masterRel="sameClick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87" dur="500" fill="hold" masterRel="sameClick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 additive="repl">
                                        <p:cTn id="8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91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xit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94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 additive="repl">
                                        <p:cTn id="96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seq concurrent="1" nextAc="seek">
              <p:cTn id="98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6a13c327726e22016f6c66b6f4c43c4472fa2"/>
</p:tagLst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851</TotalTime>
  <Words>281</Words>
  <Application>Microsoft Office PowerPoint</Application>
  <PresentationFormat>Экран (4:3)</PresentationFormat>
  <Paragraphs>111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НТР</cp:lastModifiedBy>
  <cp:revision>95</cp:revision>
  <cp:lastPrinted>1601-01-01T00:00:00Z</cp:lastPrinted>
  <dcterms:created xsi:type="dcterms:W3CDTF">2009-07-23T14:17:51Z</dcterms:created>
  <dcterms:modified xsi:type="dcterms:W3CDTF">2013-10-18T15:36:26Z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