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1D47-F82B-4146-BBE4-2B31FF7D9A9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F6A7C-D04B-4D67-BE15-13CA5CF98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6A7C-D04B-4D67-BE15-13CA5CF984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27C0-2670-4BDA-9C2D-C0BD62BA74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2.t30p.ru/EIk" TargetMode="External"/><Relationship Id="rId13" Type="http://schemas.openxmlformats.org/officeDocument/2006/relationships/hyperlink" Target="http://img1.liveinternet.ru/images/attach/c/2/65/645/65645686_40.png" TargetMode="External"/><Relationship Id="rId3" Type="http://schemas.openxmlformats.org/officeDocument/2006/relationships/hyperlink" Target="http://ru.wikipedia.org/wiki/%D0%AF%D0%BD%D0%B2%D0%B0%D1%80%D1%8C" TargetMode="External"/><Relationship Id="rId7" Type="http://schemas.openxmlformats.org/officeDocument/2006/relationships/hyperlink" Target="http://etc.usf.edu/presentations/backgrounds/nature/nature_27/92701s.png" TargetMode="External"/><Relationship Id="rId12" Type="http://schemas.openxmlformats.org/officeDocument/2006/relationships/hyperlink" Target="http://img1.liveinternet.ru/images/attach/c/2/65/645/65645752_49.pn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yaransk.net/images/90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antgetpublished.com/images/fuzz_blue.jpg" TargetMode="External"/><Relationship Id="rId11" Type="http://schemas.openxmlformats.org/officeDocument/2006/relationships/hyperlink" Target="http://www.med-sp.ru/img/snezhinka.png" TargetMode="External"/><Relationship Id="rId5" Type="http://schemas.openxmlformats.org/officeDocument/2006/relationships/hyperlink" Target="http://ru.wikipedia.org/wiki/%D0%A4%D0%B5%D0%B2%D1%80%D0%B0%D0%BB%D1%8C" TargetMode="External"/><Relationship Id="rId15" Type="http://schemas.openxmlformats.org/officeDocument/2006/relationships/hyperlink" Target="http://s003.radikal.ru/i204/1010/63/54b5bb6ee689.jpg" TargetMode="External"/><Relationship Id="rId10" Type="http://schemas.openxmlformats.org/officeDocument/2006/relationships/hyperlink" Target="http://basik.ru/images/3578/short.jpg" TargetMode="External"/><Relationship Id="rId4" Type="http://schemas.openxmlformats.org/officeDocument/2006/relationships/hyperlink" Target="http://ru.wikipedia.org/wiki/%D0%94%D0%B5%D0%BA%D0%B0%D0%B1%D1%80%D1%8C" TargetMode="External"/><Relationship Id="rId9" Type="http://schemas.openxmlformats.org/officeDocument/2006/relationships/hyperlink" Target="http://l.foto.radikal.ru/0612/8df937db0a9d.jpg" TargetMode="External"/><Relationship Id="rId14" Type="http://schemas.openxmlformats.org/officeDocument/2006/relationships/hyperlink" Target="http://s014.radikal.ru/i327/1112/d6/d8b2f3981e6c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001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общеобразовательное учреждение</a:t>
            </a:r>
            <a:br>
              <a:rPr lang="ru-RU" sz="1400" b="1" dirty="0" smtClean="0"/>
            </a:br>
            <a:r>
              <a:rPr lang="ru-RU" sz="1400" b="1" dirty="0" smtClean="0"/>
              <a:t>средняя общеобразовательная школа № 9</a:t>
            </a:r>
            <a:br>
              <a:rPr lang="ru-RU" sz="1400" b="1" dirty="0" smtClean="0"/>
            </a:br>
            <a:r>
              <a:rPr lang="ru-RU" sz="1400" b="1" dirty="0" smtClean="0"/>
              <a:t>г. Шахты Ростовской обл.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7" y="285749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+mn-lt"/>
              </a:rPr>
              <a:t>Трофимова Наталья Альбертовна, учитель начальных классов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857628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Календарь природы ЗИМА</a:t>
            </a:r>
          </a:p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5786454"/>
            <a:ext cx="122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2012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просинец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785927"/>
            <a:ext cx="3786214" cy="478634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РУССКИЕ НАРОДНЫЕ ПРИМЕТЫ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* Холодные январи подряд почти не повторяются.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Сух январь — крестьянин богат; серый январь — хлебам беда.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январь холодный, июль будет сухой и жаркий: не жди грибов до осени.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в январе частые снегопады и метели, то в июле частые дожди.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В январе снегу надует — хлеба прибудет.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В январе висит много частых и длинных сосулек — урожай будет хороший.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371475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71461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перезимье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трескун</a:t>
            </a:r>
          </a:p>
        </p:txBody>
      </p:sp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Январь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370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лютовей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вьюговей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785927"/>
            <a:ext cx="4429156" cy="480131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РУССКИЕ НАРОДНЫЕ ПРИМЕТЫ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В феврале сильные морозы — короткая зима.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Длинные февральские сосульки сулят долгую зиму.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Февраль холодный и сухой — август жаркий.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Тёплый февраль приносит холодную весну.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*Если февраль будет дождливый, то такими же можно ожидать весны и лета, а если </a:t>
            </a:r>
            <a:r>
              <a:rPr lang="ru-RU" b="1" dirty="0" err="1" smtClean="0">
                <a:solidFill>
                  <a:srgbClr val="002060"/>
                </a:solidFill>
              </a:rPr>
              <a:t>погодливый</a:t>
            </a:r>
            <a:r>
              <a:rPr lang="ru-RU" b="1" dirty="0" smtClean="0">
                <a:solidFill>
                  <a:srgbClr val="002060"/>
                </a:solidFill>
              </a:rPr>
              <a:t>, то предвещает засуху.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Начало февраля погожее — и весну жди раннюю, пригожую.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Чем холоднее последняя неделя февраля, тем теплее в марте.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008343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14876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бокогрей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сечень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Февраль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снежень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85736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Интернет-источники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400" dirty="0" smtClean="0"/>
              <a:t>Материалы </a:t>
            </a:r>
            <a:r>
              <a:rPr lang="ru-RU" sz="1400" dirty="0" err="1" smtClean="0"/>
              <a:t>Википедии</a:t>
            </a:r>
            <a:r>
              <a:rPr lang="ru-RU" sz="1400" dirty="0" smtClean="0"/>
              <a:t> </a:t>
            </a:r>
            <a:r>
              <a:rPr lang="en-US" sz="1400" dirty="0" smtClean="0">
                <a:solidFill>
                  <a:srgbClr val="002060"/>
                </a:solidFill>
                <a:hlinkClick r:id="rId3"/>
              </a:rPr>
              <a:t>http://ru.wikipedia.org/wiki/%D0%AF%D0%BD%D0%B2%D0%B0%D1%80%D1%8C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  <a:hlinkClick r:id="rId4"/>
              </a:rPr>
              <a:t>http://ru.wikipedia.org/wiki/%D0%94%D0%B5%D0%BA%D0%B0%D0%B1%D1%80%D1%8C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  <a:hlinkClick r:id="rId5"/>
              </a:rPr>
              <a:t>http://ru.wikipedia.org/wiki/%D0%A4%D0%B5%D0%B2%D1%80%D0%B0%D0%BB%D1%8C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Фоны </a:t>
            </a:r>
            <a:r>
              <a:rPr lang="ru-RU" sz="1400" u="sng" dirty="0" smtClean="0">
                <a:hlinkClick r:id="rId6"/>
              </a:rPr>
              <a:t>http://www.icantgetpublished.com/images/fuzz_blue.jpg</a:t>
            </a:r>
            <a:endParaRPr lang="ru-RU" sz="1400" u="sng" dirty="0" smtClean="0"/>
          </a:p>
          <a:p>
            <a:r>
              <a:rPr lang="ru-RU" sz="1400" u="sng" dirty="0" smtClean="0">
                <a:hlinkClick r:id="rId7"/>
              </a:rPr>
              <a:t>http://etc.usf.edu/presentations/backgrounds/nature/nature_27/92701s.png</a:t>
            </a:r>
            <a:endParaRPr lang="ru-RU" sz="1400" u="sng" dirty="0" smtClean="0"/>
          </a:p>
          <a:p>
            <a:r>
              <a:rPr lang="ru-RU" sz="1400" dirty="0" smtClean="0"/>
              <a:t>Картинки</a:t>
            </a:r>
            <a:r>
              <a:rPr lang="ru-RU" sz="1400" u="sng" dirty="0" smtClean="0"/>
              <a:t> </a:t>
            </a:r>
          </a:p>
          <a:p>
            <a:r>
              <a:rPr lang="ru-RU" sz="1400" dirty="0" smtClean="0"/>
              <a:t>Зима  </a:t>
            </a:r>
            <a:r>
              <a:rPr lang="ru-RU" sz="1400" u="sng" dirty="0" smtClean="0">
                <a:hlinkClick r:id="rId8"/>
              </a:rPr>
              <a:t>http://i2.t30p.ru/EIk</a:t>
            </a:r>
            <a:endParaRPr lang="ru-RU" sz="1400" dirty="0" smtClean="0"/>
          </a:p>
          <a:p>
            <a:r>
              <a:rPr lang="ru-RU" sz="1400" u="sng" dirty="0" smtClean="0">
                <a:hlinkClick r:id="rId9"/>
              </a:rPr>
              <a:t>http://l.foto.radikal.ru/0612/8df937db0a9d.jpg</a:t>
            </a:r>
            <a:endParaRPr lang="ru-RU" sz="1400" dirty="0" smtClean="0"/>
          </a:p>
          <a:p>
            <a:r>
              <a:rPr lang="ru-RU" sz="1400" u="sng" dirty="0" smtClean="0">
                <a:hlinkClick r:id="rId10"/>
              </a:rPr>
              <a:t>http://basik.ru/images/3578/short.jpg</a:t>
            </a:r>
            <a:endParaRPr lang="ru-RU" sz="1400" u="sng" dirty="0" smtClean="0"/>
          </a:p>
          <a:p>
            <a:r>
              <a:rPr lang="ru-RU" sz="1400" dirty="0" smtClean="0"/>
              <a:t>Снежинка </a:t>
            </a:r>
            <a:r>
              <a:rPr lang="ru-RU" sz="1400" u="sng" dirty="0" smtClean="0">
                <a:hlinkClick r:id="rId11"/>
              </a:rPr>
              <a:t>http://www.med-sp.ru/img/snezhinka.png</a:t>
            </a:r>
            <a:endParaRPr lang="ru-RU" sz="1400" u="sng" dirty="0" smtClean="0"/>
          </a:p>
          <a:p>
            <a:r>
              <a:rPr lang="ru-RU" sz="1400" dirty="0" smtClean="0"/>
              <a:t>Снеговики </a:t>
            </a:r>
            <a:r>
              <a:rPr lang="ru-RU" sz="1400" u="sng" dirty="0" smtClean="0">
                <a:hlinkClick r:id="rId12"/>
              </a:rPr>
              <a:t>http://img1.liveinternet.ru/images/attach/c/2/65/645/65645752_49.png</a:t>
            </a:r>
            <a:endParaRPr lang="ru-RU" sz="1400" dirty="0" smtClean="0"/>
          </a:p>
          <a:p>
            <a:r>
              <a:rPr lang="ru-RU" sz="1400" u="sng" dirty="0" smtClean="0">
                <a:hlinkClick r:id="rId13"/>
              </a:rPr>
              <a:t>http://img1.liveinternet.ru/images/attach/c/2/65/645/65645686_40.png</a:t>
            </a:r>
            <a:endParaRPr lang="ru-RU" sz="1400" u="sng" dirty="0" smtClean="0"/>
          </a:p>
          <a:p>
            <a:r>
              <a:rPr lang="ru-RU" sz="1400" dirty="0" smtClean="0"/>
              <a:t>Сосновая ветка </a:t>
            </a:r>
            <a:r>
              <a:rPr lang="ru-RU" sz="1400" u="sng" dirty="0" smtClean="0">
                <a:hlinkClick r:id="rId14"/>
              </a:rPr>
              <a:t>http://s014.radikal.ru/i327/1112/d6/d8b2f3981e6c.png</a:t>
            </a:r>
            <a:endParaRPr lang="ru-RU" sz="1400" u="sng" dirty="0" smtClean="0"/>
          </a:p>
          <a:p>
            <a:r>
              <a:rPr lang="ru-RU" sz="1400" dirty="0" smtClean="0"/>
              <a:t>Дети </a:t>
            </a:r>
            <a:r>
              <a:rPr lang="ru-RU" sz="1400" u="sng" dirty="0" smtClean="0">
                <a:hlinkClick r:id="rId15"/>
              </a:rPr>
              <a:t>http://s003.radikal.ru/i204/1010/63/54b5bb6ee689.jpg</a:t>
            </a:r>
            <a:endParaRPr lang="ru-RU" sz="1400" u="sng" dirty="0" smtClean="0"/>
          </a:p>
          <a:p>
            <a:r>
              <a:rPr lang="ru-RU" sz="1400" dirty="0" smtClean="0"/>
              <a:t>Птицы </a:t>
            </a:r>
            <a:r>
              <a:rPr lang="ru-RU" sz="1400" u="sng" dirty="0" smtClean="0">
                <a:hlinkClick r:id="rId16"/>
              </a:rPr>
              <a:t>http://yaransk.net/images/907.jpg</a:t>
            </a:r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14357"/>
            <a:ext cx="79296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Использованная литература</a:t>
            </a:r>
          </a:p>
          <a:p>
            <a:pPr marL="228600" indent="-228600"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Пакулова</a:t>
            </a:r>
            <a:r>
              <a:rPr lang="ru-RU" sz="1400" dirty="0" smtClean="0">
                <a:latin typeface="Calibri" pitchFamily="34" charset="0"/>
              </a:rPr>
              <a:t> В.М., Кузнецова В.И. Методика преподавания природоведения: Учебник для студентов </a:t>
            </a:r>
            <a:r>
              <a:rPr lang="ru-RU" sz="1400" dirty="0" err="1" smtClean="0">
                <a:latin typeface="Calibri" pitchFamily="34" charset="0"/>
              </a:rPr>
              <a:t>пед.ин-тов</a:t>
            </a:r>
            <a:r>
              <a:rPr lang="ru-RU" sz="1400" dirty="0" smtClean="0">
                <a:latin typeface="Calibri" pitchFamily="34" charset="0"/>
              </a:rPr>
              <a:t> по спец. № 2121 «Педагогика и методика </a:t>
            </a:r>
            <a:r>
              <a:rPr lang="ru-RU" sz="1400" dirty="0" err="1" smtClean="0">
                <a:latin typeface="Calibri" pitchFamily="34" charset="0"/>
              </a:rPr>
              <a:t>нач</a:t>
            </a:r>
            <a:r>
              <a:rPr lang="ru-RU" sz="1400" dirty="0" smtClean="0">
                <a:latin typeface="Calibri" pitchFamily="34" charset="0"/>
              </a:rPr>
              <a:t>. обучения». – М.: Просвещение, 1990.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8" name="Рисунок 7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0" name="Рисунок 9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1" name="Рисунок 10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16" name="Рисунок 15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00042"/>
            <a:ext cx="8643998" cy="60722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" name="TextBox 14"/>
          <p:cNvSpPr txBox="1"/>
          <p:nvPr/>
        </p:nvSpPr>
        <p:spPr>
          <a:xfrm>
            <a:off x="2714612" y="428604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1857364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Тёмный лес – что шапкой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Принакрылся чудной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заснул под нею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Крепко, непробудно…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Стали дни коротки,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 светит мало,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пришли морозцы,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зима настала.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5357826"/>
            <a:ext cx="127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И. Суриков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1857364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снег пушистый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воздухе кружится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землю тихо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Падает, ложится.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наутро снегом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забелело,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Точно пеленою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его одело.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3" y="1214421"/>
          <a:ext cx="8001052" cy="4000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8204"/>
                <a:gridCol w="920475"/>
                <a:gridCol w="920475"/>
                <a:gridCol w="920475"/>
                <a:gridCol w="920475"/>
                <a:gridCol w="920474"/>
                <a:gridCol w="92047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14478" y="5429264"/>
          <a:ext cx="535785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1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429264"/>
            <a:ext cx="2071670" cy="142873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21" name="Рисунок 20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2" name="Рисунок 21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3" name="Рисунок 2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Погода в декабре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" name="Рисунок 25" descr="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178591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3" y="1214421"/>
          <a:ext cx="8001054" cy="4000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14478" y="5429264"/>
          <a:ext cx="535785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1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429264"/>
            <a:ext cx="2071670" cy="1428736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0" name="Рисунок 19" descr="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1785918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Погода в январе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3" y="1214421"/>
          <a:ext cx="8001054" cy="4000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14478" y="5429264"/>
          <a:ext cx="535785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1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429264"/>
            <a:ext cx="2071670" cy="1428736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0" name="Рисунок 19" descr="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1785918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Погода в феврале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канирование0001.jpg"/>
          <p:cNvPicPr>
            <a:picLocks noChangeAspect="1"/>
          </p:cNvPicPr>
          <p:nvPr/>
        </p:nvPicPr>
        <p:blipFill>
          <a:blip r:embed="rId3"/>
          <a:srcRect l="4348" t="9289" r="44565" b="56705"/>
          <a:stretch>
            <a:fillRect/>
          </a:stretch>
        </p:blipFill>
        <p:spPr>
          <a:xfrm>
            <a:off x="928662" y="1857364"/>
            <a:ext cx="3643338" cy="1928826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3"/>
          <a:srcRect l="5718" t="51880" r="70608"/>
          <a:stretch>
            <a:fillRect/>
          </a:stretch>
        </p:blipFill>
        <p:spPr>
          <a:xfrm>
            <a:off x="5214942" y="1928802"/>
            <a:ext cx="2857520" cy="1828228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сканирование0001.jpg"/>
          <p:cNvPicPr>
            <a:picLocks noChangeAspect="1"/>
          </p:cNvPicPr>
          <p:nvPr/>
        </p:nvPicPr>
        <p:blipFill>
          <a:blip r:embed="rId3"/>
          <a:srcRect l="54744" t="51880" r="5718" b="15629"/>
          <a:stretch>
            <a:fillRect/>
          </a:stretch>
        </p:blipFill>
        <p:spPr>
          <a:xfrm>
            <a:off x="857224" y="4714884"/>
            <a:ext cx="3643338" cy="171451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сканирование0001.jpg"/>
          <p:cNvPicPr>
            <a:picLocks noChangeAspect="1"/>
          </p:cNvPicPr>
          <p:nvPr/>
        </p:nvPicPr>
        <p:blipFill>
          <a:blip r:embed="rId3"/>
          <a:srcRect l="65815" t="6754" r="2555" b="53761"/>
          <a:stretch>
            <a:fillRect/>
          </a:stretch>
        </p:blipFill>
        <p:spPr>
          <a:xfrm>
            <a:off x="5214942" y="4714884"/>
            <a:ext cx="2928958" cy="171451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857224" y="1285860"/>
            <a:ext cx="378621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облачность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1285860"/>
            <a:ext cx="300039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осадки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4071942"/>
            <a:ext cx="378621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сила ветра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4071942"/>
            <a:ext cx="307183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направление ветра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21" name="Рисунок 2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22" name="Рисунок 21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23" name="Рисунок 2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24" name="Рисунок 2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5" name="Рисунок 24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Условные обозначения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0" name="Рисунок 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1" name="Рисунок 10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2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Покормите птиц зимой!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1" y="1357299"/>
            <a:ext cx="3429024" cy="5016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Покормите птиц зимой!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Пусть со всех концов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К вам слетятся, как домой,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Стайки на крыльцо.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Небогаты их корма.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Горсть зерна нужна,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Горсть одна — и не страшна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Будет им зима.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Сколько гибнет их — не счесть,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Видеть тяжело.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А ведь в нашем сердце есть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И для птиц тепло.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Разве можно забывать: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Улететь могли,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А остались зимовать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Заодно с людьми.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Приучите птиц в мороз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К своему окну,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Чтоб без песен не пришлось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Нам встречать весну!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А.Яшин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736"/>
            <a:ext cx="5429288" cy="47149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1714488"/>
            <a:ext cx="228601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8" name="Рисунок 7" descr="1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29388" y="1714488"/>
            <a:ext cx="214314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0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00430" y="1714488"/>
            <a:ext cx="228601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109.png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1" name="Рисунок 20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4929198"/>
            <a:ext cx="1500198" cy="12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9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зимние забавы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" name="Рисунок 21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357694"/>
            <a:ext cx="2000232" cy="2285992"/>
          </a:xfrm>
          <a:prstGeom prst="rect">
            <a:avLst/>
          </a:prstGeom>
        </p:spPr>
      </p:pic>
      <p:pic>
        <p:nvPicPr>
          <p:cNvPr id="23" name="Рисунок 22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286256"/>
            <a:ext cx="2357454" cy="2357454"/>
          </a:xfrm>
          <a:prstGeom prst="rect">
            <a:avLst/>
          </a:prstGeom>
        </p:spPr>
      </p:pic>
      <p:pic>
        <p:nvPicPr>
          <p:cNvPr id="25" name="Рисунок 24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5072074"/>
            <a:ext cx="1500198" cy="1214422"/>
          </a:xfrm>
          <a:prstGeom prst="rect">
            <a:avLst/>
          </a:prstGeom>
        </p:spPr>
      </p:pic>
      <p:pic>
        <p:nvPicPr>
          <p:cNvPr id="24" name="Рисунок 23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5286388"/>
            <a:ext cx="150019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студень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1785927"/>
            <a:ext cx="3643338" cy="480131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РУССКИЕ НАРОДНЫЕ ПРИМЕТЫ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* Если декабрь сухой — весна и лето будут сухие 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этот месяц холодный, снежный, с инеями и ветрами — будет урожай.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*Если на </a:t>
            </a:r>
            <a:r>
              <a:rPr lang="ru-RU" b="1" dirty="0" err="1" smtClean="0">
                <a:solidFill>
                  <a:srgbClr val="002060"/>
                </a:solidFill>
              </a:rPr>
              <a:t>Парамона</a:t>
            </a:r>
            <a:r>
              <a:rPr lang="ru-RU" b="1" dirty="0" smtClean="0">
                <a:solidFill>
                  <a:srgbClr val="002060"/>
                </a:solidFill>
              </a:rPr>
              <a:t> (12 декабря) с утра хорошая погода, весь декабрь будет ясным. Если же метет метель, то такая погода сохранится до праздника Святого Николы (19 декабря).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на Спиридона (24 — 25 декабря) солнце показывалось и «играло», то на Новый Год и Рождество ожидалась хорошая погода.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 descr="98 September википедия.jpg"/>
          <p:cNvPicPr>
            <a:picLocks noChangeAspect="1"/>
          </p:cNvPicPr>
          <p:nvPr/>
        </p:nvPicPr>
        <p:blipFill>
          <a:blip r:embed="rId3"/>
          <a:srcRect b="4478"/>
          <a:stretch>
            <a:fillRect/>
          </a:stretch>
        </p:blipFill>
        <p:spPr>
          <a:xfrm>
            <a:off x="4786314" y="1785926"/>
            <a:ext cx="364332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643306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стужайло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Декабрь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ветрозим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421</Words>
  <Application>Microsoft Office PowerPoint</Application>
  <PresentationFormat>Экран (4:3)</PresentationFormat>
  <Paragraphs>270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118</cp:revision>
  <dcterms:created xsi:type="dcterms:W3CDTF">2012-07-19T12:16:58Z</dcterms:created>
  <dcterms:modified xsi:type="dcterms:W3CDTF">2012-08-11T07:51:23Z</dcterms:modified>
</cp:coreProperties>
</file>