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3" r:id="rId2"/>
    <p:sldId id="276" r:id="rId3"/>
    <p:sldId id="277" r:id="rId4"/>
    <p:sldId id="274" r:id="rId5"/>
    <p:sldId id="27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06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88BE6-0BF4-4EF1-AEF9-5683B64DA8C2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ACD2E-8A51-4101-AFF9-B6D0F03BE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697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FB12BC-66BE-468D-A38F-1723F0BBE0E9}" type="slidenum">
              <a:rPr lang="ru-RU"/>
              <a:pPr/>
              <a:t>1</a:t>
            </a:fld>
            <a:endParaRPr lang="ru-RU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Рисунок1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286908" cy="6858000"/>
          </a:xfrm>
          <a:prstGeom prst="rect">
            <a:avLst/>
          </a:prstGeom>
          <a:noFill/>
        </p:spPr>
      </p:pic>
      <p:sp>
        <p:nvSpPr>
          <p:cNvPr id="3073" name="AutoShape 1"/>
          <p:cNvSpPr>
            <a:spLocks noChangeArrowheads="1"/>
          </p:cNvSpPr>
          <p:nvPr/>
        </p:nvSpPr>
        <p:spPr bwMode="auto">
          <a:xfrm flipV="1">
            <a:off x="9525" y="0"/>
            <a:ext cx="8001000" cy="6858000"/>
          </a:xfrm>
          <a:prstGeom prst="rtTriangle">
            <a:avLst/>
          </a:prstGeom>
          <a:blipFill dpi="0" rotWithShape="0">
            <a:blip r:embed="rId4">
              <a:alphaModFix amt="94000"/>
            </a:blip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  <a:effectLst>
            <a:outerShdw dist="28080" dir="5400000" algn="ctr" rotWithShape="0">
              <a:srgbClr val="000000">
                <a:alpha val="32037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714625" y="4429125"/>
            <a:ext cx="6429375" cy="171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4025" y="-360363"/>
            <a:ext cx="6924675" cy="7624763"/>
            <a:chOff x="286" y="-227"/>
            <a:chExt cx="4362" cy="4803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6" y="-227"/>
              <a:ext cx="4363" cy="48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 rot="2880000">
              <a:off x="2431" y="-525"/>
              <a:ext cx="75" cy="536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8" name="Text Box 6"/>
          <p:cNvSpPr txBox="1">
            <a:spLocks noChangeArrowheads="1"/>
          </p:cNvSpPr>
          <p:nvPr/>
        </p:nvSpPr>
        <p:spPr bwMode="auto">
          <a:xfrm rot="20820000">
            <a:off x="2740025" y="2432050"/>
            <a:ext cx="1447800" cy="2227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0" b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Д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 rot="21000000">
            <a:off x="755650" y="4197350"/>
            <a:ext cx="1465263" cy="2227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0" b="1">
                <a:solidFill>
                  <a:srgbClr val="F5791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 rot="20280000">
            <a:off x="5445125" y="644525"/>
            <a:ext cx="1458913" cy="2227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И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 rot="21420000">
            <a:off x="1557338" y="3543300"/>
            <a:ext cx="1458912" cy="2227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Б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 rot="20700000">
            <a:off x="2393950" y="2936875"/>
            <a:ext cx="1465263" cy="2227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0" b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 rot="20820000">
            <a:off x="4024313" y="1546225"/>
            <a:ext cx="1789112" cy="2227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0" b="1">
                <a:solidFill>
                  <a:srgbClr val="77933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Ж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 rot="21300000">
            <a:off x="3675063" y="2128838"/>
            <a:ext cx="1366837" cy="2227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0" b="1">
                <a:solidFill>
                  <a:srgbClr val="E46C0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Е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 rot="21060000">
            <a:off x="4800600" y="1163638"/>
            <a:ext cx="1295400" cy="2227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З</a:t>
            </a:r>
          </a:p>
        </p:txBody>
      </p:sp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0" y="1428750"/>
            <a:ext cx="2028825" cy="1397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6143625" y="0"/>
            <a:ext cx="1436688" cy="2227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0" b="1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К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 rot="21000000">
            <a:off x="315913" y="611188"/>
            <a:ext cx="3444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F5791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 rot="21420000">
            <a:off x="928688" y="446088"/>
            <a:ext cx="3444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Б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 rot="20700000">
            <a:off x="1397000" y="477838"/>
            <a:ext cx="344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 rot="20820000">
            <a:off x="2028825" y="682625"/>
            <a:ext cx="3873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77933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Ж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 rot="21060000">
            <a:off x="3160713" y="523875"/>
            <a:ext cx="3238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З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 rot="21300000">
            <a:off x="2578100" y="519113"/>
            <a:ext cx="1905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E46C0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Е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3578225" y="207963"/>
            <a:ext cx="563563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К</a:t>
            </a: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6827838" y="0"/>
            <a:ext cx="250825" cy="246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3041649" y="5013176"/>
            <a:ext cx="5775325" cy="14904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800" b="1" dirty="0" smtClean="0">
                <a:solidFill>
                  <a:srgbClr val="FF0000"/>
                </a:solidFill>
                <a:ea typeface="DejaVu Sans" charset="0"/>
                <a:cs typeface="DejaVu Sans" charset="0"/>
              </a:rPr>
              <a:t>  Что изучает фонетика?</a:t>
            </a:r>
            <a:endParaRPr lang="ru-RU" sz="4800" b="1" dirty="0">
              <a:solidFill>
                <a:srgbClr val="FF0000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3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6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5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1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 additive="repl">
                                        <p:cTn id="34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 additive="repl">
                                        <p:cTn id="36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 additive="repl">
                                        <p:cTn id="38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 additive="repl">
                                        <p:cTn id="40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 additive="repl">
                                        <p:cTn id="42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 additive="repl">
                                        <p:cTn id="44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 additive="repl">
                                        <p:cTn id="46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 additive="repl">
                                        <p:cTn id="48" dur="2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 additive="repl">
                                        <p:cTn id="50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3" dur="2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6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9" dur="2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 additive="repl">
                                        <p:cTn id="62" dur="2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 additive="repl">
                                        <p:cTn id="64" dur="2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 additive="repl">
                                        <p:cTn id="66" dur="2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9" dur="2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2" dur="2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mp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 additive="repl">
                                        <p:cTn id="74" dur="2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 additive="repl">
                                        <p:cTn id="76" dur="2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9" dur="2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82" dur="2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mp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 additive="repl">
                                        <p:cTn id="84" dur="2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 additive="repl">
                                        <p:cTn id="86" dur="2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gogol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908050"/>
            <a:ext cx="3365500" cy="424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4283968" y="260648"/>
            <a:ext cx="4464496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800" b="1" i="1" dirty="0">
                <a:latin typeface="Georgia" pitchFamily="18" charset="0"/>
              </a:rPr>
              <a:t>Гоголь Николай Васильевич</a:t>
            </a:r>
          </a:p>
          <a:p>
            <a:r>
              <a:rPr lang="ru-RU" altLang="ru-RU" sz="2000" b="1" dirty="0"/>
              <a:t>(1809 — 1852) — </a:t>
            </a:r>
            <a:r>
              <a:rPr lang="ru-RU" altLang="ru-RU" sz="2000" b="1" dirty="0">
                <a:latin typeface="Georgia" pitchFamily="18" charset="0"/>
              </a:rPr>
              <a:t>русский прозаик, </a:t>
            </a:r>
            <a:r>
              <a:rPr lang="ru-RU" altLang="ru-RU" sz="2000" b="1" dirty="0" smtClean="0">
                <a:latin typeface="Georgia" pitchFamily="18" charset="0"/>
              </a:rPr>
              <a:t>драматург</a:t>
            </a:r>
            <a:r>
              <a:rPr lang="ru-RU" altLang="ru-RU" sz="2000" b="1" dirty="0">
                <a:latin typeface="Georgia" pitchFamily="18" charset="0"/>
              </a:rPr>
              <a:t>, </a:t>
            </a:r>
            <a:endParaRPr lang="ru-RU" altLang="ru-RU" sz="2000" b="1" dirty="0" smtClean="0">
              <a:latin typeface="Georgia" pitchFamily="18" charset="0"/>
            </a:endParaRPr>
          </a:p>
          <a:p>
            <a:r>
              <a:rPr lang="ru-RU" altLang="ru-RU" sz="2000" b="1" dirty="0" smtClean="0">
                <a:latin typeface="Georgia" pitchFamily="18" charset="0"/>
              </a:rPr>
              <a:t>поэт</a:t>
            </a:r>
            <a:r>
              <a:rPr lang="ru-RU" altLang="ru-RU" sz="2000" b="1" dirty="0">
                <a:latin typeface="Georgia" pitchFamily="18" charset="0"/>
              </a:rPr>
              <a:t>, </a:t>
            </a:r>
            <a:r>
              <a:rPr lang="ru-RU" altLang="ru-RU" sz="2000" b="1" dirty="0" smtClean="0">
                <a:latin typeface="Georgia" pitchFamily="18" charset="0"/>
              </a:rPr>
              <a:t>критик</a:t>
            </a:r>
            <a:r>
              <a:rPr lang="ru-RU" altLang="ru-RU" sz="2000" b="1" dirty="0">
                <a:latin typeface="Georgia" pitchFamily="18" charset="0"/>
              </a:rPr>
              <a:t>, </a:t>
            </a:r>
            <a:r>
              <a:rPr lang="ru-RU" altLang="ru-RU" sz="2000" b="1" dirty="0" smtClean="0">
                <a:latin typeface="Georgia" pitchFamily="18" charset="0"/>
              </a:rPr>
              <a:t>публицист</a:t>
            </a:r>
            <a:endParaRPr lang="ru-RU" altLang="ru-RU" sz="2000" b="1" dirty="0">
              <a:latin typeface="Georg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67944" y="3061415"/>
            <a:ext cx="46085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i="1" dirty="0" smtClean="0">
                <a:latin typeface="Georgia" pitchFamily="18" charset="0"/>
              </a:rPr>
              <a:t> « Необыкновенный язык  наш есть ещё тайна. В нём есть все тоны и оттенки, все переходы звуков от самых твёрдых до самых нежных и мягких»</a:t>
            </a:r>
            <a:endParaRPr lang="ru-RU" altLang="ru-RU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68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Рисунок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8460432" cy="6858000"/>
          </a:xfrm>
          <a:prstGeom prst="rect">
            <a:avLst/>
          </a:prstGeom>
          <a:noFill/>
        </p:spPr>
      </p:pic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142976" y="214290"/>
            <a:ext cx="7000924" cy="677844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0"/>
              </a:avLst>
            </a:prstTxWarp>
          </a:bodyPr>
          <a:lstStyle/>
          <a:p>
            <a:pPr algn="ctr"/>
            <a:endParaRPr lang="ru-RU" sz="3600" dirty="0">
              <a:ln w="9360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FFFF00"/>
              </a:solidFill>
              <a:effectLst>
                <a:outerShdw dist="152735" dir="2700000" algn="ctr" rotWithShape="0">
                  <a:srgbClr val="868686"/>
                </a:outerShdw>
              </a:effectLst>
              <a:latin typeface="Arial Black"/>
            </a:endParaRPr>
          </a:p>
        </p:txBody>
      </p:sp>
      <p:sp>
        <p:nvSpPr>
          <p:cNvPr id="11266" name="AutoShape 2" descr="http://im2-tub.yandex.net/i?id=124918892-09"/>
          <p:cNvSpPr>
            <a:spLocks noChangeAspect="1" noChangeArrowheads="1"/>
          </p:cNvSpPr>
          <p:nvPr/>
        </p:nvSpPr>
        <p:spPr bwMode="auto">
          <a:xfrm>
            <a:off x="63500" y="-136525"/>
            <a:ext cx="1428750" cy="1114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9" name="AutoShape 5" descr="http://im2-tub.yandex.net/i?id=129436162-08"/>
          <p:cNvSpPr>
            <a:spLocks noChangeAspect="1" noChangeArrowheads="1"/>
          </p:cNvSpPr>
          <p:nvPr/>
        </p:nvSpPr>
        <p:spPr bwMode="auto">
          <a:xfrm>
            <a:off x="63500" y="-136525"/>
            <a:ext cx="838200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4818" name="Picture 2" descr="C:\Users\User\Documents\Школа\ef70c2d57c0fcf4303343c866a6262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1292225"/>
            <a:ext cx="4572032" cy="52156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4751544" y="2321005"/>
            <a:ext cx="30608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i="1" dirty="0" smtClean="0">
                <a:latin typeface="Georgia" pitchFamily="18" charset="0"/>
              </a:rPr>
              <a:t> </a:t>
            </a:r>
            <a:r>
              <a:rPr lang="ru-RU" altLang="ru-RU" sz="3600" b="1" i="1" dirty="0" smtClean="0">
                <a:latin typeface="Georgia" pitchFamily="18" charset="0"/>
              </a:rPr>
              <a:t>Фонетика (от греч. фоне- «звук, голос»)</a:t>
            </a:r>
            <a:endParaRPr lang="ru-RU" altLang="ru-RU" sz="36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97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Рисунок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142976" y="214290"/>
            <a:ext cx="7000924" cy="677844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0"/>
              </a:avLst>
            </a:prstTxWarp>
          </a:bodyPr>
          <a:lstStyle/>
          <a:p>
            <a:pPr algn="ctr"/>
            <a:endParaRPr lang="ru-RU" sz="3600" dirty="0">
              <a:ln w="9360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FFFF00"/>
              </a:solidFill>
              <a:effectLst>
                <a:outerShdw dist="152735" dir="2700000" algn="ctr" rotWithShape="0">
                  <a:srgbClr val="868686"/>
                </a:outerShdw>
              </a:effectLst>
              <a:latin typeface="Arial Black"/>
            </a:endParaRPr>
          </a:p>
        </p:txBody>
      </p:sp>
      <p:sp>
        <p:nvSpPr>
          <p:cNvPr id="11266" name="AutoShape 2" descr="http://im2-tub.yandex.net/i?id=124918892-09"/>
          <p:cNvSpPr>
            <a:spLocks noChangeAspect="1" noChangeArrowheads="1"/>
          </p:cNvSpPr>
          <p:nvPr/>
        </p:nvSpPr>
        <p:spPr bwMode="auto">
          <a:xfrm>
            <a:off x="63500" y="-136525"/>
            <a:ext cx="1428750" cy="1114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9" name="AutoShape 5" descr="http://im2-tub.yandex.net/i?id=129436162-08"/>
          <p:cNvSpPr>
            <a:spLocks noChangeAspect="1" noChangeArrowheads="1"/>
          </p:cNvSpPr>
          <p:nvPr/>
        </p:nvSpPr>
        <p:spPr bwMode="auto">
          <a:xfrm>
            <a:off x="63500" y="-136525"/>
            <a:ext cx="838200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4818" name="Picture 2" descr="C:\Users\User\Documents\Школа\ef70c2d57c0fcf4303343c866a6262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1292225"/>
            <a:ext cx="4572032" cy="52156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4643438" y="2321005"/>
            <a:ext cx="381699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i="1" dirty="0" smtClean="0">
                <a:latin typeface="Georgia" pitchFamily="18" charset="0"/>
              </a:rPr>
              <a:t> </a:t>
            </a:r>
            <a:r>
              <a:rPr lang="ru-RU" altLang="ru-RU" sz="4000" b="1" i="1" dirty="0" smtClean="0">
                <a:latin typeface="Georgia" pitchFamily="18" charset="0"/>
              </a:rPr>
              <a:t>фонограмма</a:t>
            </a:r>
          </a:p>
          <a:p>
            <a:r>
              <a:rPr lang="ru-RU" altLang="ru-RU" sz="4000" b="1" i="1" dirty="0">
                <a:latin typeface="Georgia" pitchFamily="18" charset="0"/>
              </a:rPr>
              <a:t>ф</a:t>
            </a:r>
            <a:r>
              <a:rPr lang="ru-RU" altLang="ru-RU" sz="4000" b="1" i="1" dirty="0" smtClean="0">
                <a:latin typeface="Georgia" pitchFamily="18" charset="0"/>
              </a:rPr>
              <a:t>онотека</a:t>
            </a:r>
          </a:p>
          <a:p>
            <a:r>
              <a:rPr lang="ru-RU" altLang="ru-RU" sz="4000" b="1" i="1" dirty="0" smtClean="0">
                <a:latin typeface="Georgia" pitchFamily="18" charset="0"/>
              </a:rPr>
              <a:t>мегафон</a:t>
            </a:r>
          </a:p>
          <a:p>
            <a:r>
              <a:rPr lang="ru-RU" altLang="ru-RU" sz="4000" b="1" i="1" dirty="0">
                <a:latin typeface="Georgia" pitchFamily="18" charset="0"/>
              </a:rPr>
              <a:t>м</a:t>
            </a:r>
            <a:r>
              <a:rPr lang="ru-RU" altLang="ru-RU" sz="4000" b="1" i="1" dirty="0" smtClean="0">
                <a:latin typeface="Georgia" pitchFamily="18" charset="0"/>
              </a:rPr>
              <a:t>икрофон</a:t>
            </a:r>
          </a:p>
          <a:p>
            <a:endParaRPr lang="ru-RU" altLang="ru-RU" sz="3600" b="1" i="1" dirty="0" smtClean="0">
              <a:latin typeface="Georgia" pitchFamily="18" charset="0"/>
            </a:endParaRPr>
          </a:p>
          <a:p>
            <a:endParaRPr lang="ru-RU" altLang="ru-RU" sz="2400" b="1" i="1" dirty="0" smtClean="0">
              <a:latin typeface="Georgia" pitchFamily="18" charset="0"/>
            </a:endParaRPr>
          </a:p>
          <a:p>
            <a:endParaRPr lang="ru-RU" altLang="ru-RU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Рисунок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2571736" y="214290"/>
            <a:ext cx="4143404" cy="677844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00"/>
                </a:solidFill>
                <a:effectLst>
                  <a:outerShdw dist="152735" dir="2700000" algn="ctr" rotWithShape="0">
                    <a:srgbClr val="868686"/>
                  </a:outerShdw>
                </a:effectLst>
                <a:latin typeface="Arial Black"/>
              </a:rPr>
              <a:t>Молодцы!</a:t>
            </a:r>
            <a:endParaRPr lang="ru-RU" sz="3600" dirty="0">
              <a:ln w="9360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FFFF00"/>
              </a:solidFill>
              <a:effectLst>
                <a:outerShdw dist="152735" dir="2700000" algn="ctr" rotWithShape="0">
                  <a:srgbClr val="868686"/>
                </a:outerShdw>
              </a:effectLst>
              <a:latin typeface="Arial Black"/>
            </a:endParaRPr>
          </a:p>
        </p:txBody>
      </p:sp>
      <p:sp>
        <p:nvSpPr>
          <p:cNvPr id="11266" name="AutoShape 2" descr="http://im2-tub.yandex.net/i?id=124918892-09"/>
          <p:cNvSpPr>
            <a:spLocks noChangeAspect="1" noChangeArrowheads="1"/>
          </p:cNvSpPr>
          <p:nvPr/>
        </p:nvSpPr>
        <p:spPr bwMode="auto">
          <a:xfrm>
            <a:off x="63500" y="-136525"/>
            <a:ext cx="1428750" cy="1114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9" name="AutoShape 5" descr="http://im2-tub.yandex.net/i?id=129436162-08"/>
          <p:cNvSpPr>
            <a:spLocks noChangeAspect="1" noChangeArrowheads="1"/>
          </p:cNvSpPr>
          <p:nvPr/>
        </p:nvSpPr>
        <p:spPr bwMode="auto">
          <a:xfrm>
            <a:off x="63500" y="-136525"/>
            <a:ext cx="838200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875" y="1292225"/>
            <a:ext cx="4929190" cy="5345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5707064" y="3105835"/>
            <a:ext cx="31854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b="1" i="1" dirty="0" smtClean="0">
                <a:latin typeface="Georgia" pitchFamily="18" charset="0"/>
              </a:rPr>
              <a:t> Домашнее задание:</a:t>
            </a:r>
          </a:p>
          <a:p>
            <a:r>
              <a:rPr lang="ru-RU" altLang="ru-RU" sz="3200" b="1" i="1" dirty="0" smtClean="0">
                <a:latin typeface="Georgia" pitchFamily="18" charset="0"/>
              </a:rPr>
              <a:t>упражнение № 178</a:t>
            </a:r>
            <a:endParaRPr lang="ru-RU" altLang="ru-RU" sz="32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87</Words>
  <Application>Microsoft Office PowerPoint</Application>
  <PresentationFormat>Экран (4:3)</PresentationFormat>
  <Paragraphs>31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ввкппе</cp:lastModifiedBy>
  <cp:revision>28</cp:revision>
  <dcterms:created xsi:type="dcterms:W3CDTF">2011-02-17T19:28:32Z</dcterms:created>
  <dcterms:modified xsi:type="dcterms:W3CDTF">2014-10-26T18:22:14Z</dcterms:modified>
</cp:coreProperties>
</file>