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4" r:id="rId2"/>
    <p:sldId id="285" r:id="rId3"/>
    <p:sldId id="327" r:id="rId4"/>
    <p:sldId id="286" r:id="rId5"/>
    <p:sldId id="290" r:id="rId6"/>
    <p:sldId id="291" r:id="rId7"/>
    <p:sldId id="282" r:id="rId8"/>
    <p:sldId id="301" r:id="rId9"/>
    <p:sldId id="302" r:id="rId10"/>
    <p:sldId id="303" r:id="rId11"/>
    <p:sldId id="305" r:id="rId12"/>
    <p:sldId id="307" r:id="rId13"/>
    <p:sldId id="308" r:id="rId14"/>
    <p:sldId id="292" r:id="rId15"/>
    <p:sldId id="293" r:id="rId16"/>
    <p:sldId id="294" r:id="rId17"/>
    <p:sldId id="31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FAFAF8"/>
    <a:srgbClr val="D9D9FF"/>
    <a:srgbClr val="82D317"/>
    <a:srgbClr val="C9C9FF"/>
    <a:srgbClr val="000099"/>
    <a:srgbClr val="D9F5FF"/>
    <a:srgbClr val="E5E5FF"/>
    <a:srgbClr val="3737FF"/>
    <a:srgbClr val="FFFF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58" autoAdjust="0"/>
    <p:restoredTop sz="94712" autoAdjust="0"/>
  </p:normalViewPr>
  <p:slideViewPr>
    <p:cSldViewPr>
      <p:cViewPr>
        <p:scale>
          <a:sx n="70" d="100"/>
          <a:sy n="70" d="100"/>
        </p:scale>
        <p:origin x="-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C31F08-D744-46E0-962C-474CC15D4326}" type="datetimeFigureOut">
              <a:rPr lang="ru-RU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60D0C-234C-4514-A769-6596C1E088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F5BD12-DCEC-4269-84DB-9B3E17DF056D}" type="datetimeFigureOut">
              <a:rPr lang="ru-RU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9F2B1D-CBE1-4544-8A30-B12B2A6BC5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F2B1D-CBE1-4544-8A30-B12B2A6BC5C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969E-8CFE-4885-91E1-D3C336547D51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479B-8BF0-4FCB-8BA8-CB5223DD61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B163-0221-45FD-B866-843CAFB0EBB0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C49F-0C8E-4A1C-A0FB-7425CD3A6A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D7AA-5875-4597-9EE1-6395723BAE63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5E17-61D8-4377-BB59-800E3237A8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C2CA-5CDA-4F0C-AF03-FFB034677238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16BD-0D13-459E-AEC6-89E895BFEE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4824-DEF9-4B0D-825A-6346D0D3BC87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82BC-C11F-4666-9411-2D3D13269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0A271-FA8A-46C1-B13A-1ACD4F1BFB66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D6F4-0970-4280-92D8-1F5B9C1E57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7DB3-FFDA-4DF9-9FC2-EDD6507F1E26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5F25-CD5B-4A0F-89AA-1FA0E76F4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8289-D024-4845-B854-B3160892FD5F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9A04-A801-4056-B198-B4EE97E8B0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CC71-426F-40CB-8645-3103D6CB798A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3912-DA76-44F8-BF9D-9164A8DAC9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DF18-7798-4FEF-B26C-C861D3A945A1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97A1-0268-48FA-AA1C-98C690DADD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57DD-1D23-4539-8893-82ACDBB2C441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CC9C-5267-448A-8377-406A1AE657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 bright="49000" contrast="-21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267EA2B-010E-45D4-961F-E4D3A70130AF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B08256E-D380-424F-9C9D-63109378F7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конкурс\конкурс икт\123\763532334.gif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000100" y="207167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spc="600" dirty="0" smtClean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«Безопасность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2928934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spc="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детей на дороге»</a:t>
            </a:r>
            <a:endParaRPr lang="ru-RU" sz="4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D973C-B391-4A23-A2BA-FBFF01946787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stop-light-h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643050"/>
            <a:ext cx="3357586" cy="4000504"/>
          </a:xfrm>
          <a:prstGeom prst="rect">
            <a:avLst/>
          </a:prstGeom>
        </p:spPr>
      </p:pic>
      <p:sp>
        <p:nvSpPr>
          <p:cNvPr id="14" name="Блок-схема: узел 13"/>
          <p:cNvSpPr/>
          <p:nvPr/>
        </p:nvSpPr>
        <p:spPr>
          <a:xfrm>
            <a:off x="6357950" y="2143116"/>
            <a:ext cx="857256" cy="857256"/>
          </a:xfrm>
          <a:prstGeom prst="flowChartConnector">
            <a:avLst/>
          </a:prstGeom>
          <a:solidFill>
            <a:srgbClr val="FFA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6357950" y="214311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6357950" y="3357562"/>
            <a:ext cx="857256" cy="857256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6357950" y="3357562"/>
            <a:ext cx="857256" cy="857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6357950" y="4572008"/>
            <a:ext cx="857256" cy="857256"/>
          </a:xfrm>
          <a:prstGeom prst="flowChartConnector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6357950" y="4572008"/>
            <a:ext cx="928694" cy="857256"/>
          </a:xfrm>
          <a:prstGeom prst="flowChartConnector">
            <a:avLst/>
          </a:prstGeom>
          <a:solidFill>
            <a:srgbClr val="0BA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642910" y="500042"/>
            <a:ext cx="707236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kumimoji="0" lang="ru-RU" sz="2800" b="0" i="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. Что надо сделать пешеходу, если он не успел перейти проезжую часть?</a:t>
            </a:r>
            <a:endParaRPr kumimoji="0" lang="ru-RU" sz="2800" b="0" i="0" u="none" strike="noStrike" kern="1200" cap="none" spc="150" normalizeH="0" baseline="0" noProof="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21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357158" y="2071678"/>
            <a:ext cx="4429156" cy="857256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А</a:t>
            </a:r>
            <a:r>
              <a:rPr kumimoji="0" lang="ru-RU" sz="20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Продолжить переход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kumimoji="0" lang="ru-RU" sz="1800" b="1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357158" y="3357562"/>
            <a:ext cx="4429156" cy="857256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В) Должен бежать обратно на тротуар.</a:t>
            </a:r>
            <a:endParaRPr kumimoji="0" lang="ru-RU" sz="2000" i="0" u="none" strike="noStrike" kern="1200" cap="none" spc="150" normalizeH="0" baseline="0" noProof="0" dirty="0">
              <a:ln w="11430"/>
              <a:solidFill>
                <a:srgbClr val="F8F8F8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Текст 5">
            <a:hlinkClick r:id="" action="ppaction://noaction" highlightClick="1">
              <a:snd r:embed="rId3" name="applause.wav" builtIn="1"/>
            </a:hlinkClick>
          </p:cNvPr>
          <p:cNvSpPr txBox="1">
            <a:spLocks/>
          </p:cNvSpPr>
          <p:nvPr/>
        </p:nvSpPr>
        <p:spPr>
          <a:xfrm>
            <a:off x="357158" y="4572008"/>
            <a:ext cx="4429156" cy="1143008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С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i="0" u="none" strike="noStrike" kern="1200" cap="none" spc="150" normalizeH="0" noProof="0" dirty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Надо дойти до середины проезжей части и ожидать там зеленого сигнала светофора</a:t>
            </a:r>
            <a:r>
              <a:rPr lang="ru-RU" sz="20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kumimoji="0" lang="ru-RU" sz="2000" b="1" i="0" u="none" strike="noStrike" kern="1200" cap="none" spc="150" normalizeH="0" baseline="0" noProof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6286512" y="4357694"/>
            <a:ext cx="785818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6286512" y="4357694"/>
            <a:ext cx="857256" cy="857256"/>
          </a:xfrm>
          <a:prstGeom prst="flowChartConnector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EBB57-FFC6-4C84-9F70-803B74AFEDBA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stop-light-h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500174"/>
            <a:ext cx="3286148" cy="3929066"/>
          </a:xfrm>
          <a:prstGeom prst="rect">
            <a:avLst/>
          </a:prstGeom>
        </p:spPr>
      </p:pic>
      <p:sp>
        <p:nvSpPr>
          <p:cNvPr id="11" name="Блок-схема: узел 10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A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6286512" y="3143248"/>
            <a:ext cx="857256" cy="857256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6286512" y="3143248"/>
            <a:ext cx="857256" cy="857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642910" y="357166"/>
            <a:ext cx="750099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150" normalizeH="0" baseline="0" noProof="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3</a:t>
            </a:r>
            <a:r>
              <a:rPr kumimoji="0" lang="ru-RU" sz="2800" b="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. Какую ответственность несет виновник ДТП, если при этом погиб человек?</a:t>
            </a:r>
            <a:endParaRPr kumimoji="0" lang="ru-RU" sz="2800" b="0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15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71472" y="2000240"/>
            <a:ext cx="3857652" cy="785818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Поругают.</a:t>
            </a:r>
            <a:endParaRPr kumimoji="0" lang="ru-RU" sz="1800" b="1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5">
            <a:hlinkClick r:id="" action="ppaction://noaction" highlightClick="1">
              <a:snd r:embed="rId3" name="applause.wav" builtIn="1"/>
            </a:hlinkClick>
          </p:cNvPr>
          <p:cNvSpPr txBox="1">
            <a:spLocks/>
          </p:cNvSpPr>
          <p:nvPr/>
        </p:nvSpPr>
        <p:spPr>
          <a:xfrm>
            <a:off x="571472" y="3214686"/>
            <a:ext cx="3857652" cy="785818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В)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Уголовная ответственность.</a:t>
            </a: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71472" y="4429132"/>
            <a:ext cx="3857652" cy="71438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С) Штраф.</a:t>
            </a: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57950" y="4357694"/>
            <a:ext cx="785818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286512" y="4357694"/>
            <a:ext cx="928694" cy="857256"/>
          </a:xfrm>
          <a:prstGeom prst="flowChartConnector">
            <a:avLst/>
          </a:prstGeom>
          <a:solidFill>
            <a:srgbClr val="0BA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6357950" y="4357694"/>
            <a:ext cx="785818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6286512" y="4357694"/>
            <a:ext cx="857256" cy="857256"/>
          </a:xfrm>
          <a:prstGeom prst="flowChartConnector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6286512" y="3143248"/>
            <a:ext cx="857256" cy="857256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A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41F3E-03FD-4E44-8E13-BE35C9EAD317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stop-light-h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1500174"/>
            <a:ext cx="3286148" cy="3929066"/>
          </a:xfrm>
          <a:prstGeom prst="rect">
            <a:avLst/>
          </a:prstGeom>
        </p:spPr>
      </p:pic>
      <p:sp>
        <p:nvSpPr>
          <p:cNvPr id="14" name="Текст 5">
            <a:hlinkClick r:id="" action="ppaction://noaction" highlightClick="1">
              <a:snd r:embed="rId3" name="applause.wav" builtIn="1"/>
            </a:hlinkClick>
          </p:cNvPr>
          <p:cNvSpPr txBox="1">
            <a:spLocks/>
          </p:cNvSpPr>
          <p:nvPr/>
        </p:nvSpPr>
        <p:spPr>
          <a:xfrm>
            <a:off x="357158" y="2000240"/>
            <a:ext cx="4357718" cy="71438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А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  Не моложе 14 лет.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357158" y="3214686"/>
            <a:ext cx="4357718" cy="785818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В) Не моложе 10 лет.</a:t>
            </a:r>
            <a:endParaRPr kumimoji="0" lang="ru-RU" sz="2000" i="0" u="none" strike="noStrike" kern="1200" cap="none" spc="150" normalizeH="0" baseline="0" noProof="0" dirty="0">
              <a:ln w="11430"/>
              <a:solidFill>
                <a:srgbClr val="F8F8F8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357158" y="4357694"/>
            <a:ext cx="4357718" cy="107157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С</a:t>
            </a:r>
            <a:r>
              <a:rPr kumimoji="0" lang="ru-RU" sz="20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Вообще нельзя выезжать на велосипеде на проезжую часть общей дороги.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86512" y="4357694"/>
            <a:ext cx="857256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6286512" y="4357694"/>
            <a:ext cx="857256" cy="857256"/>
          </a:xfrm>
          <a:prstGeom prst="flowChartConnector">
            <a:avLst/>
          </a:prstGeom>
          <a:solidFill>
            <a:srgbClr val="0BA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A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6215074" y="2000240"/>
            <a:ext cx="928694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286512" y="3143248"/>
            <a:ext cx="857256" cy="857256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6286512" y="3071810"/>
            <a:ext cx="928694" cy="10001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4"/>
          <p:cNvSpPr txBox="1">
            <a:spLocks/>
          </p:cNvSpPr>
          <p:nvPr/>
        </p:nvSpPr>
        <p:spPr>
          <a:xfrm>
            <a:off x="642910" y="285728"/>
            <a:ext cx="771530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150" normalizeH="0" baseline="0" noProof="0" dirty="0">
                <a:ln w="11430"/>
                <a:solidFill>
                  <a:schemeClr val="tx1"/>
                </a:solidFill>
                <a:uLnTx/>
                <a:uFillTx/>
                <a:latin typeface="Monotype Corsiva" pitchFamily="66" charset="0"/>
              </a:rPr>
              <a:t>4</a:t>
            </a:r>
            <a:r>
              <a:rPr kumimoji="0" lang="ru-RU" sz="2800" b="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Monotype Corsiva" pitchFamily="66" charset="0"/>
              </a:rPr>
              <a:t>. В каком возрасте разрешается выезжать на велосипеде на дороги общего пользования?</a:t>
            </a:r>
            <a:endParaRPr kumimoji="0" lang="ru-RU" sz="2800" b="0" i="0" u="none" strike="noStrike" kern="1200" cap="none" spc="150" normalizeH="0" baseline="0" noProof="0" dirty="0">
              <a:ln w="11430"/>
              <a:solidFill>
                <a:srgbClr val="F8F8F8"/>
              </a:solidFill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9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58B64-5E4B-43E8-8945-4F5A06EF0598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stop-light-h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785926"/>
            <a:ext cx="3357586" cy="400050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643702" y="2285992"/>
            <a:ext cx="928694" cy="928694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643702" y="2285992"/>
            <a:ext cx="92869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715140" y="3500438"/>
            <a:ext cx="857256" cy="85725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715140" y="3500438"/>
            <a:ext cx="857256" cy="857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715140" y="4714884"/>
            <a:ext cx="857256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715140" y="4714884"/>
            <a:ext cx="928694" cy="857256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609600" y="381000"/>
            <a:ext cx="707236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150" normalizeH="0" baseline="0" noProof="0" dirty="0">
                <a:ln w="11430"/>
                <a:solidFill>
                  <a:srgbClr val="002060"/>
                </a:solidFill>
                <a:uLnTx/>
                <a:uFillTx/>
                <a:latin typeface="Monotype Corsiva" pitchFamily="66" charset="0"/>
              </a:rPr>
              <a:t>5</a:t>
            </a:r>
            <a:r>
              <a:rPr kumimoji="0" lang="ru-RU" sz="2800" b="0" i="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uLnTx/>
                <a:uFillTx/>
                <a:latin typeface="Monotype Corsiva" pitchFamily="66" charset="0"/>
              </a:rPr>
              <a:t>. Разрешается ли сидеть детям на переднем сидении?</a:t>
            </a:r>
            <a:endParaRPr kumimoji="0" lang="ru-RU" sz="2800" b="0" i="0" u="none" strike="noStrike" kern="1200" cap="none" spc="150" normalizeH="0" baseline="0" noProof="0" dirty="0">
              <a:ln w="11430"/>
              <a:solidFill>
                <a:srgbClr val="002060"/>
              </a:solidFill>
              <a:uLnTx/>
              <a:uFillTx/>
              <a:latin typeface="Monotype Corsiva" pitchFamily="66" charset="0"/>
            </a:endParaRPr>
          </a:p>
        </p:txBody>
      </p:sp>
      <p:sp>
        <p:nvSpPr>
          <p:cNvPr id="14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00034" y="2214554"/>
            <a:ext cx="4500594" cy="785818"/>
          </a:xfrm>
          <a:prstGeom prst="rect">
            <a:avLst/>
          </a:prstGeom>
          <a:solidFill>
            <a:srgbClr val="D3F9FD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С</a:t>
            </a:r>
            <a:r>
              <a:rPr kumimoji="0" lang="ru-RU" sz="20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) Не разрешается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uLnTx/>
              <a:uFillTx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428596" y="3500438"/>
            <a:ext cx="4714908" cy="928694"/>
          </a:xfrm>
          <a:prstGeom prst="rect">
            <a:avLst/>
          </a:prstGeom>
          <a:solidFill>
            <a:srgbClr val="D3F9FD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В) Разрешается перевозка детей любого возраста при наличии взрослого пассажира.</a:t>
            </a:r>
            <a:endParaRPr kumimoji="0" lang="ru-RU" sz="2000" i="0" u="none" strike="noStrike" kern="1200" cap="none" spc="150" normalizeH="0" baseline="0" noProof="0" dirty="0">
              <a:ln w="11430"/>
              <a:solidFill>
                <a:srgbClr val="F8F8F8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5">
            <a:hlinkClick r:id="" action="ppaction://noaction" highlightClick="1">
              <a:snd r:embed="rId2" name="applause.wav" builtIn="1"/>
            </a:hlinkClick>
          </p:cNvPr>
          <p:cNvSpPr txBox="1">
            <a:spLocks/>
          </p:cNvSpPr>
          <p:nvPr/>
        </p:nvSpPr>
        <p:spPr>
          <a:xfrm>
            <a:off x="428596" y="4714884"/>
            <a:ext cx="4833998" cy="1000132"/>
          </a:xfrm>
          <a:prstGeom prst="rect">
            <a:avLst/>
          </a:prstGeom>
          <a:solidFill>
            <a:srgbClr val="D3F9FD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fontScale="9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А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  Разрешается перевозка детей до 12 лет при наличии специального детского кресла.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71A22-6922-4B0C-936D-6756C99150DC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4643438" cy="2071702"/>
          </a:xfrm>
          <a:prstGeom prst="rect">
            <a:avLst/>
          </a:prstGeom>
        </p:spPr>
      </p:pic>
      <p:pic>
        <p:nvPicPr>
          <p:cNvPr id="11" name="Рисунок 10" descr="Рисунок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143116"/>
            <a:ext cx="1381122" cy="190449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286380" y="4071942"/>
            <a:ext cx="2928958" cy="92333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Calibri" pitchFamily="34" charset="0"/>
              </a:rPr>
              <a:t>Переход</a:t>
            </a:r>
            <a:endParaRPr lang="ru-RU" sz="5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3174" y="21429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Разгадайте ребус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2" name="Рисунок 21" descr="266266_screenshot_big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5000636"/>
            <a:ext cx="2643206" cy="164307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008EB-19C4-44FC-AE2B-58904D27EE3D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4" name="Содержимое 5" descr="Рисунок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928802"/>
            <a:ext cx="4500562" cy="1857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2066" y="1071546"/>
            <a:ext cx="3857652" cy="83099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  <a:latin typeface="Calibri" pitchFamily="34" charset="0"/>
              </a:rPr>
              <a:t>Перекресток</a:t>
            </a:r>
            <a:endParaRPr lang="ru-RU" sz="4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2" name="Рисунок 31" descr="35087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571876"/>
            <a:ext cx="2714644" cy="173915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3CE69-9739-42B9-BE75-23222FAD0622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4" name="Содержимое 3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786058"/>
            <a:ext cx="4357718" cy="1857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3504" y="1785926"/>
            <a:ext cx="3071834" cy="9233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Calibri" pitchFamily="34" charset="0"/>
              </a:rPr>
              <a:t>Пешеход</a:t>
            </a:r>
            <a:endParaRPr lang="ru-RU" sz="5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5" name="Рисунок 24" descr="Копия 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929066"/>
            <a:ext cx="1357322" cy="189889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554B82-5004-4775-99B3-F6A9F017FB3A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4" name="Рисунок 3" descr="resiz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42852"/>
            <a:ext cx="4786346" cy="65008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142844" y="214290"/>
            <a:ext cx="3786214" cy="6500858"/>
          </a:xfrm>
          <a:prstGeom prst="roundRect">
            <a:avLst/>
          </a:prstGeom>
          <a:solidFill>
            <a:srgbClr val="EAFFC5">
              <a:alpha val="64706"/>
            </a:srgbClr>
          </a:solidFill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Ну, пожалуйста, не нарушай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Больше правила движенья.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Все законы соблюдай –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Будешь жить без сожаления.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Ну, пожалуйста, не забывай,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Что дорога – это сложно.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Если будешь ты </a:t>
            </a:r>
            <a:r>
              <a:rPr lang="ru-RU" sz="22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беспечным </a:t>
            </a:r>
            <a:endParaRPr lang="ru-RU" sz="2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Угодить в больницу можно.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Помни надо быть серьёзным,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На дороге осторожным.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Помни – жизнь всегда одна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И более всего она важна.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4E1452-9048-4801-A465-94302F0D486A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F914D-6FAD-441E-BD39-4B233EC9136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357158" y="571480"/>
            <a:ext cx="84296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300" dirty="0" smtClean="0"/>
              <a:t>    Резкое </a:t>
            </a:r>
            <a:r>
              <a:rPr lang="ru-RU" sz="2300" dirty="0"/>
              <a:t>возрастание в последние годы автомобилизации городов и поселков порождает множество проблем, среди которых дорожно-транспортный травматизм все больше приобретает характер «национальной катастрофы». </a:t>
            </a:r>
          </a:p>
        </p:txBody>
      </p:sp>
      <p:pic>
        <p:nvPicPr>
          <p:cNvPr id="3077" name="Рисунок 6" descr="1186039485_4964151510ab27a71498c1fe6d02b13fbcbbfa64f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8"/>
            <a:ext cx="5572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9CC71-426F-40CB-8645-3103D6CB798A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" name="Рисунок 3" descr="0_2607_3355beb6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 smtClean="0"/>
              <a:t>    </a:t>
            </a:r>
            <a:r>
              <a:rPr lang="ru-RU" dirty="0" smtClean="0"/>
              <a:t>Ежегодно на дорогах России гибнут  люди. Половина из них дети. </a:t>
            </a:r>
          </a:p>
          <a:p>
            <a:pPr algn="just" eaLnBrk="0" hangingPunct="0"/>
            <a:r>
              <a:rPr lang="ru-RU" dirty="0" smtClean="0"/>
              <a:t>Ужасает тот факт, что смертность в результате ДТП в России в несколько раз превышает смертность в результате железнодорожных и авиационных катастроф, пожаров, наводнений и других несчастных случаев. </a:t>
            </a:r>
            <a:endParaRPr lang="ru-RU" dirty="0"/>
          </a:p>
        </p:txBody>
      </p:sp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3116"/>
            <a:ext cx="3071834" cy="3214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21" descr="P100026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214686"/>
            <a:ext cx="3429024" cy="33590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571472" y="5929330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За каждой из дорожных трагедий – судьба ребенка и горе родителей……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E3040F-2A4E-4C0F-B262-BAE97DDF87AA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10012-3B9E-4227-AEF8-A71A7FF8BE8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714375" y="714375"/>
            <a:ext cx="8143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Проблема </a:t>
            </a:r>
            <a:r>
              <a:rPr lang="ru-RU" dirty="0"/>
              <a:t>детского травматизма  на  дорогах  продолжает оставаться острой.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0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600" dirty="0">
                <a:ln/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Статистика ДТП</a:t>
            </a:r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4429125" y="1643063"/>
            <a:ext cx="321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1B587C"/>
                </a:solidFill>
                <a:latin typeface="Calibri" pitchFamily="34" charset="0"/>
              </a:rPr>
              <a:t>Сведения о ДТП по Чувашской</a:t>
            </a:r>
          </a:p>
          <a:p>
            <a:r>
              <a:rPr lang="ru-RU" b="1" i="1" dirty="0">
                <a:solidFill>
                  <a:srgbClr val="1B587C"/>
                </a:solidFill>
                <a:latin typeface="Calibri" pitchFamily="34" charset="0"/>
              </a:rPr>
              <a:t>Республ</a:t>
            </a:r>
            <a:r>
              <a:rPr lang="ru-RU" b="1" dirty="0">
                <a:solidFill>
                  <a:srgbClr val="1B587C"/>
                </a:solidFill>
                <a:latin typeface="Calibri" pitchFamily="34" charset="0"/>
              </a:rPr>
              <a:t>и</a:t>
            </a:r>
            <a:r>
              <a:rPr lang="ru-RU" b="1" i="1" dirty="0">
                <a:solidFill>
                  <a:srgbClr val="1B587C"/>
                </a:solidFill>
                <a:latin typeface="Calibri" pitchFamily="34" charset="0"/>
              </a:rPr>
              <a:t>к с участием детей</a:t>
            </a:r>
            <a:endParaRPr lang="ru-RU" dirty="0"/>
          </a:p>
        </p:txBody>
      </p:sp>
      <p:graphicFrame>
        <p:nvGraphicFramePr>
          <p:cNvPr id="6151" name="Диаграмма 13"/>
          <p:cNvGraphicFramePr>
            <a:graphicFrameLocks/>
          </p:cNvGraphicFramePr>
          <p:nvPr/>
        </p:nvGraphicFramePr>
        <p:xfrm>
          <a:off x="3286125" y="2428875"/>
          <a:ext cx="5486400" cy="3100388"/>
        </p:xfrm>
        <a:graphic>
          <a:graphicData uri="http://schemas.openxmlformats.org/presentationml/2006/ole">
            <p:oleObj spid="_x0000_s6151" r:id="rId3" imgW="5486876" imgH="3103133" progId="Excel.Sheet.8">
              <p:embed/>
            </p:oleObj>
          </a:graphicData>
        </a:graphic>
      </p:graphicFrame>
      <p:pic>
        <p:nvPicPr>
          <p:cNvPr id="6152" name="Рисунок 14" descr="0_522d4_89c8cc5b_X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71625"/>
            <a:ext cx="30718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B3C52-3496-4643-9554-08A2264F3E96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416BD-0D13-459E-AEC6-89E895BFEE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14290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Причины дорожно-транспортных  происшествий.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1500174"/>
            <a:ext cx="857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На поведение детей на дороге влияет целый ряд факторов, из которых необходимо подчеркнуть особую значимость возрастных особенностей детей: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258962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42844" y="2500306"/>
            <a:ext cx="2428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Физиологические: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786050" y="2786058"/>
            <a:ext cx="614363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Ребёнок до 7 лет ещё плохо распознаёт источник звуков (он не всегда может определить направление, откуда доносится шум), и слышит только те звуки, которые ему интересны.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Поле зрения ребёнка гораздо уже, чем у взрослого, сектор обзора ребёнка намного меньше. В 5-летнем возрасте ребёнок ориентируется на расстоянии до 5 метров. В 6 лет появляется возможность оценить события в 10-метровой зоне</a:t>
            </a: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. Остальные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машины слева и справа остаются за ним не замеченными. Он видит только то, что находится напротив.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Надёжная ориентация налево направо приобретается не ранее, чем в восьмилетнем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возрасте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F5CCF-63CD-4246-A751-426558CB3F1A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00430" y="785795"/>
            <a:ext cx="528638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>
              <a:ea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У дошкольников нет знаний и представлений о видах поступательного движения транспортных средств (т.е. ребёнок убеждён, основываясь на аналогичных движениях из микромира игрушек, что реальные транспортные средства могут останавливаться так же мгновенно, как и игрушечные).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85786" y="1142984"/>
            <a:ext cx="2208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Психологические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500430" y="3000372"/>
            <a:ext cx="50006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Внимание ребёнка сосредоточенно на том, что он делает. Заметив предмет или человека, который привлекает его внимание, ребёнок может устремиться к ним, забыв обо всём на свете. Догнать приятеля, уже перешедшего на другую сторону дороги, или подобрать уже укатившийся мячик для ребёнка гораздо важнее, чем надвигающаяся машина. </a:t>
            </a:r>
            <a:endParaRPr lang="ru-RU" sz="1500" dirty="0">
              <a:ea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Ребёнок не осознаёт ответственности за собственное поведение на дороге. Не прогнозирует, к каким последствиям приведёт его поступок для других участников движения и для него лично</a:t>
            </a:r>
            <a:r>
              <a:rPr lang="ru-RU" sz="1500" dirty="0" smtClean="0">
                <a:ea typeface="Calibri" pitchFamily="34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9" name="Рисунок 8" descr="d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71810"/>
            <a:ext cx="314324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95F8A3-6940-4140-A13F-9874CADF864F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53AD0-F4C4-4B83-A2F5-DD351A59C20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14290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600" dirty="0">
                <a:ln/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ПДД –важнейшая часть безопасности нашей жизни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57158" y="1857364"/>
            <a:ext cx="23574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актуальность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57158" y="3571876"/>
            <a:ext cx="2286000" cy="661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пропаганда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6357950" y="1928802"/>
            <a:ext cx="2357438" cy="7143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популяризация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6286512" y="3500438"/>
            <a:ext cx="2428875" cy="7143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воспитание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2571736" y="4857760"/>
            <a:ext cx="4143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Arial" pitchFamily="34" charset="0"/>
              </a:rPr>
              <a:t>Новый тип участника дорожного движения 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68313" y="5949950"/>
            <a:ext cx="2786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Arial" pitchFamily="34" charset="0"/>
              </a:rPr>
              <a:t>Дисциплинированный пешеход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779838" y="5949950"/>
            <a:ext cx="178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Arial" pitchFamily="34" charset="0"/>
              </a:rPr>
              <a:t>Культурный пассажир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5940425" y="5949950"/>
            <a:ext cx="2357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Arial" pitchFamily="34" charset="0"/>
              </a:rPr>
              <a:t>Ответственный водитель</a:t>
            </a:r>
          </a:p>
        </p:txBody>
      </p:sp>
      <p:pic>
        <p:nvPicPr>
          <p:cNvPr id="13" name="Рисунок 12" descr="004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212" y="2786058"/>
            <a:ext cx="1372168" cy="17321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8596" y="2643182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</a:rPr>
              <a:t>- государственная</a:t>
            </a:r>
            <a:endParaRPr lang="ru-RU" sz="1600" dirty="0" smtClean="0">
              <a:latin typeface="Monotype Corsiva" pitchFamily="66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 политика в вопросах ПДД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4357694"/>
            <a:ext cx="886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Calibri" pitchFamily="34" charset="0"/>
              </a:rPr>
              <a:t>ГИБДД 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2714620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</a:rPr>
              <a:t>-детский сад</a:t>
            </a:r>
          </a:p>
          <a:p>
            <a:pPr algn="ctr"/>
            <a:r>
              <a:rPr lang="ru-RU" sz="1600" dirty="0" smtClean="0">
                <a:latin typeface="Calibri" pitchFamily="34" charset="0"/>
              </a:rPr>
              <a:t> -школа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15206" y="4143380"/>
            <a:ext cx="1928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Calibri" pitchFamily="34" charset="0"/>
              </a:rPr>
              <a:t>родитель          </a:t>
            </a:r>
          </a:p>
          <a:p>
            <a:r>
              <a:rPr lang="ru-RU" sz="1600" dirty="0" smtClean="0">
                <a:latin typeface="Calibri" pitchFamily="34" charset="0"/>
              </a:rPr>
              <a:t>-воспитатель</a:t>
            </a:r>
          </a:p>
          <a:p>
            <a:r>
              <a:rPr lang="ru-RU" sz="1600" dirty="0" smtClean="0">
                <a:latin typeface="Calibri" pitchFamily="34" charset="0"/>
              </a:rPr>
              <a:t>- учитель</a:t>
            </a:r>
            <a:endParaRPr lang="ru-RU" sz="1600" dirty="0">
              <a:latin typeface="Calibri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2071670" y="5429264"/>
            <a:ext cx="128588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179091" y="5607859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357818" y="5214950"/>
            <a:ext cx="1500198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52" presetID="23" presetClass="entr" presetSubtype="16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5"/>
      <p:bldP spid="10" grpId="0"/>
      <p:bldP spid="11" grpId="0"/>
      <p:bldP spid="12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42852"/>
            <a:ext cx="3055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50800">
                  <a:noFill/>
                </a:ln>
                <a:latin typeface="Monotype Corsiva" pitchFamily="66" charset="0"/>
              </a:rPr>
              <a:t>ВИКТОРИНА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0"/>
            <a:ext cx="3857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ln w="50800">
                  <a:noFill/>
                </a:ln>
              </a:rPr>
              <a:t>для родителей</a:t>
            </a:r>
          </a:p>
        </p:txBody>
      </p:sp>
      <p:pic>
        <p:nvPicPr>
          <p:cNvPr id="5" name="Picture 4" descr="http://omskmedia.ru/competiton/images/f754877b6dc54d505da3d137808aaaf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1928802"/>
            <a:ext cx="2000232" cy="36290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2000240"/>
            <a:ext cx="3500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красный</a:t>
            </a:r>
            <a:endParaRPr lang="ru-RU" sz="4400" b="1" i="1" dirty="0">
              <a:ln w="3175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928934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3175">
                  <a:solidFill>
                    <a:schemeClr val="bg1">
                      <a:lumMod val="95000"/>
                    </a:schemeClr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Bookman Old Style" pitchFamily="18" charset="0"/>
              </a:rPr>
              <a:t>жёлтый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4000504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3175">
                  <a:solidFill>
                    <a:schemeClr val="bg1"/>
                  </a:solidFill>
                </a:ln>
                <a:solidFill>
                  <a:srgbClr val="0BA525"/>
                </a:solidFill>
                <a:latin typeface="Bookman Old Style" pitchFamily="18" charset="0"/>
              </a:rPr>
              <a:t>зелёный</a:t>
            </a:r>
            <a:endParaRPr lang="ru-RU" sz="4000" b="1" i="1" dirty="0">
              <a:ln w="3175">
                <a:solidFill>
                  <a:schemeClr val="bg1"/>
                </a:solidFill>
              </a:ln>
              <a:solidFill>
                <a:srgbClr val="0BA525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AA173-F96F-40BE-B64B-D5ADA94CBA4D}" type="datetime1">
              <a:rPr lang="ru-RU" smtClean="0"/>
              <a:pPr>
                <a:defRPr/>
              </a:pPr>
              <a:t>16.03.2014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500018"/>
            <a:ext cx="8643998" cy="6357982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85786" y="500042"/>
            <a:ext cx="6715172" cy="135732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uLnTx/>
                <a:uFillTx/>
                <a:latin typeface="Monotype Corsiva" pitchFamily="66" charset="0"/>
              </a:rPr>
              <a:t>1. Кого можно назвать участником дорожного движения?</a:t>
            </a:r>
            <a:endParaRPr kumimoji="0" lang="ru-RU" sz="2800" u="none" strike="noStrike" kern="1200" cap="none" spc="150" normalizeH="0" baseline="0" noProof="0" dirty="0">
              <a:ln w="11430"/>
              <a:solidFill>
                <a:srgbClr val="002060"/>
              </a:solidFill>
              <a:uLnTx/>
              <a:uFillTx/>
              <a:latin typeface="Monotype Corsiva" pitchFamily="66" charset="0"/>
            </a:endParaRPr>
          </a:p>
        </p:txBody>
      </p:sp>
      <p:sp>
        <p:nvSpPr>
          <p:cNvPr id="14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00034" y="2214554"/>
            <a:ext cx="4643470" cy="107157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А</a:t>
            </a:r>
            <a:r>
              <a:rPr kumimoji="0" lang="ru-RU" sz="20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) Дорожные рабочие, водители, пешеходы.</a:t>
            </a: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800" b="1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00034" y="3429000"/>
            <a:ext cx="4643470" cy="1000132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В) Пешеходы, водители, пассажиры, уличные животные.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 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5">
            <a:hlinkClick r:id="" action="ppaction://noaction" highlightClick="1">
              <a:snd r:embed="rId3" name="applause.wav" builtIn="1"/>
            </a:hlinkClick>
          </p:cNvPr>
          <p:cNvSpPr txBox="1">
            <a:spLocks/>
          </p:cNvSpPr>
          <p:nvPr/>
        </p:nvSpPr>
        <p:spPr>
          <a:xfrm>
            <a:off x="500034" y="4643446"/>
            <a:ext cx="4643470" cy="107157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С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 Пешеходы, водители, пассажиры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 descr="stop-light-h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785926"/>
            <a:ext cx="3357586" cy="400050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643702" y="2285992"/>
            <a:ext cx="928694" cy="928694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715140" y="3500438"/>
            <a:ext cx="857256" cy="85725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715140" y="4714884"/>
            <a:ext cx="857256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643702" y="2285992"/>
            <a:ext cx="92869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715140" y="3500438"/>
            <a:ext cx="857256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643702" y="4714884"/>
            <a:ext cx="928694" cy="857256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1" animBg="1"/>
      <p:bldP spid="11" grpId="0" animBg="1"/>
      <p:bldP spid="13" grpId="0" animBg="1"/>
      <p:bldP spid="12" grpId="0" animBg="1"/>
    </p:bldLst>
  </p:timing>
</p:sld>
</file>

<file path=ppt/theme/theme1.xml><?xml version="1.0" encoding="utf-8"?>
<a:theme xmlns:a="http://schemas.openxmlformats.org/drawingml/2006/main" name="Rainbow over a Highway Design Slid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'Радуга над дорогой'</Template>
  <TotalTime>6941</TotalTime>
  <Words>725</Words>
  <Application>Microsoft Office PowerPoint</Application>
  <PresentationFormat>Экран (4:3)</PresentationFormat>
  <Paragraphs>126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Rainbow over a Highway Design Slide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Admin</cp:lastModifiedBy>
  <cp:revision>672</cp:revision>
  <dcterms:created xsi:type="dcterms:W3CDTF">2009-10-22T18:25:37Z</dcterms:created>
  <dcterms:modified xsi:type="dcterms:W3CDTF">2014-03-16T12:31:25Z</dcterms:modified>
</cp:coreProperties>
</file>