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3" r:id="rId4"/>
    <p:sldId id="264" r:id="rId5"/>
    <p:sldId id="265" r:id="rId6"/>
    <p:sldId id="258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B3294-3255-44E8-BDE9-2EE3F7FDD252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CE6F7-A3B6-4214-8BE2-C5FBE84AEF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CE6F7-A3B6-4214-8BE2-C5FBE84AEF4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5000">
              <a:srgbClr val="21D6E0"/>
            </a:gs>
            <a:gs pos="67000">
              <a:srgbClr val="00B050">
                <a:alpha val="59000"/>
              </a:srgbClr>
            </a:gs>
            <a:gs pos="100000">
              <a:srgbClr val="005CBF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Q:\&#1055;&#1072;&#1074;&#1083;&#1086;&#1074;&#1072;%20&#1048;&#1088;&#1080;&#1085;&#1072;%20&#1070;&#1088;&#1100;&#1077;&#1074;&#1085;&#1072;%20(3)\15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:\Группа 74\Павлова Ирина Юрьевна (3)\картинки\пузырьки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596" y="1928802"/>
            <a:ext cx="4500594" cy="36567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714348" y="214290"/>
            <a:ext cx="7000924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3333C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dantino script" pitchFamily="2" charset="0"/>
                <a:cs typeface="Arial" pitchFamily="34" charset="0"/>
              </a:rPr>
              <a:t>Развитие лексики у детей дошкольного возраста</a:t>
            </a:r>
            <a:endParaRPr lang="ru-RU" sz="4400" b="1" spc="50" dirty="0">
              <a:ln w="11430"/>
              <a:solidFill>
                <a:srgbClr val="3333CC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dantino script" pitchFamily="2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6446" y="4357694"/>
            <a:ext cx="3071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3333CC"/>
                </a:solidFill>
                <a:latin typeface="Arial Narrow" pitchFamily="34" charset="0"/>
              </a:rPr>
              <a:t>Работу выполнила</a:t>
            </a:r>
          </a:p>
          <a:p>
            <a:pPr algn="ctr"/>
            <a:r>
              <a:rPr lang="ru-RU" sz="2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3333CC"/>
                </a:solidFill>
                <a:latin typeface="Arial Narrow" pitchFamily="34" charset="0"/>
              </a:rPr>
              <a:t>учитель-логопед </a:t>
            </a:r>
            <a:br>
              <a:rPr lang="ru-RU" sz="2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3333CC"/>
                </a:solidFill>
                <a:latin typeface="Arial Narrow" pitchFamily="34" charset="0"/>
              </a:rPr>
            </a:br>
            <a:r>
              <a:rPr lang="ru-RU" sz="2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3333CC"/>
                </a:solidFill>
                <a:latin typeface="Arial Narrow" pitchFamily="34" charset="0"/>
              </a:rPr>
              <a:t>МДОУ ЦРР </a:t>
            </a:r>
            <a:r>
              <a:rPr lang="ru-RU" sz="2000" b="1" dirty="0" err="1" smtClean="0">
                <a:ln w="17780" cmpd="sng">
                  <a:noFill/>
                  <a:prstDash val="solid"/>
                  <a:miter lim="800000"/>
                </a:ln>
                <a:solidFill>
                  <a:srgbClr val="3333CC"/>
                </a:solidFill>
                <a:latin typeface="Arial Narrow" pitchFamily="34" charset="0"/>
              </a:rPr>
              <a:t>д</a:t>
            </a:r>
            <a:r>
              <a:rPr lang="ru-RU" sz="2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3333CC"/>
                </a:solidFill>
                <a:latin typeface="Arial Narrow" pitchFamily="34" charset="0"/>
              </a:rPr>
              <a:t>/с № 51</a:t>
            </a:r>
          </a:p>
          <a:p>
            <a:pPr algn="ctr"/>
            <a:r>
              <a:rPr lang="ru-RU" sz="2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3333CC"/>
                </a:solidFill>
                <a:latin typeface="Arial Narrow" pitchFamily="34" charset="0"/>
              </a:rPr>
              <a:t>Павлова Ирина Юрьевна</a:t>
            </a:r>
            <a:endParaRPr lang="ru-RU" sz="2000" b="1" dirty="0">
              <a:ln w="17780" cmpd="sng">
                <a:noFill/>
                <a:prstDash val="solid"/>
                <a:miter lim="800000"/>
              </a:ln>
              <a:solidFill>
                <a:srgbClr val="3333CC"/>
              </a:solidFill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63875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" name="1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58214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ти на книжке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0319" y="4244909"/>
            <a:ext cx="3190112" cy="21130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1472" y="500042"/>
            <a:ext cx="8143932" cy="2943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200"/>
              </a:lnSpc>
            </a:pPr>
            <a:r>
              <a:rPr lang="ru-RU" sz="2400" b="1" dirty="0" smtClean="0">
                <a:ln w="900" cmpd="sng">
                  <a:noFill/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 дошкольном возрасте ребёнок должен овладеть словарём, который позволил бы ему общаться со сверстниками и взрослыми, понимать литературу и радиопередачи и в дальнейшем успешно обучаться в школе, поэтому дошкольная педагогика рассматривает развитие словаря у детей как одну из важнейших задач развития речи. Особенность словаря дошкольника </a:t>
            </a:r>
            <a:endParaRPr lang="ru-RU" sz="2400" b="1" dirty="0">
              <a:ln w="900" cmpd="sng">
                <a:noFill/>
                <a:prstDash val="solid"/>
              </a:ln>
              <a:solidFill>
                <a:srgbClr val="7030A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71868" y="3571876"/>
            <a:ext cx="5072098" cy="2533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200"/>
              </a:lnSpc>
            </a:pPr>
            <a:r>
              <a:rPr lang="ru-RU" sz="2400" b="1" dirty="0" smtClean="0">
                <a:ln w="900" cmpd="sng">
                  <a:noFill/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— это значительно меньший его объем по сравнению со словарем взрослого, так как объем накопленных сведений об окружающем значительно уступает объему знаний взрослого человека</a:t>
            </a:r>
            <a:r>
              <a:rPr lang="ru-RU" sz="2400" b="1" dirty="0" smtClean="0">
                <a:ln w="900" cmpd="sng">
                  <a:noFill/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6" y="4149080"/>
          <a:ext cx="8032147" cy="1902561"/>
        </p:xfrm>
        <a:graphic>
          <a:graphicData uri="http://schemas.openxmlformats.org/drawingml/2006/table">
            <a:tbl>
              <a:tblPr/>
              <a:tblGrid>
                <a:gridCol w="1584011"/>
                <a:gridCol w="1440327"/>
                <a:gridCol w="1838960"/>
                <a:gridCol w="1584011"/>
                <a:gridCol w="1584838"/>
              </a:tblGrid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ln w="900" cmpd="sng">
                            <a:noFill/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От 1 до 1,5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ln w="900" cmpd="sng">
                            <a:noFill/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в 2 года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ln w="900" cmpd="sng">
                            <a:noFill/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в 3 года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ln w="900" cmpd="sng">
                            <a:noFill/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в 4 года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ln w="900" cmpd="sng">
                            <a:noFill/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в 5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64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ln w="900" cmpd="sng">
                            <a:noFill/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100 слов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ln w="900" cmpd="sng">
                            <a:noFill/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300-400 слов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ln w="900" cmpd="sng">
                            <a:noFill/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1000 – 1100 слов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ln w="900" cmpd="sng">
                            <a:noFill/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1600 слов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ln w="900" cmpd="sng">
                            <a:noFill/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2200 слов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2564904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900" cmpd="sng">
                  <a:noFill/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	</a:t>
            </a:r>
            <a:r>
              <a:rPr lang="ru-RU" sz="2400" b="1" dirty="0" smtClean="0">
                <a:ln w="900" cmpd="sng">
                  <a:noFill/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Развитие  словарного запаса при нормальном развитии детей дошкольного возраста  описал в своих трудах немецкий психолог Вильям Штерн. </a:t>
            </a:r>
          </a:p>
          <a:p>
            <a:r>
              <a:rPr lang="ru-RU" sz="2400" b="1" dirty="0" smtClean="0">
                <a:ln w="900" cmpd="sng">
                  <a:noFill/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Количественный рост словарного запаса (по В. Штерну):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908720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900" cmpd="sng">
                  <a:noFill/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	</a:t>
            </a:r>
            <a:r>
              <a:rPr lang="ru-RU" sz="2400" b="1" dirty="0" smtClean="0">
                <a:ln w="900" cmpd="sng">
                  <a:noFill/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Словарь – это лексический состав речи , которым пользуется человек. Словарь делят на  активный и пассивный. Объём активного словаря у любого человека меньше объёма пассивного.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48680"/>
            <a:ext cx="82089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900" cmpd="sng">
                  <a:noFill/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	</a:t>
            </a:r>
            <a:r>
              <a:rPr lang="ru-RU" sz="2400" b="1" dirty="0" smtClean="0">
                <a:ln w="900" cmpd="sng">
                  <a:noFill/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Для развития словарного запаса важно постоянное общение взрослых с ребенком. </a:t>
            </a:r>
          </a:p>
          <a:p>
            <a:r>
              <a:rPr lang="ru-RU" sz="2400" b="1" dirty="0" smtClean="0">
                <a:ln w="900" cmpd="sng">
                  <a:noFill/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	Объем и качество (точность, образность) словаря дошкольника зависят от того, насколько полноценным является его общение, поэтому родителям необходимо знакомить ребенка с новыми предметами, явлениями, их названиями. </a:t>
            </a:r>
          </a:p>
          <a:p>
            <a:r>
              <a:rPr lang="ru-RU" sz="2400" b="1" dirty="0" smtClean="0">
                <a:ln w="900" cmpd="sng">
                  <a:noFill/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	Важно беседовать с дошкольником, задавать вопросы, создавать ситуации, в которых раскроются вероятные недочеты понимания и употребления слов ребенком. </a:t>
            </a:r>
          </a:p>
          <a:p>
            <a:r>
              <a:rPr lang="ru-RU" sz="2400" b="1" dirty="0" smtClean="0">
                <a:ln w="900" cmpd="sng">
                  <a:noFill/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	Активный образ жизни семьи предоставляет благодатный материал для расширения словаря: экскурсии в театр, цирк, зоопарк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899592" y="358603"/>
            <a:ext cx="72008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2400" b="1" dirty="0" smtClean="0">
                <a:ln w="900" cmpd="sng">
                  <a:noFill/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	</a:t>
            </a:r>
            <a:r>
              <a:rPr lang="ru-RU" sz="2800" b="1" dirty="0" smtClean="0">
                <a:ln w="900" cmpd="sng">
                  <a:noFill/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Р.И Лалаевой выделены следующие направления развития словаря: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2800" b="1" dirty="0" smtClean="0">
              <a:ln w="900" cmpd="sng">
                <a:noFill/>
                <a:prstDash val="solid"/>
              </a:ln>
              <a:solidFill>
                <a:srgbClr val="7030A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800" b="1" dirty="0" smtClean="0">
                <a:ln w="900" cmpd="sng">
                  <a:noFill/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Расширение объема словаря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800" b="1" dirty="0" smtClean="0">
                <a:ln w="900" cmpd="sng">
                  <a:noFill/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Уточнение значения слова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800" b="1" dirty="0" smtClean="0">
                <a:ln w="900" cmpd="sng">
                  <a:noFill/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Развитие структуры значения слова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800" b="1" dirty="0" smtClean="0">
                <a:ln w="900" cmpd="sng">
                  <a:noFill/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Формирование семантических полей и лексической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800" b="1" dirty="0" smtClean="0">
                <a:ln w="900" cmpd="sng">
                  <a:noFill/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системности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800" b="1" dirty="0" smtClean="0">
                <a:ln w="900" cmpd="sng">
                  <a:noFill/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Расширение связей между словами в лексиконе.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ова-учител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86124"/>
            <a:ext cx="3143272" cy="29668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29124" y="928670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571472" y="428604"/>
            <a:ext cx="828680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n w="900" cmpd="sng">
                  <a:noFill/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Игра — наиболее доступный для детей вид деятельности, способ переработки полученных из окружающего мира впечатлений, знаний. В игре ярко проявляются особенности мышления и воображения ребенка, его эмоциональность, активность, развивающаяся потребность в общении.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86116" y="3429000"/>
            <a:ext cx="55721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900" cmpd="sng">
                  <a:noFill/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Педагоги широко используют дидактические игры, которые не только позволяют всесторонне развивать дошкольников, но и способствуют формированию у детей навыков словарной деятельности.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785786" y="4318864"/>
            <a:ext cx="1785950" cy="1824770"/>
            <a:chOff x="785786" y="500032"/>
            <a:chExt cx="5643602" cy="564360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000232" y="2857496"/>
              <a:ext cx="1643074" cy="30003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3000364" y="2000240"/>
              <a:ext cx="571504" cy="7858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4000496" y="2285992"/>
              <a:ext cx="1214446" cy="7858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643306" y="3714752"/>
              <a:ext cx="1000132" cy="1785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Picture 2" descr="Y:\Группа 74\Павлова Ирина Юрьевна (3)\картинки\сова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5786" y="500032"/>
              <a:ext cx="5643602" cy="5643602"/>
            </a:xfrm>
            <a:prstGeom prst="rect">
              <a:avLst/>
            </a:prstGeom>
            <a:noFill/>
          </p:spPr>
        </p:pic>
      </p:grpSp>
      <p:sp>
        <p:nvSpPr>
          <p:cNvPr id="9" name="TextBox 8"/>
          <p:cNvSpPr txBox="1"/>
          <p:nvPr/>
        </p:nvSpPr>
        <p:spPr>
          <a:xfrm>
            <a:off x="3643306" y="1643050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42910" y="571480"/>
            <a:ext cx="7643866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n w="900" cmpd="sng">
                  <a:noFill/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 зависимости от материала дидактические игры можно разделить на три вида: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ln w="900" cmpd="sng">
                <a:noFill/>
                <a:prstDash val="solid"/>
              </a:ln>
              <a:solidFill>
                <a:srgbClr val="7030A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itchFamily="2" charset="2"/>
              <a:buChar char="Ø"/>
              <a:tabLst/>
            </a:pPr>
            <a:r>
              <a:rPr lang="ru-RU" sz="2800" b="1" dirty="0" smtClean="0">
                <a:ln w="900" cmpd="sng">
                  <a:noFill/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игры с предметами;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buSzTx/>
              <a:buFont typeface="Wingdings" pitchFamily="2" charset="2"/>
              <a:buChar char="Ø"/>
              <a:tabLst/>
            </a:pPr>
            <a:r>
              <a:rPr lang="ru-RU" sz="2800" b="1" dirty="0" smtClean="0">
                <a:ln w="900" cmpd="sng">
                  <a:noFill/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настольные печатные игры;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Ø"/>
              <a:tabLst/>
            </a:pPr>
            <a:r>
              <a:rPr lang="ru-RU" sz="2800" b="1" dirty="0" smtClean="0">
                <a:ln w="900" cmpd="sng">
                  <a:noFill/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словесные игры.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1" i="0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ru-RU" sz="2000" b="1" i="0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8992" y="3929066"/>
            <a:ext cx="514353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900" cmpd="sng">
                  <a:noFill/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Следует отметить, что все эти игры можно успешно использовать для активизации словаря дошкольников. 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5000">
              <a:srgbClr val="21D6E0"/>
            </a:gs>
            <a:gs pos="67000">
              <a:srgbClr val="00B050">
                <a:alpha val="59000"/>
              </a:srgbClr>
            </a:gs>
            <a:gs pos="100000">
              <a:srgbClr val="005CBF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Y:\Группа 74\Павлова Ирина Юрьевна (3)\картинки\буратин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000504"/>
            <a:ext cx="1733554" cy="2166942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857224" y="500042"/>
            <a:ext cx="735811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n w="900" cmpd="sng">
                  <a:noFill/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Дидактическая игра как форма обучения детей содержит два начала: учебное (познавательное) и игровое (занимательное). Воспитатель одновременно является и учителем, и участником игры. Он учит и играет, а дети, играя, учатся.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285984" y="2387078"/>
            <a:ext cx="650085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n w="900" cmpd="sng">
                  <a:noFill/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Самостоятельное использование </a:t>
            </a:r>
            <a:r>
              <a:rPr lang="ru-RU" sz="2400" b="1" dirty="0" smtClean="0">
                <a:ln w="900" cmpd="sng">
                  <a:noFill/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разнообразного </a:t>
            </a:r>
            <a:r>
              <a:rPr lang="ru-RU" sz="2400" b="1" dirty="0" smtClean="0">
                <a:ln w="900" cmpd="sng">
                  <a:noFill/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словаря, полученного на занятиях и в дидактических играх, осуществляется в бытовом общении дошкольников. Роль воспитателя здесь заключается в организации содержательного общения, во внимании к речи детей, к ее словарному составу, к тому, чтобы ребенок использовал все богатство накопленного словаря.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0">
              <a:schemeClr val="bg1"/>
            </a:gs>
            <a:gs pos="55000">
              <a:srgbClr val="21D6E0"/>
            </a:gs>
            <a:gs pos="67000">
              <a:srgbClr val="00B050">
                <a:alpha val="59000"/>
              </a:srgbClr>
            </a:gs>
            <a:gs pos="100000">
              <a:srgbClr val="005CB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428596" y="4572008"/>
            <a:ext cx="1928826" cy="2071686"/>
            <a:chOff x="1428728" y="4714884"/>
            <a:chExt cx="1232302" cy="1643058"/>
          </a:xfrm>
        </p:grpSpPr>
        <p:sp>
          <p:nvSpPr>
            <p:cNvPr id="3" name="Овал 2"/>
            <p:cNvSpPr/>
            <p:nvPr/>
          </p:nvSpPr>
          <p:spPr>
            <a:xfrm>
              <a:off x="1928794" y="4786322"/>
              <a:ext cx="428628" cy="3571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 descr="Y:\Группа 74\Павлова Ирина Юрьевна (3)\картинки\малыш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21875" r="21875"/>
            <a:stretch>
              <a:fillRect/>
            </a:stretch>
          </p:blipFill>
          <p:spPr bwMode="auto">
            <a:xfrm>
              <a:off x="1428728" y="4714884"/>
              <a:ext cx="1232302" cy="1643058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357158" y="214291"/>
            <a:ext cx="835824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900" cmpd="sng">
                  <a:noFill/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smtClean="0">
                <a:ln w="900" cmpd="sng">
                  <a:noFill/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Задачи словарной работы:</a:t>
            </a:r>
          </a:p>
          <a:p>
            <a:r>
              <a:rPr lang="ru-RU" sz="2400" b="1" dirty="0" smtClean="0">
                <a:ln w="900" cmpd="sng">
                  <a:noFill/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1. Обеспечить количественное накопление слов,   необходимых для содержательного общения.</a:t>
            </a:r>
          </a:p>
          <a:p>
            <a:r>
              <a:rPr lang="ru-RU" sz="2400" b="1" dirty="0" smtClean="0">
                <a:ln w="900" cmpd="sng">
                  <a:noFill/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2. Обеспечить освоение социально закрепленного содержания слов. Решение этой задачи предполагает:</a:t>
            </a:r>
          </a:p>
          <a:p>
            <a:r>
              <a:rPr lang="ru-RU" sz="2400" b="1" dirty="0" smtClean="0">
                <a:ln w="900" cmpd="sng">
                  <a:noFill/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а)  овладение значением слов на основе их точного соотнесения к объектам окружающего мира, их особенностям и отношениям;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00298" y="3286124"/>
            <a:ext cx="63579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900" cmpd="sng">
                  <a:noFill/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б) освоение обобщающего значения слова на основе выделения существенных признаков предметов и явлений;</a:t>
            </a:r>
          </a:p>
          <a:p>
            <a:r>
              <a:rPr lang="ru-RU" sz="2400" b="1" dirty="0" smtClean="0">
                <a:ln w="900" cmpd="sng">
                  <a:noFill/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в) проникновение в образный строй речи и умение пользоваться им.</a:t>
            </a:r>
          </a:p>
          <a:p>
            <a:r>
              <a:rPr lang="ru-RU" sz="2400" b="1" dirty="0" smtClean="0">
                <a:ln w="900" cmpd="sng">
                  <a:noFill/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3. Активизация словаря, т. е. не только знание слов, но и введение их в практику общения.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</TotalTime>
  <Words>371</Words>
  <Application>Microsoft Office PowerPoint</Application>
  <PresentationFormat>Экран (4:3)</PresentationFormat>
  <Paragraphs>51</Paragraphs>
  <Slides>9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Ирина</cp:lastModifiedBy>
  <cp:revision>36</cp:revision>
  <dcterms:modified xsi:type="dcterms:W3CDTF">2012-01-19T08:08:31Z</dcterms:modified>
</cp:coreProperties>
</file>