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257" r:id="rId4"/>
    <p:sldId id="264" r:id="rId5"/>
    <p:sldId id="265" r:id="rId6"/>
    <p:sldId id="266" r:id="rId7"/>
    <p:sldId id="276" r:id="rId8"/>
    <p:sldId id="263" r:id="rId9"/>
    <p:sldId id="262" r:id="rId10"/>
    <p:sldId id="261" r:id="rId11"/>
    <p:sldId id="260" r:id="rId12"/>
    <p:sldId id="259" r:id="rId13"/>
    <p:sldId id="277" r:id="rId14"/>
    <p:sldId id="267" r:id="rId15"/>
    <p:sldId id="268" r:id="rId16"/>
    <p:sldId id="269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FF9900"/>
    <a:srgbClr val="FF9999"/>
    <a:srgbClr val="00FFCC"/>
    <a:srgbClr val="000099"/>
    <a:srgbClr val="663300"/>
    <a:srgbClr val="FFCC66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EDF95-9DCF-4A9F-9297-6328399C1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686C-91FB-413E-B5C8-D75ECD4AE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686C-91FB-413E-B5C8-D75ECD4AEA4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70C84C-0EE0-4571-BBF5-383ED1208E3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3FC1AB-E114-42E0-8678-D7274FCA1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300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18 ноября 2014 Г.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Тема </a:t>
            </a:r>
            <a:r>
              <a:rPr lang="ru-RU" dirty="0" smtClean="0">
                <a:solidFill>
                  <a:schemeClr val="bg1"/>
                </a:solidFill>
              </a:rPr>
              <a:t>урока: </a:t>
            </a:r>
            <a:r>
              <a:rPr lang="ru-RU" dirty="0" smtClean="0">
                <a:solidFill>
                  <a:srgbClr val="FFFF00"/>
                </a:solidFill>
              </a:rPr>
              <a:t>«Опасные </a:t>
            </a:r>
            <a:r>
              <a:rPr lang="ru-RU" dirty="0" smtClean="0">
                <a:solidFill>
                  <a:srgbClr val="FFFF00"/>
                </a:solidFill>
              </a:rPr>
              <a:t>газы»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643734" cy="1257312"/>
          </a:xfrm>
        </p:spPr>
        <p:txBody>
          <a:bodyPr/>
          <a:lstStyle/>
          <a:p>
            <a:r>
              <a:rPr lang="ru-RU" dirty="0" smtClean="0">
                <a:solidFill>
                  <a:srgbClr val="00FFCC"/>
                </a:solidFill>
              </a:rPr>
              <a:t>5 класс </a:t>
            </a:r>
          </a:p>
          <a:p>
            <a:r>
              <a:rPr lang="ru-RU" dirty="0" smtClean="0">
                <a:solidFill>
                  <a:srgbClr val="00FFCC"/>
                </a:solidFill>
              </a:rPr>
              <a:t> Урок № </a:t>
            </a:r>
            <a:r>
              <a:rPr lang="ru-RU" dirty="0" smtClean="0">
                <a:solidFill>
                  <a:srgbClr val="00FFCC"/>
                </a:solidFill>
              </a:rPr>
              <a:t>10.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599" y="5286388"/>
            <a:ext cx="3297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Учитель ОБЖ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</a:rPr>
              <a:t>МКОУ «</a:t>
            </a:r>
            <a:r>
              <a:rPr lang="ru-RU" dirty="0" err="1" smtClean="0">
                <a:solidFill>
                  <a:srgbClr val="FFFFFF"/>
                </a:solidFill>
              </a:rPr>
              <a:t>Кармановская</a:t>
            </a:r>
            <a:r>
              <a:rPr lang="ru-RU" dirty="0" smtClean="0">
                <a:solidFill>
                  <a:srgbClr val="FFFFFF"/>
                </a:solidFill>
              </a:rPr>
              <a:t> СОШ»</a:t>
            </a:r>
          </a:p>
          <a:p>
            <a:pPr algn="ctr"/>
            <a:r>
              <a:rPr lang="ru-RU" dirty="0" err="1" smtClean="0">
                <a:solidFill>
                  <a:srgbClr val="FFFFFF"/>
                </a:solidFill>
              </a:rPr>
              <a:t>Дробязко</a:t>
            </a:r>
            <a:r>
              <a:rPr lang="ru-RU" dirty="0" smtClean="0">
                <a:solidFill>
                  <a:srgbClr val="FFFFFF"/>
                </a:solidFill>
              </a:rPr>
              <a:t> О.Н.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500306"/>
            <a:ext cx="3571900" cy="26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ПРИЧИНЫ УТЕЧКИ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НЕИСПРАВНОСТЬ ТРУБ, КОТЛОВ, БАЛОНОВ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НЕПРАВИЛЬНАЯ УСТАНОВКА ГАЗОВОГО ОБОРУДЫВАНИЯ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СЛАБОЕ КРЕПЛЕНИЕ ШЛАНГОВ К ПЕЧАМ, БАЛОНАМ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НЕПОЛНОЕ </a:t>
            </a:r>
            <a:r>
              <a:rPr lang="ru-RU" sz="2400" dirty="0" smtClean="0">
                <a:solidFill>
                  <a:srgbClr val="00FFCC"/>
                </a:solidFill>
              </a:rPr>
              <a:t>ЗАКРЫТИЕ </a:t>
            </a:r>
            <a:r>
              <a:rPr lang="ru-RU" sz="2400" dirty="0" smtClean="0">
                <a:solidFill>
                  <a:srgbClr val="00FFCC"/>
                </a:solidFill>
              </a:rPr>
              <a:t>КРАНОВ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ЗАЛИВАНИЕ ОГНЯ МОЛОКОМ, ВОДОЙ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>
                <a:solidFill>
                  <a:srgbClr val="00FFCC"/>
                </a:solidFill>
              </a:rPr>
              <a:t>ЗАДУВАНИЕ СКВОЗНЯКОМ</a:t>
            </a:r>
            <a:endParaRPr lang="ru-RU" sz="2400" dirty="0">
              <a:solidFill>
                <a:srgbClr val="00FF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00024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4282" y="214290"/>
            <a:ext cx="871543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ТЕХНИКА БЕЗОПАСНОСТИ ПРИ ОБРАЩЕНИИ  С ГАЗОВЫМИ ПЛИТАМИ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НЕ ОТХОДИТЬ ДАЛЕКО ОТ ЗАЖЕННОЙ ПЛИТЫ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ОБЕСПЕЧИТЬ ВЕНТИЛЯЦИЮ </a:t>
            </a:r>
            <a:r>
              <a:rPr lang="ru-RU" sz="2200" dirty="0" smtClean="0">
                <a:solidFill>
                  <a:srgbClr val="FFFFFF"/>
                </a:solidFill>
              </a:rPr>
              <a:t>(ОТКРЫТЬ </a:t>
            </a:r>
            <a:r>
              <a:rPr lang="ru-RU" sz="2200" dirty="0" smtClean="0">
                <a:solidFill>
                  <a:srgbClr val="FFFFFF"/>
                </a:solidFill>
              </a:rPr>
              <a:t>ФОРТОЧКУ, </a:t>
            </a:r>
            <a:r>
              <a:rPr lang="ru-RU" sz="2200" dirty="0" smtClean="0">
                <a:solidFill>
                  <a:srgbClr val="FFFFFF"/>
                </a:solidFill>
              </a:rPr>
              <a:t>ПРОВЕТРИТЬ ПОМЕЩЕНИЕ</a:t>
            </a:r>
            <a:r>
              <a:rPr lang="ru-RU" sz="2200" dirty="0" smtClean="0">
                <a:solidFill>
                  <a:srgbClr val="FFFFFF"/>
                </a:solidFill>
              </a:rPr>
              <a:t>)</a:t>
            </a:r>
            <a:endParaRPr lang="ru-RU" sz="2200" dirty="0" smtClean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FFCC"/>
                </a:solidFill>
              </a:rPr>
              <a:t>СЛЕДИТЬ ЗА ПЛАМЕНЕМ       </a:t>
            </a:r>
            <a:r>
              <a:rPr lang="ru-RU" sz="2200" dirty="0" smtClean="0">
                <a:solidFill>
                  <a:srgbClr val="FFFFFF"/>
                </a:solidFill>
              </a:rPr>
              <a:t>- ПЛАМЯ ДОЛЖНО БЫТЬ РОВНЫМ И</a:t>
            </a:r>
            <a:r>
              <a:rPr lang="ru-RU" sz="2200" dirty="0" smtClean="0">
                <a:solidFill>
                  <a:srgbClr val="00FFCC"/>
                </a:solidFill>
              </a:rPr>
              <a:t> ГОЛУБЫМ</a:t>
            </a:r>
            <a:r>
              <a:rPr lang="ru-RU" sz="2200" dirty="0" smtClean="0">
                <a:solidFill>
                  <a:srgbClr val="FFFFFF"/>
                </a:solidFill>
              </a:rPr>
              <a:t>, ЕСЛИ ОНО КРАСНОЕ ИЛИ ЖЕЛТОЕ – ГАЗ ПОЛНОСТЬЮ НЕ СГОРАЕТ, НАДО ВЫЗВАТЬ МАСТЕРА, ОТРЕГУЛИРОВАТЬ ГОРЕЛКУ</a:t>
            </a:r>
            <a:endParaRPr lang="ru-RU" sz="2200" dirty="0" smtClean="0">
              <a:solidFill>
                <a:srgbClr val="00FFCC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000240"/>
            <a:ext cx="4000528" cy="33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571612"/>
            <a:ext cx="4214842" cy="85725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Найдите недостатки данной газовой плиты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929198"/>
            <a:ext cx="4214842" cy="857256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Красное пламя горелки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inkTgt spid="_x0000_s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ЧТО ДЕЛАТЬ ПРИ ЗАПАХЕ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26432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Перекрыть кран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Создать сквозняк, открыв окна и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Не включать и не выключать свет, не зажигать спички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Дышать задерживая дыхание или через мокрый платок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Постучать соседям и от них сообщить родителям и в газовую службу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14818"/>
            <a:ext cx="2395793" cy="19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215074" y="4286256"/>
            <a:ext cx="2428892" cy="178595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4429132"/>
            <a:ext cx="571504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461462">
            <a:off x="6348665" y="4991351"/>
            <a:ext cx="914400" cy="914400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500958" y="4857760"/>
            <a:ext cx="114300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>
            <a:spLocks noChangeAspect="1"/>
          </p:cNvSpPr>
          <p:nvPr/>
        </p:nvSpPr>
        <p:spPr>
          <a:xfrm>
            <a:off x="7500958" y="4857760"/>
            <a:ext cx="142876" cy="142876"/>
          </a:xfrm>
          <a:prstGeom prst="flowChartConnector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2519675">
            <a:off x="7304979" y="4750917"/>
            <a:ext cx="497551" cy="45931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ЧТО ДЕЛАТЬ ПРИ ЗАПАХЕ ГАЗА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26432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Перекрыть кран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Создать сквозняк, открыв окна и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Не включать и не выключать свет, не зажигать спички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Дышать задерживая дыхание или через мокрый платок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FFCC"/>
                </a:solidFill>
              </a:rPr>
              <a:t>Постучать соседям и от них сообщить родителям и в газовую службу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14818"/>
            <a:ext cx="2395793" cy="19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928670"/>
            <a:ext cx="25717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1481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215074" y="4286256"/>
            <a:ext cx="2428892" cy="178595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4429132"/>
            <a:ext cx="571504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461462">
            <a:off x="6348665" y="4991351"/>
            <a:ext cx="914400" cy="914400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500958" y="4857760"/>
            <a:ext cx="114300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>
            <a:spLocks noChangeAspect="1"/>
          </p:cNvSpPr>
          <p:nvPr/>
        </p:nvSpPr>
        <p:spPr>
          <a:xfrm>
            <a:off x="7500958" y="4857760"/>
            <a:ext cx="142876" cy="142876"/>
          </a:xfrm>
          <a:prstGeom prst="flowChartConnector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2519675">
            <a:off x="7304979" y="4750917"/>
            <a:ext cx="497551" cy="45931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643174" y="107154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БЫТОВОЙ ГАЗ БЫВАЕТ 2 ВИДОВ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72000" y="1785926"/>
            <a:ext cx="4357718" cy="142876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FFCC"/>
                </a:solidFill>
              </a:rPr>
              <a:t>1.МАГИСТРАЛЬНЫЙ – МЕТАН </a:t>
            </a:r>
            <a:r>
              <a:rPr lang="ru-RU" dirty="0" smtClean="0">
                <a:solidFill>
                  <a:srgbClr val="FFFFFF"/>
                </a:solidFill>
              </a:rPr>
              <a:t>без цвета, запаха, легче воздуха, поднимается в верх.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 b="-2364"/>
          <a:stretch>
            <a:fillRect/>
          </a:stretch>
        </p:blipFill>
        <p:spPr bwMode="auto">
          <a:xfrm>
            <a:off x="785786" y="1500174"/>
            <a:ext cx="2714644" cy="3016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72000" y="3714752"/>
            <a:ext cx="4572000" cy="2786082"/>
          </a:xfrm>
          <a:ln>
            <a:solidFill>
              <a:srgbClr val="FFFFFF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FFCC"/>
                </a:solidFill>
              </a:rPr>
              <a:t> </a:t>
            </a:r>
            <a:r>
              <a:rPr lang="ru-RU" b="1" dirty="0" smtClean="0">
                <a:solidFill>
                  <a:srgbClr val="00FFCC"/>
                </a:solidFill>
              </a:rPr>
              <a:t>2.Сжиженный газ в баллонах, </a:t>
            </a:r>
          </a:p>
          <a:p>
            <a:pPr>
              <a:buNone/>
            </a:pPr>
            <a:r>
              <a:rPr lang="ru-RU" b="1" dirty="0" smtClean="0">
                <a:solidFill>
                  <a:srgbClr val="00FFCC"/>
                </a:solidFill>
              </a:rPr>
              <a:t>состоящий из смеси 2 газов-</a:t>
            </a:r>
          </a:p>
          <a:p>
            <a:pPr>
              <a:buNone/>
            </a:pPr>
            <a:r>
              <a:rPr lang="ru-RU" b="1" dirty="0" smtClean="0">
                <a:solidFill>
                  <a:srgbClr val="00FFCC"/>
                </a:solidFill>
              </a:rPr>
              <a:t>БУТАНА И ПРОПАНА-</a:t>
            </a:r>
            <a:r>
              <a:rPr lang="ru-RU" b="1" dirty="0" smtClean="0">
                <a:solidFill>
                  <a:srgbClr val="FFFFFF"/>
                </a:solidFill>
              </a:rPr>
              <a:t> без цвета</a:t>
            </a:r>
          </a:p>
          <a:p>
            <a:pPr>
              <a:buNone/>
            </a:pPr>
            <a:r>
              <a:rPr lang="ru-RU" b="1" dirty="0">
                <a:solidFill>
                  <a:srgbClr val="FFFFFF"/>
                </a:solidFill>
              </a:rPr>
              <a:t>и</a:t>
            </a:r>
            <a:r>
              <a:rPr lang="ru-RU" b="1" dirty="0" smtClean="0">
                <a:solidFill>
                  <a:srgbClr val="FFFFFF"/>
                </a:solidFill>
              </a:rPr>
              <a:t> запаха, тяжелее воздуха, </a:t>
            </a:r>
          </a:p>
          <a:p>
            <a:pPr>
              <a:buNone/>
            </a:pPr>
            <a:r>
              <a:rPr lang="ru-RU" b="1" dirty="0">
                <a:solidFill>
                  <a:srgbClr val="FFFFFF"/>
                </a:solidFill>
              </a:rPr>
              <a:t>с</a:t>
            </a:r>
            <a:r>
              <a:rPr lang="ru-RU" b="1" dirty="0" smtClean="0">
                <a:solidFill>
                  <a:srgbClr val="FFFFFF"/>
                </a:solidFill>
              </a:rPr>
              <a:t>капливается на первых эта-    </a:t>
            </a:r>
          </a:p>
          <a:p>
            <a:pPr>
              <a:buNone/>
            </a:pPr>
            <a:r>
              <a:rPr lang="ru-RU" b="1" dirty="0" err="1">
                <a:solidFill>
                  <a:srgbClr val="FFFFFF"/>
                </a:solidFill>
              </a:rPr>
              <a:t>ж</a:t>
            </a:r>
            <a:r>
              <a:rPr lang="ru-RU" b="1" dirty="0" err="1" smtClean="0">
                <a:solidFill>
                  <a:srgbClr val="FFFFFF"/>
                </a:solidFill>
              </a:rPr>
              <a:t>ах</a:t>
            </a:r>
            <a:r>
              <a:rPr lang="ru-RU" b="1" dirty="0" smtClean="0">
                <a:solidFill>
                  <a:srgbClr val="FFFFFF"/>
                </a:solidFill>
              </a:rPr>
              <a:t> зданий и в подвалах</a:t>
            </a:r>
          </a:p>
          <a:p>
            <a:pPr>
              <a:buNone/>
            </a:pPr>
            <a:endParaRPr lang="ru-RU" b="1" dirty="0">
              <a:solidFill>
                <a:srgbClr val="00FFCC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14282" y="4714884"/>
            <a:ext cx="4143404" cy="185738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Для того чтобы заметить утечку газа в него добавляют пахучее вещество придающее ему специфический запах газа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 b="-2365"/>
          <a:stretch>
            <a:fillRect/>
          </a:stretch>
        </p:blipFill>
        <p:spPr bwMode="auto">
          <a:xfrm>
            <a:off x="3571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28596" y="92867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FFCC"/>
                </a:solidFill>
                <a:latin typeface="+mj-lt"/>
                <a:ea typeface="+mj-ea"/>
                <a:cs typeface="+mj-cs"/>
              </a:rPr>
              <a:t>УГАРНЫЙ ГАЗ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 b="-2365"/>
          <a:stretch>
            <a:fillRect/>
          </a:stretch>
        </p:blipFill>
        <p:spPr bwMode="auto">
          <a:xfrm>
            <a:off x="75009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Образуется при пожарах, в банях, домах с печным отоплением.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Чрезвычайно ядовит, не имеет ни цвета, ни запаха, не раздражает глаза, поэтому его трудно обнаружить, легче воздуха. Такой же газ содержатся и в выхлопных газах работающей машины.</a:t>
            </a: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Нельзя находится в закрытом помещении при работающем двигателе машины.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28596" y="3643314"/>
            <a:ext cx="8215370" cy="104241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Нельзя находится в закрытом помещении при работающем двигателе машины.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786322"/>
            <a:ext cx="4214842" cy="19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596" y="1214422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FFCC"/>
                </a:solidFill>
                <a:latin typeface="+mj-lt"/>
                <a:ea typeface="+mj-ea"/>
                <a:cs typeface="+mj-cs"/>
              </a:rPr>
              <a:t>Признаки отравления УГАРНЫЙМ ГАЗОМ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ОПАСНЫЕ ГАЗЫ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b="-2365"/>
          <a:stretch>
            <a:fillRect/>
          </a:stretch>
        </p:blipFill>
        <p:spPr bwMode="auto">
          <a:xfrm>
            <a:off x="3571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 b="-2365"/>
          <a:stretch>
            <a:fillRect/>
          </a:stretch>
        </p:blipFill>
        <p:spPr bwMode="auto">
          <a:xfrm>
            <a:off x="7500958" y="285728"/>
            <a:ext cx="122159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214282" y="1785926"/>
            <a:ext cx="8572560" cy="4357718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600" dirty="0" smtClean="0"/>
              <a:t>Начинает болеть и кружиться  голова, появляется шум и  пульсация в висках, темнеет в глазах, появляется тошнота,  рвота.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</a:rPr>
              <a:t>При сильном отравлении- сонливость, затемнение сознания, возможно потеря сознания, судороги,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СМЕРТЬ</a:t>
            </a:r>
            <a:r>
              <a:rPr lang="ru-RU" sz="26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ПЕРВАЯ  ПОМОЩЬ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при отравлении УГАРНЫМ газом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L271194"/>
          <p:cNvPicPr>
            <a:picLocks noChangeAspect="1" noChangeArrowheads="1"/>
          </p:cNvPicPr>
          <p:nvPr/>
        </p:nvPicPr>
        <p:blipFill>
          <a:blip r:embed="rId2" cstate="email">
            <a:lum bright="30000" contrast="54000"/>
          </a:blip>
          <a:srcRect/>
          <a:stretch>
            <a:fillRect/>
          </a:stretch>
        </p:blipFill>
        <p:spPr>
          <a:xfrm>
            <a:off x="428596" y="857232"/>
            <a:ext cx="1000132" cy="133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SL271194"/>
          <p:cNvPicPr>
            <a:picLocks noChangeAspect="1" noChangeArrowheads="1"/>
          </p:cNvPicPr>
          <p:nvPr/>
        </p:nvPicPr>
        <p:blipFill>
          <a:blip r:embed="rId2" cstate="email">
            <a:lum bright="30000" contrast="54000"/>
          </a:blip>
          <a:srcRect/>
          <a:stretch>
            <a:fillRect/>
          </a:stretch>
        </p:blipFill>
        <p:spPr>
          <a:xfrm>
            <a:off x="7786710" y="857232"/>
            <a:ext cx="1000132" cy="133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00232" y="5357827"/>
            <a:ext cx="1928826" cy="7143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1" name="Рисунок 10" descr="ikkipreview_70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0115" r="30115"/>
          <a:stretch>
            <a:fillRect/>
          </a:stretch>
        </p:blipFill>
        <p:spPr>
          <a:xfrm>
            <a:off x="857250" y="1714500"/>
            <a:ext cx="4114800" cy="41148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214942" y="2285992"/>
            <a:ext cx="3571900" cy="38576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Вывести на свежий воздух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Согреть, растереть тело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понюхать нашатырного спирта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Положить грелки к ногам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скорую помощь (доставить в больницу)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23644" t="18326" r="23766" b="15089"/>
          <a:stretch>
            <a:fillRect/>
          </a:stretch>
        </p:blipFill>
        <p:spPr bwMode="auto">
          <a:xfrm>
            <a:off x="1142976" y="2071678"/>
            <a:ext cx="3489463" cy="3319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ВОПРОСЫ НА ЗАКРЕПЛЕНИЕ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FFCC"/>
                </a:solidFill>
              </a:rPr>
              <a:t>Когда газ становится опасным?</a:t>
            </a:r>
          </a:p>
          <a:p>
            <a:pPr marL="514350" lvl="0" indent="-51435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 когда произошла утечка и много газа скопилось в помещении    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ru-RU" sz="2800" dirty="0" smtClean="0">
                <a:solidFill>
                  <a:srgbClr val="00FFCC"/>
                </a:solidFill>
              </a:rPr>
              <a:t>Какое должно быть пламя у газовой плиты?</a:t>
            </a:r>
          </a:p>
          <a:p>
            <a:pPr marL="571500" indent="-57150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- </a:t>
            </a:r>
            <a:r>
              <a:rPr lang="ru-RU" sz="1600" b="1" dirty="0" smtClean="0">
                <a:solidFill>
                  <a:srgbClr val="FFFFFF"/>
                </a:solidFill>
              </a:rPr>
              <a:t>ПЛАМЯ ДОЛЖНО БЫТЬ РОВНЫМ И</a:t>
            </a:r>
            <a:r>
              <a:rPr lang="ru-RU" sz="1600" b="1" dirty="0" smtClean="0">
                <a:solidFill>
                  <a:srgbClr val="00FFCC"/>
                </a:solidFill>
              </a:rPr>
              <a:t> ГОЛУБЫМ</a:t>
            </a:r>
            <a:r>
              <a:rPr lang="ru-RU" sz="1600" b="1" dirty="0" smtClean="0">
                <a:solidFill>
                  <a:srgbClr val="FFFFFF"/>
                </a:solidFill>
              </a:rPr>
              <a:t>, ЕСЛИ ОНО КРАСНОЕ ИЛИ ЖЕЛТОЕ – ГАЗ ПОЛНОСТЬЮ НЕ СГОРАЕТ, НАДО ВЫЗВАТЬ МАСТЕРА, ОТРЕГУЛИРОВАТЬ ГОРЕЛКУ</a:t>
            </a:r>
            <a:r>
              <a:rPr lang="ru-RU" sz="2400" dirty="0" smtClean="0">
                <a:solidFill>
                  <a:srgbClr val="FFFFFF"/>
                </a:solidFill>
              </a:rPr>
              <a:t>.</a:t>
            </a:r>
            <a:endParaRPr lang="ru-RU" sz="2400" dirty="0" smtClean="0">
              <a:solidFill>
                <a:srgbClr val="00FFCC"/>
              </a:solidFill>
            </a:endParaRPr>
          </a:p>
          <a:p>
            <a:pPr marL="571500" indent="-571500">
              <a:buFont typeface="+mj-lt"/>
              <a:buAutoNum type="romanUcPeriod" startAt="3"/>
            </a:pPr>
            <a:r>
              <a:rPr lang="ru-RU" sz="2800" dirty="0" smtClean="0">
                <a:solidFill>
                  <a:srgbClr val="00FFCC"/>
                </a:solidFill>
              </a:rPr>
              <a:t>Пахнет ли бытовой газ?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Не пахнет. В нем пахнут специальные добавки.</a:t>
            </a:r>
          </a:p>
          <a:p>
            <a:pPr marL="571500" indent="-571500">
              <a:buAutoNum type="romanUcPeriod" startAt="4"/>
            </a:pPr>
            <a:r>
              <a:rPr lang="ru-RU" sz="2800" dirty="0" smtClean="0">
                <a:solidFill>
                  <a:srgbClr val="00FFCC"/>
                </a:solidFill>
              </a:rPr>
              <a:t>Почему при утечке газа нельзя включать свет?</a:t>
            </a:r>
          </a:p>
          <a:p>
            <a:pPr marL="571500" indent="-571500">
              <a:buNone/>
            </a:pPr>
            <a:r>
              <a:rPr lang="ru-RU" sz="2400" dirty="0" smtClean="0">
                <a:solidFill>
                  <a:srgbClr val="00FFCC"/>
                </a:solidFill>
              </a:rPr>
              <a:t>- </a:t>
            </a:r>
            <a:r>
              <a:rPr lang="ru-RU" sz="2400" dirty="0" smtClean="0">
                <a:solidFill>
                  <a:srgbClr val="FFFFFF"/>
                </a:solidFill>
              </a:rPr>
              <a:t> Потому что может произойти взрыв, так как при включении и выключении может пройти искра.</a:t>
            </a:r>
            <a:endParaRPr lang="ru-RU" sz="2400" dirty="0" smtClean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42852"/>
            <a:ext cx="82296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8728" y="2214554"/>
            <a:ext cx="6215106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ТЕМА  №  10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СТР. 44 - 49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3786214" cy="30003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9900"/>
                </a:solidFill>
              </a:rPr>
              <a:t>Цели  урока: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2786080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4810" y="785794"/>
            <a:ext cx="4643470" cy="557216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/>
              <a:t>Рассказать об опасных газах.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Научить правильно обращаться с газовыми плитами.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Научить правильно действовать при утечке газа.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Познакомить с порядком оказания первой помощи при отравлении угарным газом.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ВОПРОСЫ НВ ПОВТОРЕНИЕ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rgbClr val="00FFCC"/>
                </a:solidFill>
              </a:rPr>
              <a:t>     Что относится к подручным средствам пожаротушения?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Вода, песок, земля из горшка, стиральный порошок, брезент, плотный материал, одеяло, пальто, веник, лопата, огнетушитель.    </a:t>
            </a:r>
          </a:p>
          <a:p>
            <a:pPr marL="571500" indent="-571500">
              <a:buFontTx/>
              <a:buChar char="-"/>
            </a:pPr>
            <a:endParaRPr lang="ru-RU" sz="2800" dirty="0" smtClean="0">
              <a:solidFill>
                <a:srgbClr val="00FFCC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sz="2800" dirty="0" smtClean="0">
                <a:solidFill>
                  <a:srgbClr val="00FFCC"/>
                </a:solidFill>
              </a:rPr>
              <a:t>Перечислите виды огнетушителей?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ОХП (огнетушитель химический пенный) 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ОУ   (огнетушитель углекислотный)</a:t>
            </a:r>
          </a:p>
          <a:p>
            <a:pPr marL="571500" indent="-571500"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ОП  (огнетушитель порошковый)</a:t>
            </a:r>
            <a:endParaRPr lang="ru-RU" sz="2400" dirty="0" smtClean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Виды огнетушителей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00232" y="3000372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ОХП (химические пен)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4000504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Углекислотные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500702"/>
            <a:ext cx="2571768" cy="42862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Порошковые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огнетушителем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4968921" cy="373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57818" y="1600201"/>
            <a:ext cx="3643338" cy="25431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Сорвать пломбу;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Выдернуть чеку;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Направить раструб на огонь;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</a:rPr>
              <a:t>Нажать на рычаг.</a:t>
            </a:r>
            <a:endParaRPr lang="ru-RU" i="1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5715016"/>
            <a:ext cx="3357586" cy="71438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Углекислотный </a:t>
            </a:r>
          </a:p>
          <a:p>
            <a:pPr algn="ctr"/>
            <a:r>
              <a:rPr lang="ru-RU" sz="2400" dirty="0" smtClean="0"/>
              <a:t>огнетушитель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143380"/>
            <a:ext cx="8858312" cy="2571768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ru-RU" sz="3100" b="1" dirty="0" smtClean="0">
                <a:solidFill>
                  <a:srgbClr val="66CCFF"/>
                </a:solidFill>
              </a:rPr>
              <a:t>В больших домах установлены пожарные краны ПК, как работать пожарными кранами? </a:t>
            </a:r>
            <a:r>
              <a:rPr lang="ru-RU" sz="2700" dirty="0" smtClean="0">
                <a:solidFill>
                  <a:srgbClr val="00FFCC"/>
                </a:solidFill>
              </a:rPr>
              <a:t/>
            </a:r>
            <a:br>
              <a:rPr lang="ru-RU" sz="2700" dirty="0" smtClean="0">
                <a:solidFill>
                  <a:srgbClr val="00FFCC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1- открыть или разбить дверцу с надписью ПК;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2- раскатать шланг (пожарный рукав);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3- присоединить его к крану и направить на огонь;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4- открыть кран против часовой стрелки и начать тушить .</a:t>
            </a:r>
            <a:endParaRPr lang="ru-RU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60722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286124"/>
            <a:ext cx="60722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15370" cy="2214578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n w="5000" cmpd="sng">
                  <a:solidFill>
                    <a:srgbClr val="000099"/>
                  </a:solidFill>
                  <a:prstDash val="solid"/>
                </a:ln>
                <a:solidFill>
                  <a:srgbClr val="00FFCC"/>
                </a:solidFill>
              </a:rPr>
              <a:t>Приступаем к изучению новой темы </a:t>
            </a:r>
            <a:r>
              <a:rPr lang="ru-RU" sz="4000" dirty="0" smtClean="0">
                <a:solidFill>
                  <a:srgbClr val="FFFF00"/>
                </a:solidFill>
              </a:rPr>
              <a:t>«Опасные </a:t>
            </a:r>
            <a:r>
              <a:rPr lang="ru-RU" sz="4000" dirty="0" smtClean="0">
                <a:solidFill>
                  <a:srgbClr val="FFFF00"/>
                </a:solidFill>
              </a:rPr>
              <a:t>газы»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984" y="6029316"/>
            <a:ext cx="1543016" cy="8286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5 класс </a:t>
            </a:r>
          </a:p>
          <a:p>
            <a:pPr algn="ctr"/>
            <a:r>
              <a:rPr lang="ru-RU" dirty="0" smtClean="0">
                <a:solidFill>
                  <a:srgbClr val="00FFCC"/>
                </a:solidFill>
              </a:rPr>
              <a:t>Урок № 10.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60895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ГАЗ ИСПОЛЬЗУЕТСЯ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0958" y="3357562"/>
            <a:ext cx="1014362" cy="14287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5857892"/>
            <a:ext cx="4040188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В ДОМАШНИХ УСЛОВИЯХ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6143644"/>
            <a:ext cx="4041775" cy="466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CC"/>
                </a:solidFill>
              </a:rPr>
              <a:t>НА ПРОИЗВОДСТВЕ</a:t>
            </a:r>
            <a:endParaRPr lang="ru-RU" dirty="0">
              <a:solidFill>
                <a:srgbClr val="00FFCC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2071678"/>
            <a:ext cx="4038600" cy="35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71678"/>
            <a:ext cx="40417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4643438" y="1000108"/>
            <a:ext cx="4040188" cy="8382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00FFCC"/>
                </a:solidFill>
              </a:rPr>
              <a:t>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ПРЕДПРИЯТИЯХ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1214414" y="3071810"/>
            <a:ext cx="928694" cy="1000132"/>
          </a:xfrm>
          <a:prstGeom prst="irregularSeal2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14290"/>
            <a:ext cx="8229600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ГАЗ СТАНОВИТСЯ ОПАСНЫМ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когда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произошла утечка и много газа скопилось в помещении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071678"/>
            <a:ext cx="6019808" cy="45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00024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1500166" y="2500306"/>
            <a:ext cx="2428892" cy="26843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Утечка</a:t>
            </a:r>
          </a:p>
          <a:p>
            <a:pPr algn="ctr"/>
            <a:r>
              <a:rPr lang="ru-RU" dirty="0" smtClean="0"/>
              <a:t>газа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799</TotalTime>
  <Words>681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18 ноября 2014 Г.  Тема урока: «Опасные газы»</vt:lpstr>
      <vt:lpstr>Цели  урока: </vt:lpstr>
      <vt:lpstr>ВОПРОСЫ НВ ПОВТОРЕНИЕ</vt:lpstr>
      <vt:lpstr>Виды огнетушителей</vt:lpstr>
      <vt:lpstr>Работа с огнетушителем</vt:lpstr>
      <vt:lpstr>В больших домах установлены пожарные краны ПК, как работать пожарными кранами?  1- открыть или разбить дверцу с надписью ПК; 2- раскатать шланг (пожарный рукав); 3- присоединить его к крану и направить на огонь; 4- открыть кран против часовой стрелки и начать тушить .</vt:lpstr>
      <vt:lpstr>Приступаем к изучению новой темы «Опасные газы»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ВОПРОСЫ НА ЗАКРЕПЛЕНИЕ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«Опасные газы, с ними не шутят»</dc:title>
  <dc:creator>Admin</dc:creator>
  <cp:lastModifiedBy>user</cp:lastModifiedBy>
  <cp:revision>61</cp:revision>
  <dcterms:created xsi:type="dcterms:W3CDTF">2011-11-11T13:31:15Z</dcterms:created>
  <dcterms:modified xsi:type="dcterms:W3CDTF">2014-11-17T15:57:14Z</dcterms:modified>
</cp:coreProperties>
</file>