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70" r:id="rId4"/>
    <p:sldId id="259" r:id="rId5"/>
    <p:sldId id="272" r:id="rId6"/>
    <p:sldId id="260" r:id="rId7"/>
    <p:sldId id="264" r:id="rId8"/>
    <p:sldId id="273" r:id="rId9"/>
    <p:sldId id="268" r:id="rId10"/>
    <p:sldId id="276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34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2C4AA-33A3-41EE-B93A-40E5EF9A2628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C8A05-E546-46B1-B581-7761AE0C9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26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8A05-E546-46B1-B581-7761AE0C9B5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AB4-0186-4ECD-A2BC-C578B1E506A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B1F4-CF40-4FB3-8B1B-63AC465D3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AB4-0186-4ECD-A2BC-C578B1E506A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B1F4-CF40-4FB3-8B1B-63AC465D3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AB4-0186-4ECD-A2BC-C578B1E506A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B1F4-CF40-4FB3-8B1B-63AC465D3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AB4-0186-4ECD-A2BC-C578B1E506A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B1F4-CF40-4FB3-8B1B-63AC465D3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AB4-0186-4ECD-A2BC-C578B1E506A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B1F4-CF40-4FB3-8B1B-63AC465D3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AB4-0186-4ECD-A2BC-C578B1E506A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B1F4-CF40-4FB3-8B1B-63AC465D3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AB4-0186-4ECD-A2BC-C578B1E506A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B1F4-CF40-4FB3-8B1B-63AC465D3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AB4-0186-4ECD-A2BC-C578B1E506A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B1F4-CF40-4FB3-8B1B-63AC465D3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AB4-0186-4ECD-A2BC-C578B1E506A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B1F4-CF40-4FB3-8B1B-63AC465D3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AB4-0186-4ECD-A2BC-C578B1E506A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B1F4-CF40-4FB3-8B1B-63AC465D3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4AB4-0186-4ECD-A2BC-C578B1E506A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70B1F4-CF40-4FB3-8B1B-63AC465D3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0D4AB4-0186-4ECD-A2BC-C578B1E506A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70B1F4-CF40-4FB3-8B1B-63AC465D379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ummercamp.ru/index.php?title=%D0%A4%D0%B0%D0%B9%D0%BB:Previewm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ummercamp.ru/index.php?title=%D0%A4%D0%B0%D0%B9%D0%BB:71400_1213376622m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dyc.ucoz.ru/Kolos/linej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4229100" cy="3171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4572000" y="5286388"/>
            <a:ext cx="4357718" cy="1285884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Подготовила педагог-организатор МБОУ «ОСОШ №2» СП «УДЮЦ»</a:t>
            </a:r>
          </a:p>
          <a:p>
            <a:pPr algn="ctr"/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Шулятикова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В.Н. </a:t>
            </a:r>
          </a:p>
          <a:p>
            <a:pPr algn="ctr"/>
            <a:r>
              <a:rPr lang="ru-RU" sz="1800" i="1" dirty="0" smtClean="0">
                <a:latin typeface="Arial" pitchFamily="34" charset="0"/>
                <a:cs typeface="Arial" pitchFamily="34" charset="0"/>
              </a:rPr>
              <a:t>1 квалификационная категория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14290"/>
            <a:ext cx="84296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i="1" dirty="0" smtClean="0"/>
              <a:t>Особенности детского  самоуправления в </a:t>
            </a:r>
            <a:r>
              <a:rPr lang="ru-RU" sz="5400" i="1" smtClean="0"/>
              <a:t>летнем оздоровительном </a:t>
            </a:r>
            <a:r>
              <a:rPr lang="ru-RU" sz="5400" i="1" dirty="0" smtClean="0"/>
              <a:t>лагере </a:t>
            </a:r>
          </a:p>
          <a:p>
            <a:pPr algn="r"/>
            <a:r>
              <a:rPr lang="ru-RU" sz="5400" i="1" dirty="0" smtClean="0"/>
              <a:t>«Колос»</a:t>
            </a:r>
            <a:endParaRPr lang="ru-RU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Правила ведения огонька и свечи.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7715304" cy="4895864"/>
          </a:xfrm>
        </p:spPr>
        <p:txBody>
          <a:bodyPr/>
          <a:lstStyle/>
          <a:p>
            <a:r>
              <a:rPr lang="ru-RU" dirty="0" smtClean="0"/>
              <a:t>Голоса звучат приглушённо.</a:t>
            </a:r>
          </a:p>
          <a:p>
            <a:r>
              <a:rPr lang="ru-RU" dirty="0" smtClean="0"/>
              <a:t>Право голоса имеет только тот человек, у кого в руках символический предмет – талисман.</a:t>
            </a:r>
          </a:p>
          <a:p>
            <a:r>
              <a:rPr lang="ru-RU" dirty="0" smtClean="0"/>
              <a:t>Исполняются тихие лиричные песни.</a:t>
            </a:r>
          </a:p>
          <a:p>
            <a:r>
              <a:rPr lang="ru-RU" dirty="0" smtClean="0"/>
              <a:t>Присутствует весь отряд.</a:t>
            </a:r>
          </a:p>
          <a:p>
            <a:r>
              <a:rPr lang="ru-RU" dirty="0" smtClean="0"/>
              <a:t>Нельзя запрещать или заставлять говорить.</a:t>
            </a:r>
          </a:p>
          <a:p>
            <a:r>
              <a:rPr lang="ru-RU" dirty="0" smtClean="0"/>
              <a:t>После огонька все разговаривают </a:t>
            </a:r>
          </a:p>
          <a:p>
            <a:pPr>
              <a:buNone/>
            </a:pPr>
            <a:r>
              <a:rPr lang="ru-RU" dirty="0" smtClean="0"/>
              <a:t>                 вполголоса.</a:t>
            </a:r>
          </a:p>
          <a:p>
            <a:r>
              <a:rPr lang="ru-RU" dirty="0" smtClean="0"/>
              <a:t>Откровенность и принципиальность </a:t>
            </a:r>
          </a:p>
          <a:p>
            <a:pPr>
              <a:buNone/>
            </a:pPr>
            <a:r>
              <a:rPr lang="ru-RU" dirty="0" smtClean="0"/>
              <a:t>            - норма разговора.</a:t>
            </a:r>
            <a:endParaRPr lang="ru-RU" dirty="0"/>
          </a:p>
        </p:txBody>
      </p:sp>
      <p:pic>
        <p:nvPicPr>
          <p:cNvPr id="4" name="Рисунок 3" descr="Previewm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3857628"/>
            <a:ext cx="1809748" cy="274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Традиции и ритуалы огонька и свечи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Традиция круга</a:t>
            </a:r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Традиция доброго отношения друг к другу</a:t>
            </a:r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Ритуал зажжения свечи</a:t>
            </a:r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Традиция ведущего </a:t>
            </a:r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Традиция доброго отношения к песне</a:t>
            </a:r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Традиция легенд</a:t>
            </a:r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Традиция сюрпризов</a:t>
            </a:r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Выбор «человека дня»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71400 1213376622m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214818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Типы огоньков: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Огонёк – знакомство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Огонёк – откровенный разговор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Тематический  огонёк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Огонёк  прощания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Огонёк - сюрприз</a:t>
            </a:r>
          </a:p>
          <a:p>
            <a:pPr>
              <a:buNone/>
            </a:pP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Cv1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143248"/>
            <a:ext cx="2324100" cy="349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 </a:t>
            </a:r>
            <a:r>
              <a:rPr lang="ru-RU" sz="4400" b="1" dirty="0" smtClean="0"/>
              <a:t>Типы свечек: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472518" cy="489586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Свечки  знакомства 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«Карта знакомства, Памятный день»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Свечки – откровения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«Разговор с игрушкой, Письмо другу» 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Свечки  анализа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«Цепочка, Отряд для меня»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Свечки адаптации  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 «Расскажи мне о себе, Расскажи мне обо мне»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Цель: </a:t>
            </a:r>
            <a:r>
              <a:rPr lang="ru-RU" sz="3200" b="1" dirty="0" smtClean="0"/>
              <a:t>создание условий для  развития  самостоятельности детей в принятии и реализации решений для достижения общественно значимых целей. 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Задачи: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Возможность самовыражения для каждого ребенка;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Развитие лидерских качеств детей;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Приобщение к разнообразному опыту социальной жизни через участие в деятельности.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Взаимосвязь педагогического управления и детского самоуправления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Поэтапное делегирование детям полномочий и ответственности для решения задач управления коллективом;</a:t>
            </a:r>
          </a:p>
          <a:p>
            <a:r>
              <a:rPr lang="ru-RU" sz="2400" dirty="0" smtClean="0"/>
              <a:t>Взаимную ответственность вожатых перед детьми и детей  перед вожатыми за выполнение принятых коллективом решений;</a:t>
            </a:r>
          </a:p>
          <a:p>
            <a:r>
              <a:rPr lang="ru-RU" sz="2400" dirty="0" smtClean="0"/>
              <a:t>Взаимную требовательность членов вожатского коллектива и детского коллектива к друг другу;</a:t>
            </a:r>
          </a:p>
          <a:p>
            <a:r>
              <a:rPr lang="ru-RU" sz="2400" dirty="0" smtClean="0"/>
              <a:t>Совместную работу вожатского и детского коллективов;</a:t>
            </a:r>
          </a:p>
          <a:p>
            <a:r>
              <a:rPr lang="ru-RU" sz="2400" dirty="0" smtClean="0"/>
              <a:t>Информирование ребят о проблемах, возникающих в процессе подготовки и проведении мероприятий.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Система самоуправления смены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9438" y="836712"/>
            <a:ext cx="2628706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Совет смены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2132856"/>
            <a:ext cx="2664296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Службы смены</a:t>
            </a:r>
          </a:p>
          <a:p>
            <a:pPr algn="ctr"/>
            <a:r>
              <a:rPr lang="ru-RU" dirty="0" smtClean="0"/>
              <a:t>( по 2 чел. </a:t>
            </a:r>
            <a:r>
              <a:rPr lang="ru-RU" dirty="0"/>
              <a:t>о</a:t>
            </a:r>
            <a:r>
              <a:rPr lang="ru-RU" dirty="0" smtClean="0"/>
              <a:t>т отряда)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3047256"/>
            <a:ext cx="2664296" cy="6697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Комиссар смены</a:t>
            </a:r>
          </a:p>
          <a:p>
            <a:pPr algn="ctr"/>
            <a:r>
              <a:rPr lang="ru-RU" dirty="0" smtClean="0"/>
              <a:t>(</a:t>
            </a:r>
            <a:r>
              <a:rPr lang="ru-RU" dirty="0" smtClean="0">
                <a:solidFill>
                  <a:srgbClr val="002060"/>
                </a:solidFill>
              </a:rPr>
              <a:t>синий галстук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535996" y="1412776"/>
            <a:ext cx="0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514982" y="2737520"/>
            <a:ext cx="0" cy="3097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395536" y="3861048"/>
            <a:ext cx="2376264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Комиссар отряда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FF6600"/>
                </a:solidFill>
              </a:rPr>
              <a:t>оранжевый  галстук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44208" y="3861048"/>
            <a:ext cx="2448272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Дежурный командир отряда -  ДКО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красный галстук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39438" y="5301208"/>
            <a:ext cx="2808312" cy="1274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Совет дела</a:t>
            </a:r>
          </a:p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Отряд</a:t>
            </a:r>
          </a:p>
          <a:p>
            <a:pPr algn="ctr"/>
            <a:endParaRPr lang="ru-RU" sz="24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4608004" y="5727830"/>
            <a:ext cx="0" cy="293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7" idx="3"/>
          </p:cNvCxnSpPr>
          <p:nvPr/>
        </p:nvCxnSpPr>
        <p:spPr>
          <a:xfrm flipV="1">
            <a:off x="2771800" y="3717032"/>
            <a:ext cx="792088" cy="7560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5580112" y="3717032"/>
            <a:ext cx="864096" cy="7560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7" idx="2"/>
            <a:endCxn id="29" idx="1"/>
          </p:cNvCxnSpPr>
          <p:nvPr/>
        </p:nvCxnSpPr>
        <p:spPr>
          <a:xfrm>
            <a:off x="1583668" y="5085184"/>
            <a:ext cx="1655770" cy="8532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8" idx="2"/>
            <a:endCxn id="29" idx="3"/>
          </p:cNvCxnSpPr>
          <p:nvPr/>
        </p:nvCxnSpPr>
        <p:spPr>
          <a:xfrm flipH="1">
            <a:off x="6047750" y="5085184"/>
            <a:ext cx="1620594" cy="8532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121442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Службы в лагере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11017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ЛЭП– </a:t>
            </a:r>
            <a:r>
              <a:rPr lang="ru-RU" sz="3200" dirty="0" smtClean="0"/>
              <a:t>любите эти песни.</a:t>
            </a:r>
          </a:p>
          <a:p>
            <a:r>
              <a:rPr lang="ru-RU" sz="4000" dirty="0" smtClean="0"/>
              <a:t>УЮТ – </a:t>
            </a:r>
            <a:r>
              <a:rPr lang="ru-RU" sz="3200" dirty="0" err="1" smtClean="0"/>
              <a:t>уют</a:t>
            </a:r>
            <a:r>
              <a:rPr lang="ru-RU" sz="4000" dirty="0" smtClean="0"/>
              <a:t> </a:t>
            </a:r>
            <a:r>
              <a:rPr lang="ru-RU" sz="3200" dirty="0" smtClean="0"/>
              <a:t>и чистота территории.</a:t>
            </a:r>
          </a:p>
          <a:p>
            <a:r>
              <a:rPr lang="ru-RU" sz="4000" dirty="0" smtClean="0"/>
              <a:t>ГРИН – </a:t>
            </a:r>
            <a:r>
              <a:rPr lang="ru-RU" sz="3200" dirty="0" smtClean="0"/>
              <a:t>группа информации.</a:t>
            </a:r>
          </a:p>
          <a:p>
            <a:r>
              <a:rPr lang="ru-RU" sz="3600" dirty="0" smtClean="0"/>
              <a:t>ГРУЗД</a:t>
            </a:r>
            <a:r>
              <a:rPr lang="ru-RU" sz="3200" dirty="0" smtClean="0"/>
              <a:t> - группа </a:t>
            </a:r>
          </a:p>
          <a:p>
            <a:pPr>
              <a:buNone/>
            </a:pPr>
            <a:r>
              <a:rPr lang="ru-RU" sz="3200" dirty="0" smtClean="0"/>
              <a:t>        здоровья</a:t>
            </a:r>
            <a:endParaRPr lang="ru-RU" sz="3200" dirty="0"/>
          </a:p>
        </p:txBody>
      </p:sp>
      <p:pic>
        <p:nvPicPr>
          <p:cNvPr id="5" name="Picture 2" descr="https://pp.vk.me/c411826/v411826283/1680/iMw_YisGqt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339703"/>
            <a:ext cx="4483066" cy="33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900" b="1" dirty="0" smtClean="0"/>
              <a:t>Законы смены</a:t>
            </a:r>
            <a:br>
              <a:rPr lang="ru-RU" sz="49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816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Поднятой руки</a:t>
            </a:r>
          </a:p>
          <a:p>
            <a:r>
              <a:rPr lang="ru-RU" sz="2800" dirty="0" smtClean="0"/>
              <a:t>Территории</a:t>
            </a:r>
          </a:p>
          <a:p>
            <a:r>
              <a:rPr lang="ru-RU" sz="2800" dirty="0" smtClean="0"/>
              <a:t>Без дыма и огня</a:t>
            </a:r>
          </a:p>
          <a:p>
            <a:r>
              <a:rPr lang="ru-RU" sz="2800" dirty="0" smtClean="0"/>
              <a:t>Песни</a:t>
            </a:r>
          </a:p>
          <a:p>
            <a:r>
              <a:rPr lang="ru-RU" sz="2800" dirty="0" smtClean="0"/>
              <a:t>Чистоты</a:t>
            </a:r>
          </a:p>
          <a:p>
            <a:r>
              <a:rPr lang="ru-RU" sz="2800" dirty="0" smtClean="0"/>
              <a:t>Доброго отношения</a:t>
            </a:r>
          </a:p>
          <a:p>
            <a:r>
              <a:rPr lang="ru-RU" sz="2800" dirty="0" smtClean="0"/>
              <a:t>Галстука</a:t>
            </a:r>
          </a:p>
          <a:p>
            <a:r>
              <a:rPr lang="ru-RU" sz="2800" dirty="0" smtClean="0"/>
              <a:t>Активности</a:t>
            </a:r>
          </a:p>
          <a:p>
            <a:r>
              <a:rPr lang="ru-RU" sz="2800" dirty="0" smtClean="0"/>
              <a:t>Закон О: О</a:t>
            </a:r>
          </a:p>
          <a:p>
            <a:r>
              <a:rPr lang="ru-RU" sz="2800" dirty="0" smtClean="0"/>
              <a:t>Закон законов</a:t>
            </a:r>
            <a:endParaRPr lang="ru-RU" dirty="0"/>
          </a:p>
        </p:txBody>
      </p:sp>
      <p:pic>
        <p:nvPicPr>
          <p:cNvPr id="25" name="Picture 2" descr="http://cs406526.vk.me/v406526762/1f99/Wu70ImHeyv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5284058" cy="32232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cs411826.vk.me/v411826283/15b1/eqAlyZWDnm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3" r="13698"/>
          <a:stretch/>
        </p:blipFill>
        <p:spPr bwMode="auto">
          <a:xfrm>
            <a:off x="4788024" y="3699895"/>
            <a:ext cx="3384376" cy="3227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Tanya\общий доступ\лагерь 2014 Новая папка\IMG_0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3536160" cy="2357440"/>
          </a:xfrm>
          <a:prstGeom prst="rect">
            <a:avLst/>
          </a:prstGeom>
          <a:noFill/>
        </p:spPr>
      </p:pic>
      <p:pic>
        <p:nvPicPr>
          <p:cNvPr id="10" name="Picture 4" descr="\\Tanya\общий доступ\лагерь 2014 Новая папка\IMG_5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786190"/>
            <a:ext cx="3384592" cy="2895600"/>
          </a:xfrm>
          <a:prstGeom prst="rect">
            <a:avLst/>
          </a:prstGeom>
          <a:noFill/>
        </p:spPr>
      </p:pic>
      <p:pic>
        <p:nvPicPr>
          <p:cNvPr id="11" name="Picture 5" descr="\\Tanya\общий доступ\лагерь 2014 Новая папка\лагерь 2 овая папка\DSCN0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214554"/>
            <a:ext cx="2892554" cy="27527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Мастерские  и  секции в лагере</a:t>
            </a:r>
            <a:endParaRPr lang="ru-RU" sz="4000" b="1" dirty="0"/>
          </a:p>
        </p:txBody>
      </p:sp>
      <p:pic>
        <p:nvPicPr>
          <p:cNvPr id="8" name="Picture 2" descr="\\Tanya\общий доступ\лагерь 2014 Новая папка\лагерь 2 овая папка\DSCN06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71480"/>
            <a:ext cx="3432172" cy="2574129"/>
          </a:xfrm>
          <a:prstGeom prst="rect">
            <a:avLst/>
          </a:prstGeom>
          <a:noFill/>
        </p:spPr>
      </p:pic>
      <p:pic>
        <p:nvPicPr>
          <p:cNvPr id="9" name="Picture 3" descr="\\Tanya\общий доступ\лагерь 2014 Новая папка\лагерь 2 овая папка\DSCN06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857628"/>
            <a:ext cx="3601527" cy="2701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День    самоуправления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51816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Зарядка «В здоровом теле - здоровый дух».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Линейка  - «Всё наоборот».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Смотр отрядных уголков «Здоровье всему голова».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Митинг «За здоровый образ жизни».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Костюмированный футбол.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Мастер-классы от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Дети-детям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«Карта желаний», работа с микрофоном,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         «коллаж –  моя профессия».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Дискотека.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Вечерний огонёк.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F:\лагерь 2014 Новая папка\IMG_5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000504"/>
            <a:ext cx="3651346" cy="2640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Вечерний огонёк</a:t>
            </a:r>
            <a:endParaRPr lang="ru-RU" sz="3600" b="1" dirty="0"/>
          </a:p>
        </p:txBody>
      </p:sp>
      <p:pic>
        <p:nvPicPr>
          <p:cNvPr id="8198" name="Picture 6" descr="F:\лагерь 2014 Новая папка\IMG_1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654253" cy="482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637</TotalTime>
  <Words>436</Words>
  <Application>Microsoft Office PowerPoint</Application>
  <PresentationFormat>Экран (4:3)</PresentationFormat>
  <Paragraphs>97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</vt:lpstr>
      <vt:lpstr>  Цель: создание условий для  развития  самостоятельности детей в принятии и реализации решений для достижения общественно значимых целей.  </vt:lpstr>
      <vt:lpstr>Взаимосвязь педагогического управления и детского самоуправления</vt:lpstr>
      <vt:lpstr>Система самоуправления смены </vt:lpstr>
      <vt:lpstr>Службы в лагере</vt:lpstr>
      <vt:lpstr>   Законы смены   </vt:lpstr>
      <vt:lpstr>Мастерские  и  секции в лагере</vt:lpstr>
      <vt:lpstr>День    самоуправления</vt:lpstr>
      <vt:lpstr>Вечерний огонёк</vt:lpstr>
      <vt:lpstr>Правила ведения огонька и свечи.</vt:lpstr>
      <vt:lpstr>Традиции и ритуалы огонька и свечи</vt:lpstr>
      <vt:lpstr>Типы огоньков:</vt:lpstr>
      <vt:lpstr> Типы свечек: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Admin</dc:creator>
  <cp:lastModifiedBy>Admin</cp:lastModifiedBy>
  <cp:revision>72</cp:revision>
  <dcterms:created xsi:type="dcterms:W3CDTF">2014-09-02T09:17:48Z</dcterms:created>
  <dcterms:modified xsi:type="dcterms:W3CDTF">2015-04-23T10:34:00Z</dcterms:modified>
</cp:coreProperties>
</file>