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70" r:id="rId3"/>
    <p:sldId id="288" r:id="rId4"/>
    <p:sldId id="289" r:id="rId5"/>
    <p:sldId id="286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57" r:id="rId19"/>
    <p:sldId id="258" r:id="rId20"/>
    <p:sldId id="259" r:id="rId21"/>
    <p:sldId id="283" r:id="rId22"/>
    <p:sldId id="260" r:id="rId23"/>
    <p:sldId id="261" r:id="rId24"/>
    <p:sldId id="284" r:id="rId25"/>
    <p:sldId id="262" r:id="rId26"/>
    <p:sldId id="263" r:id="rId27"/>
    <p:sldId id="264" r:id="rId28"/>
    <p:sldId id="267" r:id="rId29"/>
    <p:sldId id="268" r:id="rId30"/>
    <p:sldId id="266" r:id="rId31"/>
    <p:sldId id="269" r:id="rId32"/>
    <p:sldId id="285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707" autoAdjust="0"/>
  </p:normalViewPr>
  <p:slideViewPr>
    <p:cSldViewPr>
      <p:cViewPr varScale="1">
        <p:scale>
          <a:sx n="66" d="100"/>
          <a:sy n="66" d="100"/>
        </p:scale>
        <p:origin x="-1282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AE4ADED-E47A-4092-9649-5EC47417BA36}" type="datetimeFigureOut">
              <a:rPr lang="ru-RU"/>
              <a:pPr>
                <a:defRPr/>
              </a:pPr>
              <a:t>06.11.2013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5468186-DFAD-446A-8BC7-C32334E9A5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9AC67-5FA6-47D5-9465-94F33A3FCB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9727C-02EE-4A68-913D-850A7255C9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7AE20-6A1A-441A-A996-CDAE26DFA8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BCB57-1F0F-4330-895A-693245162D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77516-49A9-4533-8858-FE98F62093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97A17-96AA-4201-8815-E8A11494F0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EE66A-2DCD-483E-A5FE-509419A340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434B3-FD30-4AED-888C-6F367A0CDA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3AD84-22B4-4A44-9FD5-7CA8D6246F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A1F98-C0A4-4F38-AEA3-03CCD36F71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EEC57-119C-4BDC-9705-F686A7B4DE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808000">
              <a:alpha val="39999"/>
            </a:srgbClr>
          </a:solidFill>
          <a:ln w="15875">
            <a:solidFill>
              <a:srgbClr val="808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FFFFFF">
              <a:alpha val="41960"/>
            </a:srgbClr>
          </a:solidFill>
          <a:ln w="19050">
            <a:solidFill>
              <a:srgbClr val="99CC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folHlink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folHlink"/>
                </a:solidFill>
              </a:defRPr>
            </a:lvl1pPr>
          </a:lstStyle>
          <a:p>
            <a:pPr>
              <a:defRPr/>
            </a:pPr>
            <a:fld id="{5CD543D9-307F-4C38-9521-0A9C948D3A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9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3.png"/><Relationship Id="rId4" Type="http://schemas.openxmlformats.org/officeDocument/2006/relationships/image" Target="../media/image2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584" y="188640"/>
            <a:ext cx="7772400" cy="755645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ru-RU" sz="28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Наблюдения на прогулке во 2 младшей группе</a:t>
            </a:r>
            <a:endParaRPr lang="ru-RU" sz="2800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6" name="Содержимое 5" descr="S730132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1619672" y="1484784"/>
            <a:ext cx="5524538" cy="4143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2" descr="C:\Documents and Settings\Администратор\Мои документы\от чурочкиных\babochki-i-cvetochki\бабочки и цветочки\4347c9a3cc2cd18ae948f9e5a9a0e1b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479879">
            <a:off x="-251619" y="4061619"/>
            <a:ext cx="3832225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3" descr="C:\Documents and Settings\Администратор\Мои документы\от чурочкиных\babochki-i-cvetochki\бабочки и цветочки\1c0391eb3b14a3855e93dd21ba4a7ebf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499214">
            <a:off x="6623844" y="3385344"/>
            <a:ext cx="2189162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2" descr="G:\презентации\babochki-i-cvetochki\бабочки и цветочки\395be2aa2831bdc8440e4a29c531e58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5" y="785813"/>
            <a:ext cx="1333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3" descr="G:\презентации\babochki-i-cvetochki\бабочки и цветочки\395be2aa2831bdc8440e4a29c531e58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785813"/>
            <a:ext cx="1333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TextBox 8"/>
          <p:cNvSpPr txBox="1">
            <a:spLocks noChangeArrowheads="1"/>
          </p:cNvSpPr>
          <p:nvPr/>
        </p:nvSpPr>
        <p:spPr bwMode="auto">
          <a:xfrm>
            <a:off x="2484438" y="5661025"/>
            <a:ext cx="6408737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chemeClr val="bg1"/>
                </a:solidFill>
              </a:rPr>
              <a:t>Подготовила       воспитатель            Бабайкина Оксана Юрьевна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" name="Содержимое 3" descr="IMG_226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1142976" y="1214422"/>
            <a:ext cx="6715172" cy="50363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268" name="Picture 7" descr="А Бабочка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4643438"/>
            <a:ext cx="24479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19" descr="А Сверкающая капля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2714625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19" descr="А Сверкающая капля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48700" y="4214813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19" descr="А Сверкающая капля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5313" y="2214563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19" descr="А Сверкающая капля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50" y="62865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19" descr="А Сверкающая капля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600075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19" descr="А Сверкающая капля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50" y="500063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19" descr="А Сверкающая капля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13" y="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" y="142875"/>
            <a:ext cx="4214813" cy="61436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smtClean="0"/>
              <a:t>Много  удовольствия  и радости</a:t>
            </a:r>
          </a:p>
          <a:p>
            <a:pPr eaLnBrk="1" hangingPunct="1">
              <a:buFontTx/>
              <a:buNone/>
            </a:pPr>
            <a:r>
              <a:rPr lang="ru-RU" sz="2800" smtClean="0"/>
              <a:t> приносит  детям   сбор урожая.</a:t>
            </a:r>
          </a:p>
          <a:p>
            <a:pPr eaLnBrk="1" hangingPunct="1">
              <a:buFontTx/>
              <a:buNone/>
            </a:pPr>
            <a:endParaRPr lang="ru-RU" sz="2400" smtClean="0"/>
          </a:p>
          <a:p>
            <a:pPr eaLnBrk="1" hangingPunct="1">
              <a:buFontTx/>
              <a:buNone/>
            </a:pPr>
            <a:endParaRPr lang="ru-RU" sz="2400" smtClean="0"/>
          </a:p>
          <a:p>
            <a:pPr algn="just" eaLnBrk="1" hangingPunct="1">
              <a:buFontTx/>
              <a:buNone/>
            </a:pPr>
            <a:r>
              <a:rPr lang="ru-RU" smtClean="0">
                <a:solidFill>
                  <a:srgbClr val="FFFF00"/>
                </a:solidFill>
              </a:rPr>
              <a:t>Собираем в августе</a:t>
            </a:r>
          </a:p>
          <a:p>
            <a:pPr algn="just" eaLnBrk="1" hangingPunct="1">
              <a:buFontTx/>
              <a:buNone/>
            </a:pPr>
            <a:r>
              <a:rPr lang="ru-RU" smtClean="0">
                <a:solidFill>
                  <a:srgbClr val="FFFF00"/>
                </a:solidFill>
              </a:rPr>
              <a:t>Урожай плодов.</a:t>
            </a:r>
          </a:p>
          <a:p>
            <a:pPr algn="just" eaLnBrk="1" hangingPunct="1">
              <a:buFontTx/>
              <a:buNone/>
            </a:pPr>
            <a:r>
              <a:rPr lang="ru-RU" smtClean="0">
                <a:solidFill>
                  <a:srgbClr val="FFFF00"/>
                </a:solidFill>
              </a:rPr>
              <a:t>Много людям радости </a:t>
            </a:r>
          </a:p>
          <a:p>
            <a:pPr algn="just" eaLnBrk="1" hangingPunct="1">
              <a:buFontTx/>
              <a:buNone/>
            </a:pPr>
            <a:r>
              <a:rPr lang="ru-RU" smtClean="0">
                <a:solidFill>
                  <a:srgbClr val="FFFF00"/>
                </a:solidFill>
              </a:rPr>
              <a:t>После всех трудов.</a:t>
            </a:r>
          </a:p>
          <a:p>
            <a:pPr algn="ctr" eaLnBrk="1" hangingPunct="1">
              <a:buFontTx/>
              <a:buNone/>
            </a:pPr>
            <a:endParaRPr lang="ru-RU" smtClean="0"/>
          </a:p>
        </p:txBody>
      </p:sp>
      <p:pic>
        <p:nvPicPr>
          <p:cNvPr id="4" name="Содержимое 3" descr="IMG_219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4357686" y="1857364"/>
            <a:ext cx="4605352" cy="34540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2292" name="Picture 9" descr="Урожа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214938"/>
            <a:ext cx="2087563" cy="14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19" descr="А Сверкающая капля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58188" y="28575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19" descr="А Сверкающая капля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1430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19" descr="А Сверкающая капля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38" y="641985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19" descr="А Сверкающая капля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13" y="500063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19" descr="А Сверкающая капля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188" y="600075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286412"/>
          </a:xfrm>
          <a:solidFill>
            <a:srgbClr val="FFFFFF">
              <a:alpha val="42000"/>
            </a:srgbClr>
          </a:solidFill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Рассматривая деревья, дети знакомятся со строением дерева - ствола, веток. Можно осторожно наклонить веточку, чтобы рассмотреть листочки, потрогать их. Послушать шелест листвы.</a:t>
            </a:r>
          </a:p>
          <a:p>
            <a:pPr algn="ctr" eaLnBrk="1" hangingPunct="1">
              <a:buFontTx/>
              <a:buNone/>
              <a:defRPr/>
            </a:pPr>
            <a:r>
              <a:rPr lang="ru-RU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игровой форме </a:t>
            </a:r>
            <a:r>
              <a:rPr lang="ru-RU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форме</a:t>
            </a:r>
            <a:r>
              <a:rPr lang="ru-RU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дети учат названия деревьев, сравнивают их по толщине и высоте. Листья и плоды используем в дидактических и творческих играх.</a:t>
            </a:r>
            <a:endParaRPr lang="ru-RU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3315" name="Picture 7" descr="А Кувшинка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13325"/>
            <a:ext cx="1908175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7" descr="А Кувшинка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75" y="5046663"/>
            <a:ext cx="1908175" cy="181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19" descr="А Сверкающая капля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875" y="4214813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9" descr="А Сверкающая капля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19" descr="А Сверкающая капля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9625" y="11430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19" descr="А Сверкающая капля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38" y="641985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19" descr="А Сверкающая капля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13" y="641985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9" descr="А Сверкающая капля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5929313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4938" y="1000125"/>
            <a:ext cx="3643312" cy="5143500"/>
          </a:xfrm>
        </p:spPr>
        <p:txBody>
          <a:bodyPr/>
          <a:lstStyle/>
          <a:p>
            <a:pPr eaLnBrk="1" hangingPunct="1"/>
            <a:r>
              <a:rPr lang="ru-RU" sz="3200" smtClean="0"/>
              <a:t>Яблоки на яблоне</a:t>
            </a:r>
            <a:br>
              <a:rPr lang="ru-RU" sz="3200" smtClean="0"/>
            </a:br>
            <a:r>
              <a:rPr lang="ru-RU" sz="3200" smtClean="0"/>
              <a:t>Налились ,поспели.</a:t>
            </a:r>
            <a:br>
              <a:rPr lang="ru-RU" sz="3200" smtClean="0"/>
            </a:br>
            <a:r>
              <a:rPr lang="ru-RU" sz="3200" smtClean="0"/>
              <a:t>«Яблонька, скажи куда</a:t>
            </a:r>
            <a:br>
              <a:rPr lang="ru-RU" sz="3200" smtClean="0"/>
            </a:br>
            <a:r>
              <a:rPr lang="ru-RU" sz="3200" smtClean="0"/>
              <a:t>Гуси  полетели?»</a:t>
            </a:r>
          </a:p>
        </p:txBody>
      </p:sp>
      <p:pic>
        <p:nvPicPr>
          <p:cNvPr id="4" name="Содержимое 3" descr="IMG_218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85720" y="428604"/>
            <a:ext cx="4500595" cy="60007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929188" y="571500"/>
            <a:ext cx="3757612" cy="5572125"/>
          </a:xfrm>
        </p:spPr>
        <p:txBody>
          <a:bodyPr/>
          <a:lstStyle/>
          <a:p>
            <a:pPr eaLnBrk="1" hangingPunct="1"/>
            <a:r>
              <a:rPr lang="ru-RU" sz="2400" smtClean="0"/>
              <a:t>Люблю берёзку русскую,</a:t>
            </a:r>
            <a:br>
              <a:rPr lang="ru-RU" sz="2400" smtClean="0"/>
            </a:br>
            <a:r>
              <a:rPr lang="ru-RU" sz="2400" smtClean="0"/>
              <a:t>То светлую, то грустную</a:t>
            </a:r>
            <a:br>
              <a:rPr lang="ru-RU" sz="2400" smtClean="0"/>
            </a:br>
            <a:r>
              <a:rPr lang="ru-RU" sz="2400" smtClean="0"/>
              <a:t>в светлом сарафанчике</a:t>
            </a:r>
            <a:br>
              <a:rPr lang="ru-RU" sz="2400" smtClean="0"/>
            </a:br>
            <a:r>
              <a:rPr lang="ru-RU" sz="2400" smtClean="0"/>
              <a:t>С платочками в карманчиках</a:t>
            </a:r>
            <a:br>
              <a:rPr lang="ru-RU" sz="2400" smtClean="0"/>
            </a:br>
            <a:r>
              <a:rPr lang="ru-RU" sz="2400" smtClean="0"/>
              <a:t>С красными застёжками,</a:t>
            </a:r>
            <a:br>
              <a:rPr lang="ru-RU" sz="2400" smtClean="0"/>
            </a:br>
            <a:r>
              <a:rPr lang="ru-RU" sz="2400" smtClean="0"/>
              <a:t>С зелёными серёжками.</a:t>
            </a:r>
          </a:p>
        </p:txBody>
      </p:sp>
      <p:pic>
        <p:nvPicPr>
          <p:cNvPr id="4" name="Содержимое 3" descr="IMG_217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14282" y="500042"/>
            <a:ext cx="4358885" cy="58118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0" y="928688"/>
            <a:ext cx="3500438" cy="5286375"/>
          </a:xfrm>
        </p:spPr>
        <p:txBody>
          <a:bodyPr/>
          <a:lstStyle/>
          <a:p>
            <a:pPr eaLnBrk="1" hangingPunct="1"/>
            <a:r>
              <a:rPr lang="ru-RU" sz="2400" smtClean="0"/>
              <a:t>Рябинушка- красавица</a:t>
            </a:r>
            <a:br>
              <a:rPr lang="ru-RU" sz="2400" smtClean="0"/>
            </a:br>
            <a:r>
              <a:rPr lang="ru-RU" sz="2400" smtClean="0"/>
              <a:t>Стоит в лесу густом.</a:t>
            </a:r>
            <a:br>
              <a:rPr lang="ru-RU" sz="2400" smtClean="0"/>
            </a:br>
            <a:r>
              <a:rPr lang="ru-RU" sz="2400" smtClean="0"/>
              <a:t>Красивая и стройная </a:t>
            </a:r>
            <a:br>
              <a:rPr lang="ru-RU" sz="2400" smtClean="0"/>
            </a:br>
            <a:r>
              <a:rPr lang="ru-RU" sz="2400" smtClean="0"/>
              <a:t>В узоре золотом.</a:t>
            </a:r>
            <a:br>
              <a:rPr lang="ru-RU" sz="2400" smtClean="0"/>
            </a:br>
            <a:r>
              <a:rPr lang="ru-RU" sz="2400" smtClean="0"/>
              <a:t>Из ягодок рябинушки,</a:t>
            </a:r>
            <a:br>
              <a:rPr lang="ru-RU" sz="2400" smtClean="0"/>
            </a:br>
            <a:r>
              <a:rPr lang="ru-RU" sz="2400" smtClean="0"/>
              <a:t>Мы бусики сплетём,</a:t>
            </a:r>
            <a:br>
              <a:rPr lang="ru-RU" sz="2400" smtClean="0"/>
            </a:br>
            <a:r>
              <a:rPr lang="ru-RU" sz="2400" smtClean="0"/>
              <a:t>Вокруг своей рябинушки</a:t>
            </a:r>
            <a:br>
              <a:rPr lang="ru-RU" sz="2400" smtClean="0"/>
            </a:br>
            <a:r>
              <a:rPr lang="ru-RU" sz="2400" smtClean="0"/>
              <a:t>Мы хоровод ведём.</a:t>
            </a:r>
          </a:p>
        </p:txBody>
      </p:sp>
      <p:pic>
        <p:nvPicPr>
          <p:cNvPr id="4" name="Содержимое 3" descr="IMG_217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85720" y="214290"/>
            <a:ext cx="4607750" cy="61436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75" y="274638"/>
            <a:ext cx="6858000" cy="1143000"/>
          </a:xfrm>
        </p:spPr>
        <p:txBody>
          <a:bodyPr/>
          <a:lstStyle/>
          <a:p>
            <a:pPr eaLnBrk="1" hangingPunct="1"/>
            <a:r>
              <a:rPr lang="ru-RU" sz="3600" smtClean="0"/>
              <a:t>С какого дерева упала шишка?</a:t>
            </a:r>
          </a:p>
        </p:txBody>
      </p:sp>
      <p:pic>
        <p:nvPicPr>
          <p:cNvPr id="4" name="Содержимое 3" descr="IMG_220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428728" y="1643050"/>
            <a:ext cx="6381762" cy="4786322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D:\КАРТИНКИ\от оли\КАРТИНКИ\240_320_an_priroda\240_320_an_priroda\240_320_an_pri2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250"/>
            <a:ext cx="192881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pPr eaLnBrk="1" hangingPunct="1"/>
            <a:r>
              <a:rPr lang="ru-RU" smtClean="0"/>
              <a:t>Наблюдения за животными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63" y="1143000"/>
            <a:ext cx="6000750" cy="41433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smtClean="0"/>
              <a:t>С наступлением лета появляется больше возможностей, чтобы наблюдать за домашними  животными. Знакомить  с их характерными признаками, особенностями поведения, передвижения.</a:t>
            </a:r>
          </a:p>
          <a:p>
            <a:pPr eaLnBrk="1" hangingPunct="1">
              <a:buFontTx/>
              <a:buNone/>
            </a:pPr>
            <a:r>
              <a:rPr lang="ru-RU" sz="2400" smtClean="0"/>
              <a:t>Для ознакомления  с животными  используем и игрушки, иллюстрации и поделки  животных, сделанных из природного материала.</a:t>
            </a:r>
          </a:p>
        </p:txBody>
      </p:sp>
      <p:pic>
        <p:nvPicPr>
          <p:cNvPr id="18437" name="Picture 3" descr="C:\Documents and Settings\Администратор\Мои документы\от чурочкиных\koshechki\кошечки\cat19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63" y="4165600"/>
            <a:ext cx="2047875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Рисунок 3" descr="bird9-15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8" y="5229225"/>
            <a:ext cx="14859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4438" y="285750"/>
            <a:ext cx="6500812" cy="1143000"/>
          </a:xfrm>
        </p:spPr>
        <p:txBody>
          <a:bodyPr/>
          <a:lstStyle/>
          <a:p>
            <a:pPr eaLnBrk="1" hangingPunct="1"/>
            <a:r>
              <a:rPr lang="ru-RU" sz="9600" smtClean="0">
                <a:latin typeface="Garamond" pitchFamily="18" charset="0"/>
              </a:rPr>
              <a:t>Корова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2857500"/>
            <a:ext cx="3643312" cy="3714750"/>
          </a:xfrm>
          <a:effectLst>
            <a:outerShdw blurRad="50800" dist="50800" dir="5400000" sx="62000" sy="62000" algn="ctr" rotWithShape="0">
              <a:srgbClr val="00B0F0">
                <a:alpha val="22000"/>
              </a:srgbClr>
            </a:outerShdw>
          </a:effectLst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магазине не была,</a:t>
            </a:r>
          </a:p>
          <a:p>
            <a:pPr eaLnBrk="1" hangingPunct="1">
              <a:buFontTx/>
              <a:buNone/>
              <a:defRPr/>
            </a:pPr>
            <a:r>
              <a:rPr lang="ru-RU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 базаре не была,</a:t>
            </a:r>
          </a:p>
          <a:p>
            <a:pPr eaLnBrk="1" hangingPunct="1">
              <a:buFontTx/>
              <a:buNone/>
              <a:defRPr/>
            </a:pPr>
            <a:r>
              <a:rPr lang="ru-RU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 домой пришла-</a:t>
            </a:r>
          </a:p>
          <a:p>
            <a:pPr eaLnBrk="1" hangingPunct="1">
              <a:buFontTx/>
              <a:buNone/>
              <a:defRPr/>
            </a:pPr>
            <a:r>
              <a:rPr lang="ru-RU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Молока принесла.</a:t>
            </a:r>
          </a:p>
          <a:p>
            <a:pPr eaLnBrk="1" hangingPunct="1">
              <a:buFontTx/>
              <a:buNone/>
              <a:defRPr/>
            </a:pPr>
            <a:r>
              <a:rPr lang="ru-RU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Молока ко – </a:t>
            </a:r>
            <a:r>
              <a:rPr lang="ru-RU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му</a:t>
            </a:r>
            <a:r>
              <a:rPr lang="ru-RU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  <a:p>
            <a:pPr eaLnBrk="1" hangingPunct="1">
              <a:buFontTx/>
              <a:buNone/>
              <a:defRPr/>
            </a:pPr>
            <a:r>
              <a:rPr lang="ru-RU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Хозяину свое – </a:t>
            </a:r>
            <a:r>
              <a:rPr lang="ru-RU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му</a:t>
            </a:r>
            <a:r>
              <a:rPr lang="ru-RU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!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Рисунок 6" descr="IMG_194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202645">
            <a:off x="3929058" y="2214554"/>
            <a:ext cx="4905410" cy="367905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9461" name="Picture 2" descr="C:\Documents and Settings\Администратор\Рабочий стол\11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750"/>
            <a:ext cx="2286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mph" presetSubtype="3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mph" presetSubtype="3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mph" presetSubtype="3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mph" presetSubtype="3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9" dur="indefinite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mph" presetSubtype="3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5" dur="indefinite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7" dur="indefinite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mph" presetSubtype="3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1" dur="indefinite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42" dur="indefinite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3" dur="indefinite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1571625"/>
            <a:ext cx="4471987" cy="1785938"/>
          </a:xfrm>
          <a:ln>
            <a:solidFill>
              <a:schemeClr val="accent3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/>
              <a:t>Громко лает на дороге,</a:t>
            </a:r>
            <a:br>
              <a:rPr lang="ru-RU" sz="2400" dirty="0" smtClean="0"/>
            </a:br>
            <a:r>
              <a:rPr lang="ru-RU" sz="2400" dirty="0" smtClean="0"/>
              <a:t>Отдыхает в конуре,</a:t>
            </a:r>
            <a:br>
              <a:rPr lang="ru-RU" sz="2400" dirty="0" smtClean="0"/>
            </a:br>
            <a:r>
              <a:rPr lang="ru-RU" sz="2400" dirty="0" smtClean="0"/>
              <a:t>сторожит хозяйский дом</a:t>
            </a:r>
            <a:br>
              <a:rPr lang="ru-RU" sz="2400" dirty="0" smtClean="0"/>
            </a:br>
            <a:r>
              <a:rPr lang="ru-RU" sz="2400" dirty="0" smtClean="0"/>
              <a:t>И виляет мне  хвостом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6" name="Содержимое 5" descr="IMG_218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8" y="3643313"/>
            <a:ext cx="4038600" cy="3028950"/>
          </a:xfrm>
        </p:spPr>
      </p:pic>
      <p:pic>
        <p:nvPicPr>
          <p:cNvPr id="5" name="Содержимое 4" descr="IMG_194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86375" y="1928813"/>
            <a:ext cx="3394075" cy="4525962"/>
          </a:xfrm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928938" y="285750"/>
            <a:ext cx="3429000" cy="928688"/>
          </a:xfrm>
          <a:prstGeom prst="rect">
            <a:avLst/>
          </a:prstGeom>
          <a:solidFill>
            <a:srgbClr val="FFFFFF">
              <a:alpha val="42000"/>
            </a:srgbClr>
          </a:solidFill>
          <a:ln w="19050">
            <a:solidFill>
              <a:schemeClr val="accent3">
                <a:lumMod val="95000"/>
              </a:schemeClr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6000" b="1" kern="0" dirty="0">
                <a:latin typeface="+mn-lt"/>
              </a:rPr>
              <a:t>Собака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14988" cy="1143000"/>
          </a:xfrm>
        </p:spPr>
        <p:txBody>
          <a:bodyPr/>
          <a:lstStyle/>
          <a:p>
            <a:pPr eaLnBrk="1" hangingPunct="1"/>
            <a:r>
              <a:rPr lang="ru-RU" sz="2000" smtClean="0"/>
              <a:t>Прогулки обеспечивают непосредственное общение детей с природой.</a:t>
            </a:r>
          </a:p>
        </p:txBody>
      </p:sp>
      <p:pic>
        <p:nvPicPr>
          <p:cNvPr id="3075" name="Picture 19" descr="А Сверкающая капля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3" y="1857375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19" descr="А Сверкающая капля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188" y="2714625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19" descr="А Сверкающая капля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485775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9" descr="А Сверкающая капля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75" y="214313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9" descr="А Сверкающая капля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42875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19" descr="А Сверкающая капля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01063" y="3286125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19" descr="А Сверкающая капля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0" y="28575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9" descr="А Сверкающая капля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75" y="5072063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9" descr="А Сверкающая капля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1857375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2" descr="D:\КАРТИНКИ\от оли\КАРТИНКИ\240x320_animation\134\6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0" y="0"/>
            <a:ext cx="2571750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9" descr="А Сверкающая капля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50" y="1500188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3" descr="G:\презентации\babochki-i-cvetochki\бабочки и цветочки\395be2aa2831bdc8440e4a29c531e58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50" y="5429250"/>
            <a:ext cx="1333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4" descr="G:\презентации\babochki-i-cvetochki\бабочки и цветочки\9e1d46a051bef0b6e270a8812c222acc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928688"/>
            <a:ext cx="13716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8" name="Picture 2" descr="C:\Documents and Settings\Администратор\Рабочий стол\аннимации\8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75" y="5072063"/>
            <a:ext cx="13144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75" y="1643063"/>
            <a:ext cx="6729413" cy="50720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>
                <a:solidFill>
                  <a:srgbClr val="FFC000"/>
                </a:solidFill>
              </a:rPr>
              <a:t>Наблюдение неживой природы</a:t>
            </a:r>
          </a:p>
          <a:p>
            <a:pPr eaLnBrk="1" hangingPunct="1">
              <a:buFontTx/>
              <a:buNone/>
            </a:pPr>
            <a:r>
              <a:rPr lang="ru-RU" sz="2400" smtClean="0"/>
              <a:t>    Ознакомление детей с неживой природой осуществляется путем кратковременных наблюдений.  Дети наблюдают за состоянием погоды: за небом «какое оно?», «есть ли солнышко?», за ветром. Чтобы дети  почувствовали эти изменения можно, зажмурив  глаза, подставить  лицо подсолнечные лучики, потрогать ,как  нагрелась одежда. Можно прислушаться  к шуму дождя или подставить  под  капельки ладошку.  Можно посмотреть ,как  ветер качает деревья,  срывает и крутит  листья. </a:t>
            </a:r>
          </a:p>
          <a:p>
            <a:pPr eaLnBrk="1" hangingPunct="1">
              <a:buFontTx/>
              <a:buNone/>
            </a:pPr>
            <a:r>
              <a:rPr lang="ru-RU" smtClean="0"/>
              <a:t> 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3714750" y="285750"/>
            <a:ext cx="4643438" cy="1143000"/>
          </a:xfrm>
        </p:spPr>
        <p:txBody>
          <a:bodyPr/>
          <a:lstStyle/>
          <a:p>
            <a:pPr eaLnBrk="1" hangingPunct="1"/>
            <a:r>
              <a:rPr lang="ru-RU" sz="6600" smtClean="0"/>
              <a:t>Кошка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313" y="3500438"/>
            <a:ext cx="3786187" cy="30003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smtClean="0"/>
              <a:t>Вылез  кот  из-под  кровати,</a:t>
            </a:r>
          </a:p>
          <a:p>
            <a:pPr eaLnBrk="1" hangingPunct="1">
              <a:buFontTx/>
              <a:buNone/>
            </a:pPr>
            <a:r>
              <a:rPr lang="ru-RU" sz="2400" smtClean="0"/>
              <a:t>Выгнул  спину,  хвост - дугой.</a:t>
            </a:r>
          </a:p>
          <a:p>
            <a:pPr eaLnBrk="1" hangingPunct="1">
              <a:buFontTx/>
              <a:buNone/>
            </a:pPr>
            <a:r>
              <a:rPr lang="ru-RU" sz="2400" smtClean="0"/>
              <a:t>Глаз  как  щёлка  в автомате</a:t>
            </a:r>
          </a:p>
          <a:p>
            <a:pPr eaLnBrk="1" hangingPunct="1">
              <a:buFontTx/>
              <a:buNone/>
            </a:pPr>
            <a:r>
              <a:rPr lang="ru-RU" sz="2400" smtClean="0"/>
              <a:t>С  газированной  водой.</a:t>
            </a:r>
          </a:p>
        </p:txBody>
      </p:sp>
      <p:pic>
        <p:nvPicPr>
          <p:cNvPr id="5" name="Содержимое 4" descr="IMG_227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57688" y="1857375"/>
            <a:ext cx="4572000" cy="3429000"/>
          </a:xfrm>
        </p:spPr>
      </p:pic>
      <p:pic>
        <p:nvPicPr>
          <p:cNvPr id="21509" name="Picture 2" descr="C:\Documents and Settings\Администратор\Мои документы\от чурочкиных\koshechki\кошечки\cat6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50" y="4086225"/>
            <a:ext cx="24765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Администратор\Рабочий стол\для презентации\IMG_2345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214290"/>
            <a:ext cx="2928958" cy="289951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Козленок</a:t>
            </a:r>
          </a:p>
        </p:txBody>
      </p:sp>
      <p:pic>
        <p:nvPicPr>
          <p:cNvPr id="4" name="Содержимое 3" descr="IMG_196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928926" y="1714488"/>
            <a:ext cx="6034617" cy="4525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14282" y="1785926"/>
            <a:ext cx="2571768" cy="41549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У меня живёт козлёнок,</a:t>
            </a:r>
          </a:p>
          <a:p>
            <a:pPr algn="ctr"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Я сама его пасу.</a:t>
            </a:r>
          </a:p>
          <a:p>
            <a:pPr algn="ctr"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Я козлёнка в сад зелёный</a:t>
            </a:r>
          </a:p>
          <a:p>
            <a:pPr algn="ctr"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Рано утром отнесу.</a:t>
            </a:r>
          </a:p>
          <a:p>
            <a:pPr algn="ctr"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Он заблудится в саду –</a:t>
            </a:r>
          </a:p>
          <a:p>
            <a:pPr algn="ctr"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Я в траве его найду.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 rot="18943120">
            <a:off x="-493713" y="2246313"/>
            <a:ext cx="6286501" cy="1143000"/>
          </a:xfrm>
        </p:spPr>
        <p:txBody>
          <a:bodyPr/>
          <a:lstStyle/>
          <a:p>
            <a:pPr eaLnBrk="1" hangingPunct="1"/>
            <a:r>
              <a:rPr lang="ru-RU" smtClean="0"/>
              <a:t>Дикие    животные</a:t>
            </a:r>
          </a:p>
        </p:txBody>
      </p:sp>
      <p:pic>
        <p:nvPicPr>
          <p:cNvPr id="5" name="Содержимое 4" descr="IMG_195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 rot="5400000">
            <a:off x="3513199" y="1273091"/>
            <a:ext cx="6184394" cy="46382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Содержимое 3" descr="album_0608133553_8846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57422" y="4886325"/>
            <a:ext cx="2247900" cy="19716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Содержимое 3" descr="bird9-14.gif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85728"/>
            <a:ext cx="3046737" cy="23574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Белка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313" y="1600200"/>
            <a:ext cx="3571875" cy="4972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Далеко ещё зима,</a:t>
            </a:r>
          </a:p>
          <a:p>
            <a:pPr eaLnBrk="1" hangingPunct="1">
              <a:buFontTx/>
              <a:buNone/>
            </a:pPr>
            <a:r>
              <a:rPr lang="ru-RU" smtClean="0"/>
              <a:t>Но не для потехи</a:t>
            </a:r>
          </a:p>
          <a:p>
            <a:pPr eaLnBrk="1" hangingPunct="1">
              <a:buFontTx/>
              <a:buNone/>
            </a:pPr>
            <a:r>
              <a:rPr lang="ru-RU" smtClean="0"/>
              <a:t>Тащит белка в закрома</a:t>
            </a:r>
          </a:p>
          <a:p>
            <a:pPr eaLnBrk="1" hangingPunct="1">
              <a:buFontTx/>
              <a:buNone/>
            </a:pPr>
            <a:r>
              <a:rPr lang="ru-RU" smtClean="0"/>
              <a:t>Ягоды ,орехи…</a:t>
            </a:r>
          </a:p>
          <a:p>
            <a:pPr eaLnBrk="1" hangingPunct="1">
              <a:buFontTx/>
              <a:buNone/>
            </a:pPr>
            <a:r>
              <a:rPr lang="ru-RU" smtClean="0"/>
              <a:t>Знает маленький зверёк:</a:t>
            </a:r>
          </a:p>
          <a:p>
            <a:pPr eaLnBrk="1" hangingPunct="1">
              <a:buFontTx/>
              <a:buNone/>
            </a:pPr>
            <a:r>
              <a:rPr lang="ru-RU" smtClean="0"/>
              <a:t>Запасаться надо в срок.</a:t>
            </a:r>
          </a:p>
        </p:txBody>
      </p:sp>
      <p:pic>
        <p:nvPicPr>
          <p:cNvPr id="5" name="Содержимое 4" descr="IMG_2282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786314" y="1500174"/>
            <a:ext cx="3893353" cy="51911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Заяц</a:t>
            </a:r>
          </a:p>
        </p:txBody>
      </p:sp>
      <p:pic>
        <p:nvPicPr>
          <p:cNvPr id="4" name="Содержимое 3" descr="IMG_195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928926" y="1785926"/>
            <a:ext cx="6034617" cy="45259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0" y="1714500"/>
            <a:ext cx="278606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bg1"/>
                </a:solidFill>
              </a:rPr>
              <a:t>Стой, зайчонок, не беги</a:t>
            </a:r>
          </a:p>
          <a:p>
            <a:r>
              <a:rPr lang="ru-RU" sz="2400">
                <a:solidFill>
                  <a:schemeClr val="bg1"/>
                </a:solidFill>
              </a:rPr>
              <a:t>По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ru-RU" sz="2400">
                <a:solidFill>
                  <a:schemeClr val="bg1"/>
                </a:solidFill>
              </a:rPr>
              <a:t> тpопинке yзенькой.</a:t>
            </a:r>
          </a:p>
          <a:p>
            <a:r>
              <a:rPr lang="ru-RU" sz="2400">
                <a:solidFill>
                  <a:schemeClr val="bg1"/>
                </a:solidFill>
              </a:rPr>
              <a:t>Лyчше 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ru-RU" sz="2400">
                <a:solidFill>
                  <a:schemeClr val="bg1"/>
                </a:solidFill>
              </a:rPr>
              <a:t>ты побеpеги</a:t>
            </a:r>
          </a:p>
          <a:p>
            <a:r>
              <a:rPr lang="ru-RU" sz="2400">
                <a:solidFill>
                  <a:schemeClr val="bg1"/>
                </a:solidFill>
              </a:rPr>
              <a:t>Хвостик 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ru-RU" sz="2400">
                <a:solidFill>
                  <a:schemeClr val="bg1"/>
                </a:solidFill>
              </a:rPr>
              <a:t>свой кypгyзенький.</a:t>
            </a:r>
          </a:p>
          <a:p>
            <a:r>
              <a:rPr lang="ru-RU" sz="2400">
                <a:solidFill>
                  <a:schemeClr val="bg1"/>
                </a:solidFill>
              </a:rPr>
              <a:t>Лис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ru-RU" sz="2400">
                <a:solidFill>
                  <a:schemeClr val="bg1"/>
                </a:solidFill>
              </a:rPr>
              <a:t> кpадется вдоль 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ru-RU" sz="2400">
                <a:solidFill>
                  <a:schemeClr val="bg1"/>
                </a:solidFill>
              </a:rPr>
              <a:t>тpопы.</a:t>
            </a:r>
          </a:p>
          <a:p>
            <a:r>
              <a:rPr lang="ru-RU" sz="2400">
                <a:solidFill>
                  <a:schemeClr val="bg1"/>
                </a:solidFill>
              </a:rPr>
              <a:t>Вpяд</a:t>
            </a:r>
            <a:r>
              <a:rPr lang="en-US" sz="2400">
                <a:solidFill>
                  <a:schemeClr val="bg1"/>
                </a:solidFill>
              </a:rPr>
              <a:t>-</a:t>
            </a:r>
            <a:r>
              <a:rPr lang="ru-RU" sz="2400">
                <a:solidFill>
                  <a:schemeClr val="bg1"/>
                </a:solidFill>
              </a:rPr>
              <a:t>ли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ru-RU" sz="2400">
                <a:solidFill>
                  <a:schemeClr val="bg1"/>
                </a:solidFill>
              </a:rPr>
              <a:t> ищет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ru-RU" sz="2400">
                <a:solidFill>
                  <a:schemeClr val="bg1"/>
                </a:solidFill>
              </a:rPr>
              <a:t> он гpибы!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Черепаха</a:t>
            </a:r>
          </a:p>
        </p:txBody>
      </p:sp>
      <p:pic>
        <p:nvPicPr>
          <p:cNvPr id="5" name="Содержимое 4" descr="IMG_1967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714348" y="2714620"/>
            <a:ext cx="4038600" cy="30289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86438" y="1643063"/>
            <a:ext cx="2852737" cy="48577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Черепаха всех смешит</a:t>
            </a:r>
          </a:p>
          <a:p>
            <a:pPr eaLnBrk="1" hangingPunct="1">
              <a:buFontTx/>
              <a:buNone/>
            </a:pPr>
            <a:r>
              <a:rPr lang="ru-RU" smtClean="0"/>
              <a:t>Потому что не спешит,</a:t>
            </a:r>
          </a:p>
          <a:p>
            <a:pPr eaLnBrk="1" hangingPunct="1">
              <a:buFontTx/>
              <a:buNone/>
            </a:pPr>
            <a:r>
              <a:rPr lang="ru-RU" smtClean="0"/>
              <a:t>Но куда спешить тому,</a:t>
            </a:r>
          </a:p>
          <a:p>
            <a:pPr eaLnBrk="1" hangingPunct="1">
              <a:buFontTx/>
              <a:buNone/>
            </a:pPr>
            <a:r>
              <a:rPr lang="ru-RU" smtClean="0"/>
              <a:t>Кто всегда в своём дому?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88" y="214313"/>
            <a:ext cx="3786187" cy="1143000"/>
          </a:xfrm>
        </p:spPr>
        <p:txBody>
          <a:bodyPr/>
          <a:lstStyle/>
          <a:p>
            <a:pPr eaLnBrk="1" hangingPunct="1"/>
            <a:r>
              <a:rPr lang="ru-RU" smtClean="0"/>
              <a:t>Лиса</a:t>
            </a:r>
          </a:p>
        </p:txBody>
      </p:sp>
      <p:pic>
        <p:nvPicPr>
          <p:cNvPr id="5" name="Содержимое 4" descr="IMG_1951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85720" y="500042"/>
            <a:ext cx="4507116" cy="60094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72125" y="1571625"/>
            <a:ext cx="2638425" cy="48291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>
                <a:solidFill>
                  <a:srgbClr val="002060"/>
                </a:solidFill>
              </a:rPr>
              <a:t>Знает  лисонька – лиса:</a:t>
            </a:r>
          </a:p>
          <a:p>
            <a:pPr eaLnBrk="1" hangingPunct="1">
              <a:buFontTx/>
              <a:buNone/>
            </a:pPr>
            <a:r>
              <a:rPr lang="ru-RU" smtClean="0">
                <a:solidFill>
                  <a:srgbClr val="002060"/>
                </a:solidFill>
              </a:rPr>
              <a:t>В шубе вся её краса.</a:t>
            </a:r>
          </a:p>
          <a:p>
            <a:pPr eaLnBrk="1" hangingPunct="1">
              <a:buFontTx/>
              <a:buNone/>
            </a:pPr>
            <a:r>
              <a:rPr lang="ru-RU" smtClean="0">
                <a:solidFill>
                  <a:srgbClr val="002060"/>
                </a:solidFill>
              </a:rPr>
              <a:t>Шубы нет в лесу рыжей,</a:t>
            </a:r>
          </a:p>
          <a:p>
            <a:pPr eaLnBrk="1" hangingPunct="1">
              <a:buFontTx/>
              <a:buNone/>
            </a:pPr>
            <a:r>
              <a:rPr lang="ru-RU" smtClean="0">
                <a:solidFill>
                  <a:srgbClr val="002060"/>
                </a:solidFill>
              </a:rPr>
              <a:t>Зверя нет в лесу хитрей.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ctrTitle"/>
          </p:nvPr>
        </p:nvSpPr>
        <p:spPr>
          <a:xfrm>
            <a:off x="857250" y="428625"/>
            <a:ext cx="7772400" cy="1470025"/>
          </a:xfrm>
        </p:spPr>
        <p:txBody>
          <a:bodyPr/>
          <a:lstStyle/>
          <a:p>
            <a:pPr eaLnBrk="1" hangingPunct="1"/>
            <a:r>
              <a:rPr lang="ru-RU" sz="5400" smtClean="0"/>
              <a:t>Насекомые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313" y="2214563"/>
            <a:ext cx="7000875" cy="3429000"/>
          </a:xfrm>
        </p:spPr>
        <p:txBody>
          <a:bodyPr/>
          <a:lstStyle/>
          <a:p>
            <a:pPr eaLnBrk="1" hangingPunct="1"/>
            <a:r>
              <a:rPr lang="ru-RU" sz="4000" smtClean="0"/>
              <a:t>Дети знакомятся с появившимися насекомыми , учатся различать и называть появившихся жуков.</a:t>
            </a:r>
          </a:p>
        </p:txBody>
      </p:sp>
      <p:pic>
        <p:nvPicPr>
          <p:cNvPr id="29700" name="Picture 3" descr="C:\Documents and Settings\Администратор\Мои документы\от чурочкиных\babochki-i-cvetochki\бабочки и цветочки\1c0391eb3b14a3855e93dd21ba4a7ebf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499214">
            <a:off x="146050" y="4022726"/>
            <a:ext cx="2852737" cy="260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Кузнечик</a:t>
            </a:r>
          </a:p>
        </p:txBody>
      </p:sp>
      <p:pic>
        <p:nvPicPr>
          <p:cNvPr id="5" name="Содержимое 4" descr="IMG_227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347913"/>
            <a:ext cx="4038600" cy="302895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Кузнечик, как никто другой,</a:t>
            </a:r>
          </a:p>
          <a:p>
            <a:pPr eaLnBrk="1" hangingPunct="1"/>
            <a:r>
              <a:rPr lang="ru-RU" smtClean="0"/>
              <a:t>Гордится левой ногой.</a:t>
            </a:r>
          </a:p>
          <a:p>
            <a:pPr eaLnBrk="1" hangingPunct="1"/>
            <a:r>
              <a:rPr lang="ru-RU" smtClean="0"/>
              <a:t>Он ей стихи не пишет,</a:t>
            </a:r>
          </a:p>
          <a:p>
            <a:pPr eaLnBrk="1" hangingPunct="1"/>
            <a:r>
              <a:rPr lang="ru-RU" smtClean="0"/>
              <a:t>Ногой Кузнечик слышит.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2276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 rot="19411740">
            <a:off x="5148202" y="3689763"/>
            <a:ext cx="4038600" cy="30289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500562" y="714356"/>
            <a:ext cx="4038600" cy="1928826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4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Ж-Ж-Ж - запел рогатый жук;</a:t>
            </a:r>
          </a:p>
          <a:p>
            <a:pPr eaLnBrk="1" hangingPunct="1">
              <a:buFontTx/>
              <a:buNone/>
              <a:defRPr/>
            </a:pPr>
            <a:r>
              <a:rPr lang="ru-RU" sz="24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Вот как громко я жужжу!</a:t>
            </a:r>
          </a:p>
          <a:p>
            <a:pPr eaLnBrk="1" hangingPunct="1">
              <a:buFontTx/>
              <a:buNone/>
              <a:defRPr/>
            </a:pPr>
            <a:r>
              <a:rPr lang="ru-RU" sz="24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Тут же пчёлка зажужжала,</a:t>
            </a:r>
          </a:p>
          <a:p>
            <a:pPr eaLnBrk="1" hangingPunct="1">
              <a:buFontTx/>
              <a:buNone/>
              <a:defRPr/>
            </a:pPr>
            <a:r>
              <a:rPr lang="ru-RU" sz="24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На жука направив жало:</a:t>
            </a:r>
          </a:p>
          <a:p>
            <a:pPr eaLnBrk="1" hangingPunct="1">
              <a:defRPr/>
            </a:pPr>
            <a:endParaRPr lang="ru-RU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6929438" y="3714750"/>
            <a:ext cx="17764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пчёлка</a:t>
            </a:r>
          </a:p>
        </p:txBody>
      </p:sp>
      <p:pic>
        <p:nvPicPr>
          <p:cNvPr id="9" name="Содержимое 4" descr="IMG_227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 rot="19982550">
            <a:off x="-8378" y="331397"/>
            <a:ext cx="4033749" cy="2821048"/>
          </a:xfrm>
          <a:prstGeom prst="ellipse">
            <a:avLst/>
          </a:prstGeom>
          <a:solidFill>
            <a:srgbClr val="FFFFFF">
              <a:alpha val="42000"/>
            </a:srgbClr>
          </a:solidFill>
          <a:ln w="63500" cap="rnd">
            <a:solidFill>
              <a:srgbClr val="333333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357158" y="4572008"/>
            <a:ext cx="4000528" cy="193899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Ты смотри меня не </a:t>
            </a:r>
            <a:r>
              <a:rPr lang="ru-RU" sz="24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трожь</a:t>
            </a:r>
            <a:r>
              <a:rPr lang="ru-RU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,</a:t>
            </a:r>
          </a:p>
          <a:p>
            <a:pPr>
              <a:defRPr/>
            </a:pPr>
            <a:r>
              <a:rPr lang="ru-RU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Уколю больней, чем ёж.</a:t>
            </a:r>
          </a:p>
          <a:p>
            <a:pPr>
              <a:defRPr/>
            </a:pPr>
            <a:r>
              <a:rPr lang="ru-RU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Я жужжать умею тоже</a:t>
            </a:r>
          </a:p>
          <a:p>
            <a:pPr>
              <a:defRPr/>
            </a:pPr>
            <a:r>
              <a:rPr lang="ru-RU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На жука чуть-чуть похоже</a:t>
            </a:r>
          </a:p>
          <a:p>
            <a:pPr>
              <a:defRPr/>
            </a:pPr>
            <a:r>
              <a:rPr lang="ru-RU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З-З-З</a:t>
            </a:r>
          </a:p>
        </p:txBody>
      </p:sp>
      <p:pic>
        <p:nvPicPr>
          <p:cNvPr id="31751" name="Picture 11" descr="Бабка короб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50" y="2857500"/>
            <a:ext cx="10715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785938" y="285750"/>
            <a:ext cx="1000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chemeClr val="bg1"/>
                </a:solidFill>
              </a:rPr>
              <a:t>Жук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3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00125" y="1285875"/>
            <a:ext cx="7177088" cy="5383213"/>
          </a:xfrm>
        </p:spPr>
      </p:pic>
      <p:pic>
        <p:nvPicPr>
          <p:cNvPr id="4099" name="Picture 2" descr="C:\Documents and Settings\Администратор\Рабочий стол\для презентации\аннимации\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500063"/>
            <a:ext cx="1643062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Documents and Settings\Администратор\Рабочий стол\для презентации\аннимации\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63" y="142875"/>
            <a:ext cx="2071687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4" descr="C:\Documents and Settings\Администратор\Рабочий стол\для презентации\аннимации\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5" y="428625"/>
            <a:ext cx="1643063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C:\Documents and Settings\Администратор\Рабочий стол\для презентации\аннимации\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38" y="0"/>
            <a:ext cx="15716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Стрекоза</a:t>
            </a:r>
          </a:p>
        </p:txBody>
      </p:sp>
      <p:pic>
        <p:nvPicPr>
          <p:cNvPr id="5" name="Содержимое 4" descr="IMG_2271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142844" y="2285992"/>
            <a:ext cx="4678915" cy="3509186"/>
          </a:xfr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10050" cy="4900613"/>
          </a:xfrm>
        </p:spPr>
        <p:txBody>
          <a:bodyPr/>
          <a:lstStyle/>
          <a:p>
            <a:pPr eaLnBrk="1" hangingPunct="1"/>
            <a:r>
              <a:rPr lang="ru-RU" smtClean="0"/>
              <a:t>Ты все видишь стрекоза -</a:t>
            </a:r>
          </a:p>
          <a:p>
            <a:pPr eaLnBrk="1" hangingPunct="1"/>
            <a:r>
              <a:rPr lang="ru-RU" smtClean="0"/>
              <a:t>Большие у тебя глаза!</a:t>
            </a:r>
          </a:p>
          <a:p>
            <a:pPr eaLnBrk="1" hangingPunct="1"/>
            <a:r>
              <a:rPr lang="ru-RU" smtClean="0"/>
              <a:t>Твой стрекочущий полет,</a:t>
            </a:r>
          </a:p>
          <a:p>
            <a:pPr eaLnBrk="1" hangingPunct="1"/>
            <a:r>
              <a:rPr lang="ru-RU" smtClean="0"/>
              <a:t>Будто в небе вертолет,</a:t>
            </a:r>
          </a:p>
          <a:p>
            <a:pPr eaLnBrk="1" hangingPunct="1"/>
            <a:r>
              <a:rPr lang="ru-RU" smtClean="0"/>
              <a:t>А при </a:t>
            </a:r>
            <a:r>
              <a:rPr lang="en-US" smtClean="0"/>
              <a:t>«</a:t>
            </a:r>
            <a:r>
              <a:rPr lang="ru-RU" smtClean="0"/>
              <a:t>экстренной</a:t>
            </a:r>
            <a:r>
              <a:rPr lang="en-US" smtClean="0"/>
              <a:t>» </a:t>
            </a:r>
            <a:r>
              <a:rPr lang="ru-RU" smtClean="0"/>
              <a:t>посадке</a:t>
            </a:r>
          </a:p>
          <a:p>
            <a:pPr eaLnBrk="1" hangingPunct="1"/>
            <a:r>
              <a:rPr lang="ru-RU" smtClean="0"/>
              <a:t>Выставляешь смело лапки.</a:t>
            </a:r>
          </a:p>
          <a:p>
            <a:pPr eaLnBrk="1" hangingPunct="1">
              <a:buFontTx/>
              <a:buNone/>
            </a:pPr>
            <a:endParaRPr lang="ru-RU" smtClean="0"/>
          </a:p>
        </p:txBody>
      </p:sp>
      <p:pic>
        <p:nvPicPr>
          <p:cNvPr id="32773" name="Picture 2" descr="C:\Documents and Settings\Администратор\Рабочий стол\11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75" y="357188"/>
            <a:ext cx="1901825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Интересно, что там в башмачке?</a:t>
            </a:r>
          </a:p>
        </p:txBody>
      </p:sp>
      <p:pic>
        <p:nvPicPr>
          <p:cNvPr id="5" name="Содержимое 4" descr="IMG_2281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857224" y="1714488"/>
            <a:ext cx="6572296" cy="49292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57290" y="1071546"/>
            <a:ext cx="6499793" cy="2554545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   за</a:t>
            </a:r>
          </a:p>
          <a:p>
            <a:pPr>
              <a:defRPr/>
            </a:pPr>
            <a:r>
              <a:rPr lang="ru-RU" sz="8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внимание! </a:t>
            </a:r>
          </a:p>
        </p:txBody>
      </p:sp>
      <p:pic>
        <p:nvPicPr>
          <p:cNvPr id="34820" name="Picture 19" descr="А Сверкающая капля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88" y="17145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19" descr="А Сверкающая капля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88" y="3857625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19" descr="А Сверкающая капля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75" y="85725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19" descr="А Сверкающая капля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38" y="428625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19" descr="А Сверкающая капля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14313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Picture 19" descr="А Сверкающая капля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0" y="4071938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6" name="Picture 19" descr="А Сверкающая капля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3786188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7" name="Picture 19" descr="А Сверкающая капля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63" y="5857875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8" name="Picture 19" descr="А Сверкающая капля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13" y="5929313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9" name="Picture 19" descr="А Сверкающая капля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25" y="1285875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0" name="Picture 19" descr="А Сверкающая капля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63" y="2428875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3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00125" y="928688"/>
            <a:ext cx="7429500" cy="5572125"/>
          </a:xfrm>
        </p:spPr>
      </p:pic>
      <p:pic>
        <p:nvPicPr>
          <p:cNvPr id="5123" name="Picture 2" descr="C:\Documents and Settings\Администратор\Рабочий стол\для презентации\аннимации\Копия 1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13" y="1000125"/>
            <a:ext cx="2000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Documents and Settings\Администратор\Рабочий стол\для презентации\аннимации\Копия 14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214290"/>
            <a:ext cx="2071702" cy="2071702"/>
          </a:xfrm>
          <a:prstGeom prst="rect">
            <a:avLst/>
          </a:prstGeom>
          <a:noFill/>
          <a:scene3d>
            <a:camera prst="orthographicFront">
              <a:rot lat="0" lon="21299999" rev="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73012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14563" y="142875"/>
            <a:ext cx="4840287" cy="6454775"/>
          </a:xfrm>
        </p:spPr>
      </p:pic>
      <p:pic>
        <p:nvPicPr>
          <p:cNvPr id="6147" name="Picture 2" descr="C:\Documents and Settings\Администратор\Рабочий стол\для презентации\аннимации\9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0" y="0"/>
            <a:ext cx="2357438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G:\презентации\babochki-i-cvetochki\бабочки и цветочки\109836c69b1e385567ec6eb2e0285d8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1913" y="2857500"/>
            <a:ext cx="1400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1214438"/>
          </a:xfrm>
        </p:spPr>
        <p:txBody>
          <a:bodyPr/>
          <a:lstStyle/>
          <a:p>
            <a:pPr eaLnBrk="1" hangingPunct="1"/>
            <a:r>
              <a:rPr lang="ru-RU" sz="1800" smtClean="0"/>
              <a:t>В играх с песком и водой дети  практически  узнают их  свойства. Песок можно пересыпать, делать постройки, воду переливать, играть с игрушками, наблюдая, как они плавают или тонут в воде. </a:t>
            </a:r>
          </a:p>
        </p:txBody>
      </p:sp>
      <p:pic>
        <p:nvPicPr>
          <p:cNvPr id="4" name="Содержимое 3" descr="IMG_2177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1428728" y="1857364"/>
            <a:ext cx="6034617" cy="452596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173" name="Picture 19" descr="А Сверкающая капля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3" y="3071813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19" descr="А Сверкающая капля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688" y="4429125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19" descr="А Сверкающая капля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" y="500063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19" descr="А Сверкающая капля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6750" y="5786438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9" descr="А Сверкающая капля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3" y="5357813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9" descr="А Сверкающая капля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2438" y="257175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7" descr="А Сверкающая капля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" y="41433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7" descr="А Сверкающая капля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86750" y="50720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7" descr="А Сверкающая капля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2375" y="635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2" descr="G:\презентации\babochki-i-cvetochki\бабочки и цветочки\109836c69b1e385567ec6eb2e0285d8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25" y="2071688"/>
            <a:ext cx="1400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3" name="Picture 3" descr="G:\презентации\babochki-i-cvetochki\бабочки и цветочки\109836c69b1e385567ec6eb2e0285d8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71938"/>
            <a:ext cx="1400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196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 rot="5937248">
            <a:off x="4449810" y="2076391"/>
            <a:ext cx="4464070" cy="38576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Волна 8"/>
          <p:cNvSpPr/>
          <p:nvPr/>
        </p:nvSpPr>
        <p:spPr>
          <a:xfrm>
            <a:off x="285720" y="1428736"/>
            <a:ext cx="3571900" cy="2928958"/>
          </a:xfrm>
          <a:prstGeom prst="wave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Пусть не сердятся родители,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Что измажутся строители</a:t>
            </a:r>
            <a:r>
              <a:rPr lang="ru-RU" sz="2800" b="1" dirty="0">
                <a:solidFill>
                  <a:srgbClr val="0000FF"/>
                </a:solidFill>
              </a:rPr>
              <a:t>,</a:t>
            </a:r>
          </a:p>
        </p:txBody>
      </p:sp>
      <p:sp>
        <p:nvSpPr>
          <p:cNvPr id="10" name="Волна 9"/>
          <p:cNvSpPr/>
          <p:nvPr/>
        </p:nvSpPr>
        <p:spPr>
          <a:xfrm>
            <a:off x="357158" y="3929066"/>
            <a:ext cx="3500462" cy="2786082"/>
          </a:xfrm>
          <a:prstGeom prst="wave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Потому что тот, кто строит,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Тот чего-нибудь да стоит!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500166" y="285728"/>
            <a:ext cx="6429420" cy="1200329"/>
          </a:xfrm>
          <a:prstGeom prst="rect">
            <a:avLst/>
          </a:prstGeom>
          <a:noFill/>
        </p:spPr>
        <p:txBody>
          <a:bodyPr>
            <a:prstTxWarp prst="textInflate">
              <a:avLst/>
            </a:prstTxWarp>
            <a:spAutoFit/>
            <a:scene3d>
              <a:camera prst="orthographicFront">
                <a:rot lat="1800000" lon="600000" rev="0"/>
              </a:camera>
              <a:lightRig rig="threePt" dir="t"/>
            </a:scene3d>
            <a:sp3d/>
          </a:bodyPr>
          <a:lstStyle/>
          <a:p>
            <a:pPr algn="ctr">
              <a:defRPr/>
            </a:pPr>
            <a:r>
              <a:rPr lang="ru-RU" sz="7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Песочница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285750" y="285750"/>
            <a:ext cx="4214813" cy="928688"/>
          </a:xfrm>
        </p:spPr>
        <p:txBody>
          <a:bodyPr/>
          <a:lstStyle/>
          <a:p>
            <a:pPr eaLnBrk="1" hangingPunct="1"/>
            <a:r>
              <a:rPr lang="ru-RU" sz="3600" smtClean="0"/>
              <a:t>Наблюдения за</a:t>
            </a:r>
            <a:br>
              <a:rPr lang="ru-RU" sz="3600" smtClean="0"/>
            </a:br>
            <a:r>
              <a:rPr lang="ru-RU" sz="3600" smtClean="0"/>
              <a:t> растениями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857375"/>
            <a:ext cx="3971925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Дети знакомятся с изменениями в жизни растений. Рассматривая цветы, можно понюхать, пощупать нежные лепестки, гладкие листочки.</a:t>
            </a:r>
          </a:p>
        </p:txBody>
      </p:sp>
      <p:pic>
        <p:nvPicPr>
          <p:cNvPr id="4" name="Содержимое 3" descr="IMG_218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4786314" y="142852"/>
            <a:ext cx="3643338" cy="32259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Содержимое 3" descr="IMG_218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4786314" y="3714752"/>
            <a:ext cx="3946003" cy="295950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222" name="Picture 2" descr="G:\презентации\babochki-i-cvetochki\бабочки и цветочки\ae5f319915e35354883cbfd5700118d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00" y="4840288"/>
            <a:ext cx="1438275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G:\презентации\babochki-i-cvetochki\бабочки и цветочки\f4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88" y="1571625"/>
            <a:ext cx="8667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4" descr="G:\презентации\babochki-i-cvetochki\бабочки и цветочки\f126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75" y="5529263"/>
            <a:ext cx="1212850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857750" y="642938"/>
            <a:ext cx="4071938" cy="55006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smtClean="0"/>
              <a:t>Работая на участке , в огороде и цветнике дети наблюдают за последовательностью развития растений, овладевают практическими навыками.</a:t>
            </a:r>
          </a:p>
          <a:p>
            <a:pPr eaLnBrk="1" hangingPunct="1">
              <a:buFontTx/>
              <a:buNone/>
            </a:pPr>
            <a:r>
              <a:rPr lang="ru-RU" sz="2400" smtClean="0"/>
              <a:t>При поливке, детей чрезвычайно занимает вылетающая струя воды, они полны гордости и радости от доверенной им работы.</a:t>
            </a:r>
          </a:p>
        </p:txBody>
      </p:sp>
      <p:pic>
        <p:nvPicPr>
          <p:cNvPr id="7" name="Содержимое 3" descr="IMG_226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285720" y="285728"/>
            <a:ext cx="4095778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Содержимое 3" descr="IMG_226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285721" y="3643314"/>
            <a:ext cx="3929089" cy="29468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45" name="Picture 2" descr="G:\презентации\babochki-i-cvetochki\бабочки и цветочки\ff6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5838825"/>
            <a:ext cx="96202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3" descr="G:\презентации\babochki-i-cvetochki\бабочки и цветочки\ff6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63" y="5929313"/>
            <a:ext cx="8763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4" descr="G:\презентации\babochki-i-cvetochki\бабочки и цветочки\ff6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75" y="5949950"/>
            <a:ext cx="85725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5" descr="G:\презентации\babochki-i-cvetochki\бабочки и цветочки\ff6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5929313"/>
            <a:ext cx="8763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6" descr="G:\презентации\animal\be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50" y="3214688"/>
            <a:ext cx="86677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theme/theme1.xml><?xml version="1.0" encoding="utf-8"?>
<a:theme xmlns:a="http://schemas.openxmlformats.org/drawingml/2006/main" name="Green_way">
  <a:themeElements>
    <a:clrScheme name="Green_wa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reen_way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reen_wa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_wa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_wa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_wa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_wa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_wa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_wa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_wa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_wa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_wa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_wa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_wa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Green_way</Template>
  <TotalTime>846</TotalTime>
  <Words>668</Words>
  <Application>Microsoft Office PowerPoint</Application>
  <PresentationFormat>Экран (4:3)</PresentationFormat>
  <Paragraphs>107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6" baseType="lpstr">
      <vt:lpstr>Arial</vt:lpstr>
      <vt:lpstr>Garamond</vt:lpstr>
      <vt:lpstr>Calibri</vt:lpstr>
      <vt:lpstr>Green_way</vt:lpstr>
      <vt:lpstr>Наблюдения на прогулке во 2 младшей группе</vt:lpstr>
      <vt:lpstr>Прогулки обеспечивают непосредственное общение детей с природой.</vt:lpstr>
      <vt:lpstr>Слайд 3</vt:lpstr>
      <vt:lpstr>Слайд 4</vt:lpstr>
      <vt:lpstr>Слайд 5</vt:lpstr>
      <vt:lpstr>В играх с песком и водой дети  практически  узнают их  свойства. Песок можно пересыпать, делать постройки, воду переливать, играть с игрушками, наблюдая, как они плавают или тонут в воде. </vt:lpstr>
      <vt:lpstr>Слайд 7</vt:lpstr>
      <vt:lpstr>Наблюдения за  растениями</vt:lpstr>
      <vt:lpstr>Слайд 9</vt:lpstr>
      <vt:lpstr>Слайд 10</vt:lpstr>
      <vt:lpstr>Слайд 11</vt:lpstr>
      <vt:lpstr>Слайд 12</vt:lpstr>
      <vt:lpstr>Яблоки на яблоне Налились ,поспели. «Яблонька, скажи куда Гуси  полетели?»</vt:lpstr>
      <vt:lpstr>Люблю берёзку русскую, То светлую, то грустную в светлом сарафанчике С платочками в карманчиках С красными застёжками, С зелёными серёжками.</vt:lpstr>
      <vt:lpstr>Рябинушка- красавица Стоит в лесу густом. Красивая и стройная  В узоре золотом. Из ягодок рябинушки, Мы бусики сплетём, Вокруг своей рябинушки Мы хоровод ведём.</vt:lpstr>
      <vt:lpstr>С какого дерева упала шишка?</vt:lpstr>
      <vt:lpstr>Наблюдения за животными</vt:lpstr>
      <vt:lpstr>Корова</vt:lpstr>
      <vt:lpstr>Громко лает на дороге, Отдыхает в конуре, сторожит хозяйский дом И виляет мне  хвостом.</vt:lpstr>
      <vt:lpstr>Кошка</vt:lpstr>
      <vt:lpstr>Козленок</vt:lpstr>
      <vt:lpstr>Дикие    животные</vt:lpstr>
      <vt:lpstr>Белка</vt:lpstr>
      <vt:lpstr>Заяц</vt:lpstr>
      <vt:lpstr>Черепаха</vt:lpstr>
      <vt:lpstr>Лиса</vt:lpstr>
      <vt:lpstr>Насекомые</vt:lpstr>
      <vt:lpstr>Кузнечик</vt:lpstr>
      <vt:lpstr>Слайд 29</vt:lpstr>
      <vt:lpstr>Стрекоза</vt:lpstr>
      <vt:lpstr>Интересно, что там в башмачке?</vt:lpstr>
      <vt:lpstr>Слайд 32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Наблюдения на прогулке</dc:title>
  <dc:creator>Zver</dc:creator>
  <cp:lastModifiedBy>Пользователь Windows</cp:lastModifiedBy>
  <cp:revision>88</cp:revision>
  <dcterms:created xsi:type="dcterms:W3CDTF">2010-09-14T12:22:01Z</dcterms:created>
  <dcterms:modified xsi:type="dcterms:W3CDTF">2013-11-06T15:05:10Z</dcterms:modified>
</cp:coreProperties>
</file>