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2" r:id="rId3"/>
    <p:sldId id="277" r:id="rId4"/>
    <p:sldId id="287" r:id="rId5"/>
    <p:sldId id="296" r:id="rId6"/>
    <p:sldId id="294" r:id="rId7"/>
    <p:sldId id="297" r:id="rId8"/>
    <p:sldId id="293" r:id="rId9"/>
    <p:sldId id="271" r:id="rId10"/>
    <p:sldId id="295" r:id="rId11"/>
    <p:sldId id="285" r:id="rId12"/>
    <p:sldId id="299" r:id="rId13"/>
    <p:sldId id="302" r:id="rId14"/>
    <p:sldId id="278" r:id="rId15"/>
    <p:sldId id="28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118A-FEB3-420C-AE1E-3F0C866261E8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72B-DEEE-4975-B120-34FD688DEC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82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118A-FEB3-420C-AE1E-3F0C866261E8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72B-DEEE-4975-B120-34FD688DEC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44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118A-FEB3-420C-AE1E-3F0C866261E8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72B-DEEE-4975-B120-34FD688DEC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4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118A-FEB3-420C-AE1E-3F0C866261E8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72B-DEEE-4975-B120-34FD688DEC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83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118A-FEB3-420C-AE1E-3F0C866261E8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72B-DEEE-4975-B120-34FD688DEC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4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118A-FEB3-420C-AE1E-3F0C866261E8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72B-DEEE-4975-B120-34FD688DEC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49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118A-FEB3-420C-AE1E-3F0C866261E8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72B-DEEE-4975-B120-34FD688DEC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52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118A-FEB3-420C-AE1E-3F0C866261E8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72B-DEEE-4975-B120-34FD688DEC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4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118A-FEB3-420C-AE1E-3F0C866261E8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72B-DEEE-4975-B120-34FD688DEC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20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118A-FEB3-420C-AE1E-3F0C866261E8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72B-DEEE-4975-B120-34FD688DEC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00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118A-FEB3-420C-AE1E-3F0C866261E8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72B-DEEE-4975-B120-34FD688DEC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4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E118A-FEB3-420C-AE1E-3F0C866261E8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C272B-DEEE-4975-B120-34FD688DEC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13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4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2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3.doc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6408712"/>
          </a:xfrm>
        </p:spPr>
        <p:txBody>
          <a:bodyPr>
            <a:normAutofit/>
          </a:bodyPr>
          <a:lstStyle/>
          <a:p>
            <a:r>
              <a:rPr lang="ru-RU" dirty="0" smtClean="0"/>
              <a:t>Обобщающий урок по теме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«Одночлены».</a:t>
            </a:r>
            <a:br>
              <a:rPr lang="ru-RU" dirty="0" smtClean="0"/>
            </a:br>
            <a:r>
              <a:rPr lang="ru-RU" dirty="0" smtClean="0"/>
              <a:t>7 класс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МОУ «СОШ №2» г. Печора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3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0042"/>
            <a:ext cx="8334098" cy="9847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Вычислите, а затем запишите числители полученных чисел по порядку</a:t>
            </a:r>
            <a:endParaRPr lang="ru-RU" b="1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615039"/>
              </p:ext>
            </p:extLst>
          </p:nvPr>
        </p:nvGraphicFramePr>
        <p:xfrm>
          <a:off x="1259632" y="1988840"/>
          <a:ext cx="8298482" cy="4531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4" name="Document" r:id="rId4" imgW="9249915" imgH="4796776" progId="Word.Document.12">
                  <p:embed/>
                </p:oleObj>
              </mc:Choice>
              <mc:Fallback>
                <p:oleObj name="Document" r:id="rId4" imgW="9249915" imgH="479677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988840"/>
                        <a:ext cx="8298482" cy="45312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20608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1979</a:t>
            </a:r>
            <a:r>
              <a:rPr lang="ru-RU" dirty="0" smtClean="0"/>
              <a:t> год начинает действовать</a:t>
            </a:r>
            <a:br>
              <a:rPr lang="ru-RU" dirty="0" smtClean="0"/>
            </a:br>
            <a:r>
              <a:rPr lang="ru-RU" dirty="0" smtClean="0"/>
              <a:t>Печорская ГРЭС, мощность которой равна </a:t>
            </a:r>
            <a:r>
              <a:rPr lang="ru-RU" b="1" dirty="0" smtClean="0"/>
              <a:t>1.260.000</a:t>
            </a:r>
            <a:r>
              <a:rPr lang="ru-RU" dirty="0" smtClean="0"/>
              <a:t> кВт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14183"/>
            <a:ext cx="7416824" cy="5005671"/>
          </a:xfrm>
        </p:spPr>
      </p:pic>
    </p:spTree>
    <p:extLst>
      <p:ext uri="{BB962C8B-B14F-4D97-AF65-F5344CB8AC3E}">
        <p14:creationId xmlns:p14="http://schemas.microsoft.com/office/powerpoint/2010/main" val="23814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Выполните умножение одночленов</a:t>
            </a:r>
            <a:br>
              <a:rPr lang="ru-RU" dirty="0" smtClean="0"/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06587"/>
                <a:ext cx="8507288" cy="5546749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 </a:t>
                </a:r>
                <a:r>
                  <a:rPr lang="ru-RU" b="1" dirty="0" smtClean="0"/>
                  <a:t>1)</a:t>
                </a:r>
                <a:r>
                  <a:rPr lang="ru-RU" b="1" dirty="0"/>
                  <a:t> </a:t>
                </a:r>
                <a:r>
                  <a:rPr lang="ru-RU" b="1" dirty="0" smtClean="0"/>
                  <a:t>  1,5ах*2а =</a:t>
                </a:r>
              </a:p>
              <a:p>
                <a:pPr marL="0" indent="0">
                  <a:buNone/>
                </a:pPr>
                <a:endParaRPr lang="ru-RU" b="1" dirty="0"/>
              </a:p>
              <a:p>
                <a:pPr marL="0" indent="0">
                  <a:buNone/>
                </a:pPr>
                <a:r>
                  <a:rPr lang="ru-RU" b="1" dirty="0" smtClean="0"/>
                  <a:t> 2)  0,2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p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b="1" dirty="0" smtClean="0"/>
                  <a:t>у*5у =</a:t>
                </a:r>
              </a:p>
              <a:p>
                <a:pPr marL="0" indent="0">
                  <a:buNone/>
                </a:pPr>
                <a:endParaRPr lang="ru-RU" b="1" dirty="0" smtClean="0"/>
              </a:p>
              <a:p>
                <a:pPr marL="0" indent="0">
                  <a:buNone/>
                </a:pPr>
                <a:r>
                  <a:rPr lang="ru-RU" b="1" dirty="0"/>
                  <a:t> </a:t>
                </a:r>
                <a:r>
                  <a:rPr lang="ru-RU" b="1" dirty="0" smtClean="0"/>
                  <a:t>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b="1" dirty="0"/>
                  <a:t> х у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b="1" dirty="0"/>
                  <a:t> </a:t>
                </a:r>
                <a:r>
                  <a:rPr lang="ru-RU" b="1" dirty="0" smtClean="0"/>
                  <a:t>у*42 =</a:t>
                </a:r>
                <a:endParaRPr lang="ru-RU" b="1" dirty="0"/>
              </a:p>
              <a:p>
                <a:pPr marL="0" indent="0">
                  <a:buNone/>
                </a:pPr>
                <a:endParaRPr lang="ru-RU" b="1" dirty="0" smtClean="0"/>
              </a:p>
              <a:p>
                <a:pPr marL="0" indent="0">
                  <a:buNone/>
                </a:pPr>
                <a:r>
                  <a:rPr lang="ru-RU" b="1" dirty="0" smtClean="0"/>
                  <a:t> 4</a:t>
                </a:r>
                <a:r>
                  <a:rPr lang="ru-RU" b="1" dirty="0"/>
                  <a:t>)  а*(-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у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1" i="1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p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b="1" dirty="0" smtClean="0"/>
                  <a:t> =</a:t>
                </a:r>
              </a:p>
              <a:p>
                <a:pPr marL="0" indent="0">
                  <a:buNone/>
                </a:pPr>
                <a:endParaRPr lang="ru-RU" b="1" dirty="0" smtClean="0"/>
              </a:p>
              <a:p>
                <a:pPr marL="0" indent="0">
                  <a:buNone/>
                </a:pPr>
                <a:r>
                  <a:rPr lang="ru-RU" b="1" dirty="0" smtClean="0"/>
                  <a:t> 5)</a:t>
                </a:r>
                <a:r>
                  <a:rPr lang="ru-RU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ru-RU" b="1" i="1" smtClean="0">
                        <a:latin typeface="Cambria Math" panose="02040503050406030204" pitchFamily="18" charset="0"/>
                      </a:rPr>
                      <m:t>х∗</m:t>
                    </m:r>
                    <m:f>
                      <m:f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b="1" i="1" smtClean="0">
                        <a:latin typeface="Cambria Math" panose="02040503050406030204" pitchFamily="18" charset="0"/>
                      </a:rPr>
                      <m:t>у∗у∗ </m:t>
                    </m:r>
                    <m:f>
                      <m:fPr>
                        <m:ctrlPr>
                          <a:rPr lang="ru-RU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b="1" dirty="0" smtClean="0"/>
                  <a:t> =</a:t>
                </a:r>
              </a:p>
              <a:p>
                <a:pPr marL="0" indent="0">
                  <a:buNone/>
                </a:pPr>
                <a:endParaRPr lang="ru-RU" b="1" dirty="0" smtClean="0"/>
              </a:p>
              <a:p>
                <a:pPr marL="0" indent="0">
                  <a:buNone/>
                </a:pPr>
                <a:r>
                  <a:rPr lang="ru-RU" b="1" dirty="0"/>
                  <a:t> </a:t>
                </a:r>
                <a:r>
                  <a:rPr lang="ru-RU" b="1" dirty="0" smtClean="0"/>
                  <a:t>6) </a:t>
                </a:r>
                <a:r>
                  <a:rPr lang="ru-RU" b="1" dirty="0"/>
                  <a:t>0,5х*(-</a:t>
                </a:r>
                <a:r>
                  <a:rPr lang="ru-RU" b="1" dirty="0" smtClean="0"/>
                  <a:t>2)ау =</a:t>
                </a:r>
                <a:endParaRPr lang="ru-RU" b="1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06587"/>
                <a:ext cx="8507288" cy="5546749"/>
              </a:xfrm>
              <a:blipFill rotWithShape="0">
                <a:blip r:embed="rId2"/>
                <a:stretch>
                  <a:fillRect l="-645" t="-2857" b="-19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вал 4"/>
              <p:cNvSpPr/>
              <p:nvPr/>
            </p:nvSpPr>
            <p:spPr>
              <a:xfrm>
                <a:off x="6649888" y="906587"/>
                <a:ext cx="2026568" cy="1800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3600" dirty="0" smtClean="0"/>
                  <a:t>х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600" b="0" i="1" dirty="0" smtClean="0">
                            <a:latin typeface="Cambria Math" panose="02040503050406030204" pitchFamily="18" charset="0"/>
                          </a:rPr>
                          <m:t>у</m:t>
                        </m:r>
                      </m:e>
                      <m:sup>
                        <m:r>
                          <a:rPr lang="ru-RU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 smtClean="0"/>
              </a:p>
              <a:p>
                <a:pPr algn="ctr"/>
                <a:r>
                  <a:rPr lang="ru-RU" sz="4400" dirty="0" smtClean="0"/>
                  <a:t>Е</a:t>
                </a:r>
                <a:endParaRPr lang="ru-RU" sz="4400" dirty="0"/>
              </a:p>
            </p:txBody>
          </p:sp>
        </mc:Choice>
        <mc:Fallback xmlns="">
          <p:sp>
            <p:nvSpPr>
              <p:cNvPr id="5" name="Овал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9888" y="906587"/>
                <a:ext cx="2026568" cy="1800200"/>
              </a:xfrm>
              <a:prstGeom prst="ellipse">
                <a:avLst/>
              </a:prstGeom>
              <a:blipFill rotWithShape="0">
                <a:blip r:embed="rId3"/>
                <a:stretch>
                  <a:fillRect b="-8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210902" y="1050603"/>
                <a:ext cx="2016224" cy="151216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p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у</m:t>
                          </m:r>
                        </m:e>
                        <m:sup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000" dirty="0" smtClean="0"/>
              </a:p>
              <a:p>
                <a:pPr algn="ctr"/>
                <a:r>
                  <a:rPr lang="ru-RU" sz="4000" dirty="0"/>
                  <a:t>У</a:t>
                </a: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902" y="1050603"/>
                <a:ext cx="2016224" cy="1512167"/>
              </a:xfrm>
              <a:prstGeom prst="rect">
                <a:avLst/>
              </a:prstGeom>
              <a:blipFill rotWithShape="0">
                <a:blip r:embed="rId4"/>
                <a:stretch>
                  <a:fillRect b="-99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Скругленный прямоугольник 7"/>
          <p:cNvSpPr/>
          <p:nvPr/>
        </p:nvSpPr>
        <p:spPr>
          <a:xfrm>
            <a:off x="6888128" y="3012760"/>
            <a:ext cx="1728192" cy="13737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В</a:t>
            </a:r>
          </a:p>
          <a:p>
            <a:pPr algn="ctr"/>
            <a:r>
              <a:rPr lang="ru-RU" sz="4000" dirty="0"/>
              <a:t>-</a:t>
            </a:r>
            <a:r>
              <a:rPr lang="ru-RU" sz="4000" dirty="0" err="1"/>
              <a:t>аху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вал 8"/>
              <p:cNvSpPr/>
              <p:nvPr/>
            </p:nvSpPr>
            <p:spPr>
              <a:xfrm>
                <a:off x="6915283" y="4920390"/>
                <a:ext cx="1728192" cy="15841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000" dirty="0" smtClean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p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4000" dirty="0" smtClean="0"/>
                  <a:t>хХ</a:t>
                </a:r>
                <a:endParaRPr lang="ru-RU" sz="4000" dirty="0"/>
              </a:p>
            </p:txBody>
          </p:sp>
        </mc:Choice>
        <mc:Fallback xmlns="">
          <p:sp>
            <p:nvSpPr>
              <p:cNvPr id="9" name="Овал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283" y="4920390"/>
                <a:ext cx="1728192" cy="1584176"/>
              </a:xfrm>
              <a:prstGeom prst="ellipse">
                <a:avLst/>
              </a:prstGeom>
              <a:blipFill rotWithShape="0">
                <a:blip r:embed="rId5"/>
                <a:stretch>
                  <a:fillRect b="-7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Скругленный прямоугольник 9"/>
              <p:cNvSpPr/>
              <p:nvPr/>
            </p:nvSpPr>
            <p:spPr>
              <a:xfrm>
                <a:off x="4231053" y="5105959"/>
                <a:ext cx="2174590" cy="139860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−а</m:t>
                          </m:r>
                        </m:e>
                        <m:sup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ru-RU" sz="4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400" b="0" i="1" dirty="0" smtClean="0">
                              <a:latin typeface="Cambria Math" panose="02040503050406030204" pitchFamily="18" charset="0"/>
                            </a:rPr>
                            <m:t>у</m:t>
                          </m:r>
                        </m:e>
                        <m:sup>
                          <m:r>
                            <a:rPr lang="ru-RU" sz="4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400" dirty="0" smtClean="0"/>
              </a:p>
              <a:p>
                <a:pPr algn="ctr"/>
                <a:r>
                  <a:rPr lang="ru-RU" sz="4400" dirty="0" smtClean="0"/>
                  <a:t>Я</a:t>
                </a:r>
                <a:endParaRPr lang="ru-RU" sz="4400" dirty="0"/>
              </a:p>
            </p:txBody>
          </p:sp>
        </mc:Choice>
        <mc:Fallback xmlns="">
          <p:sp>
            <p:nvSpPr>
              <p:cNvPr id="10" name="Скругленный 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053" y="5105959"/>
                <a:ext cx="2174590" cy="1398607"/>
              </a:xfrm>
              <a:prstGeom prst="roundRect">
                <a:avLst/>
              </a:prstGeom>
              <a:blipFill rotWithShape="0">
                <a:blip r:embed="rId6"/>
                <a:stretch>
                  <a:fillRect b="-21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вал 10"/>
              <p:cNvSpPr/>
              <p:nvPr/>
            </p:nvSpPr>
            <p:spPr>
              <a:xfrm>
                <a:off x="4388053" y="2930778"/>
                <a:ext cx="1781003" cy="17806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400" b="0" i="1" smtClean="0">
                              <a:latin typeface="Cambria Math" panose="02040503050406030204" pitchFamily="18" charset="0"/>
                            </a:rPr>
                            <m:t>2х</m:t>
                          </m:r>
                          <m:r>
                            <a:rPr lang="ru-RU" sz="4400" i="1">
                              <a:latin typeface="Cambria Math" panose="02040503050406030204" pitchFamily="18" charset="0"/>
                            </a:rPr>
                            <m:t>у</m:t>
                          </m:r>
                        </m:e>
                        <m:sup>
                          <m:r>
                            <a:rPr lang="ru-RU" sz="4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400" dirty="0" smtClean="0"/>
              </a:p>
              <a:p>
                <a:pPr algn="ctr"/>
                <a:r>
                  <a:rPr lang="ru-RU" sz="4400" dirty="0"/>
                  <a:t>Д</a:t>
                </a:r>
              </a:p>
            </p:txBody>
          </p:sp>
        </mc:Choice>
        <mc:Fallback xmlns="">
          <p:sp>
            <p:nvSpPr>
              <p:cNvPr id="11" name="Овал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053" y="2930778"/>
                <a:ext cx="1781003" cy="1780629"/>
              </a:xfrm>
              <a:prstGeom prst="ellipse">
                <a:avLst/>
              </a:prstGeom>
              <a:blipFill rotWithShape="0">
                <a:blip r:embed="rId7"/>
                <a:stretch>
                  <a:fillRect b="-57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164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Печоре - 65 лет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15 сентября 1983 года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был принят герб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нашего города.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Автор     -     Виктор Степанович </a:t>
            </a:r>
            <a:r>
              <a:rPr lang="ru-RU" dirty="0" err="1" smtClean="0"/>
              <a:t>Худяев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</a:t>
            </a: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2943614" cy="427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4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Река Печора длиной в </a:t>
            </a:r>
            <a:r>
              <a:rPr lang="ru-RU" b="1" dirty="0" smtClean="0"/>
              <a:t>1.809 </a:t>
            </a:r>
            <a:r>
              <a:rPr lang="ru-RU" dirty="0" smtClean="0"/>
              <a:t> км (</a:t>
            </a:r>
            <a:r>
              <a:rPr lang="ru-RU" b="1" dirty="0" smtClean="0"/>
              <a:t>1.809.000</a:t>
            </a:r>
            <a:r>
              <a:rPr lang="ru-RU" dirty="0" smtClean="0"/>
              <a:t> м)</a:t>
            </a:r>
            <a:br>
              <a:rPr lang="ru-RU" dirty="0" smtClean="0"/>
            </a:br>
            <a:r>
              <a:rPr lang="ru-RU" dirty="0" smtClean="0"/>
              <a:t>Ширина русла достигает </a:t>
            </a:r>
            <a:r>
              <a:rPr lang="ru-RU" b="1" dirty="0" smtClean="0"/>
              <a:t>2 </a:t>
            </a:r>
            <a:r>
              <a:rPr lang="ru-RU" dirty="0" smtClean="0"/>
              <a:t>км (</a:t>
            </a:r>
            <a:r>
              <a:rPr lang="ru-RU" b="1" dirty="0" smtClean="0"/>
              <a:t>2.000</a:t>
            </a:r>
            <a:r>
              <a:rPr lang="ru-RU" dirty="0" smtClean="0"/>
              <a:t>м)</a:t>
            </a:r>
            <a:br>
              <a:rPr lang="ru-RU" dirty="0" smtClean="0"/>
            </a:br>
            <a:r>
              <a:rPr lang="ru-RU" dirty="0" smtClean="0"/>
              <a:t>Площадь бассейна </a:t>
            </a:r>
            <a:r>
              <a:rPr lang="ru-RU" b="1" dirty="0" smtClean="0"/>
              <a:t>322.000</a:t>
            </a:r>
            <a:r>
              <a:rPr lang="ru-RU" dirty="0" smtClean="0"/>
              <a:t> </a:t>
            </a:r>
            <a:r>
              <a:rPr lang="ru-RU" dirty="0" err="1" smtClean="0"/>
              <a:t>кв.км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7" y="3368921"/>
            <a:ext cx="4608512" cy="3461087"/>
          </a:xfrm>
        </p:spPr>
      </p:pic>
      <p:sp>
        <p:nvSpPr>
          <p:cNvPr id="7" name="TextBox 6"/>
          <p:cNvSpPr txBox="1"/>
          <p:nvPr/>
        </p:nvSpPr>
        <p:spPr>
          <a:xfrm>
            <a:off x="4860032" y="3789040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  реки Печора </a:t>
            </a:r>
            <a:r>
              <a:rPr lang="ru-RU" sz="3200" b="1" dirty="0" smtClean="0"/>
              <a:t>22</a:t>
            </a:r>
            <a:r>
              <a:rPr lang="ru-RU" sz="3200" dirty="0" smtClean="0"/>
              <a:t> притока.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239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218258"/>
          </a:xfrm>
        </p:spPr>
        <p:txBody>
          <a:bodyPr>
            <a:normAutofit/>
          </a:bodyPr>
          <a:lstStyle/>
          <a:p>
            <a:r>
              <a:rPr lang="ru-RU" b="1" dirty="0" smtClean="0"/>
              <a:t>1942 год </a:t>
            </a:r>
            <a:r>
              <a:rPr lang="ru-RU" dirty="0" smtClean="0"/>
              <a:t>построен железнодорожный мост длиной </a:t>
            </a:r>
            <a:r>
              <a:rPr lang="ru-RU" b="1" dirty="0" smtClean="0"/>
              <a:t>717</a:t>
            </a:r>
            <a:r>
              <a:rPr lang="ru-RU" dirty="0" smtClean="0"/>
              <a:t> м (</a:t>
            </a:r>
            <a:r>
              <a:rPr lang="ru-RU" b="1" dirty="0" smtClean="0"/>
              <a:t>71.700</a:t>
            </a:r>
            <a:r>
              <a:rPr lang="ru-RU" dirty="0" smtClean="0"/>
              <a:t> см)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4590"/>
            <a:ext cx="6168685" cy="4626514"/>
          </a:xfrm>
        </p:spPr>
      </p:pic>
      <p:sp>
        <p:nvSpPr>
          <p:cNvPr id="6" name="TextBox 5"/>
          <p:cNvSpPr txBox="1"/>
          <p:nvPr/>
        </p:nvSpPr>
        <p:spPr>
          <a:xfrm>
            <a:off x="6228184" y="2564904"/>
            <a:ext cx="2915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 Печоры до Сыктывкара </a:t>
            </a:r>
            <a:r>
              <a:rPr lang="ru-RU" sz="3600" b="1" dirty="0" smtClean="0"/>
              <a:t>588</a:t>
            </a:r>
            <a:r>
              <a:rPr lang="ru-RU" sz="3600" dirty="0" smtClean="0"/>
              <a:t> км (</a:t>
            </a:r>
            <a:r>
              <a:rPr lang="ru-RU" sz="3600" b="1" dirty="0" smtClean="0"/>
              <a:t>588.000</a:t>
            </a:r>
            <a:r>
              <a:rPr lang="ru-RU" sz="3600" dirty="0" smtClean="0"/>
              <a:t> м)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184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Найдите букву, соответствующую ответу, и запишите в порядке номеров данных примеров</a:t>
            </a:r>
            <a:endParaRPr lang="ru-RU" sz="3200" b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732830"/>
              </p:ext>
            </p:extLst>
          </p:nvPr>
        </p:nvGraphicFramePr>
        <p:xfrm>
          <a:off x="14547" y="1700808"/>
          <a:ext cx="9144000" cy="5643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Документ" r:id="rId4" imgW="9395617" imgH="5719747" progId="Word.Document.12">
                  <p:embed/>
                </p:oleObj>
              </mc:Choice>
              <mc:Fallback>
                <p:oleObj name="Документ" r:id="rId4" imgW="9395617" imgH="5719747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7" y="1700808"/>
                        <a:ext cx="9144000" cy="56436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0"/>
            <a:ext cx="5809515" cy="41490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В </a:t>
            </a:r>
            <a:r>
              <a:rPr lang="ru-RU" b="1" dirty="0" smtClean="0"/>
              <a:t>1903</a:t>
            </a:r>
            <a:r>
              <a:rPr lang="ru-RU" dirty="0" smtClean="0"/>
              <a:t> году Владимир     Александрович </a:t>
            </a:r>
            <a:r>
              <a:rPr lang="ru-RU" dirty="0" err="1" smtClean="0"/>
              <a:t>Русанов</a:t>
            </a:r>
            <a:r>
              <a:rPr lang="ru-RU" dirty="0" smtClean="0"/>
              <a:t>  написал   в своем дневнике: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b="1" i="1" dirty="0" smtClean="0"/>
              <a:t>Придет ли время, когда на том берегу Печоры  будет построен город, а здесь разбит прекрасный парк, и этим  изумительным зрелищем природы будет наслаждаться рабочий  люд?»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78" y="114327"/>
            <a:ext cx="2915816" cy="39204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293096"/>
            <a:ext cx="4139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3 ноября 1875 - </a:t>
            </a:r>
          </a:p>
          <a:p>
            <a:r>
              <a:rPr lang="ru-RU" sz="3200" b="1" dirty="0" smtClean="0"/>
              <a:t>    1913, Карское море.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04452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Единственный в России памятник полярному исследователю </a:t>
            </a:r>
            <a:r>
              <a:rPr lang="ru-RU" sz="3200" dirty="0" err="1" smtClean="0"/>
              <a:t>В.А.Русанову</a:t>
            </a:r>
            <a:endParaRPr lang="ru-RU" sz="3200" dirty="0"/>
          </a:p>
        </p:txBody>
      </p:sp>
      <p:pic>
        <p:nvPicPr>
          <p:cNvPr id="9218" name="Picture 2" descr="C:\Users\пк\Desktop\Печора ФОТО\Rusanov_monume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75656" y="1540923"/>
            <a:ext cx="6624735" cy="4968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Историческая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484784"/>
                <a:ext cx="8640960" cy="518457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Зачеркните в таблице буквы</a:t>
                </a:r>
                <a:r>
                  <a:rPr lang="ru-RU" dirty="0"/>
                  <a:t>,</a:t>
                </a:r>
                <a:r>
                  <a:rPr lang="ru-RU" dirty="0" smtClean="0"/>
                  <a:t> соответствующие найденным ответам. Оставшиеся буквы позволят прочитать слово.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1) 2*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       2) 3*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dirty="0" smtClean="0"/>
                  <a:t>        3) 0,2 *5          4) 0,05*4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484784"/>
                <a:ext cx="8640960" cy="5184576"/>
              </a:xfrm>
              <a:blipFill rotWithShape="0">
                <a:blip r:embed="rId2"/>
                <a:stretch>
                  <a:fillRect l="-1763" t="-15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940927"/>
              </p:ext>
            </p:extLst>
          </p:nvPr>
        </p:nvGraphicFramePr>
        <p:xfrm>
          <a:off x="179510" y="5157192"/>
          <a:ext cx="8712968" cy="1742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648074"/>
                <a:gridCol w="936102"/>
                <a:gridCol w="576066"/>
                <a:gridCol w="1008110"/>
                <a:gridCol w="504058"/>
                <a:gridCol w="864096"/>
                <a:gridCol w="576064"/>
                <a:gridCol w="1152128"/>
                <a:gridCol w="864094"/>
                <a:gridCol w="792088"/>
              </a:tblGrid>
              <a:tr h="828534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50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5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24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4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0,2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2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10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1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0,01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0,1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20</a:t>
                      </a:r>
                      <a:endParaRPr lang="ru-RU" sz="4400" dirty="0"/>
                    </a:p>
                  </a:txBody>
                  <a:tcPr/>
                </a:tc>
              </a:tr>
              <a:tr h="467610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г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б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р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ы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д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з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ж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о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в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а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я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8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Круговые примеры</a:t>
            </a:r>
            <a:endParaRPr lang="ru-RU" b="1" dirty="0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503736"/>
              </p:ext>
            </p:extLst>
          </p:nvPr>
        </p:nvGraphicFramePr>
        <p:xfrm>
          <a:off x="285750" y="1285875"/>
          <a:ext cx="8858250" cy="557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Document" r:id="rId4" imgW="9252332" imgH="4392688" progId="Word.Document.12">
                  <p:embed/>
                </p:oleObj>
              </mc:Choice>
              <mc:Fallback>
                <p:oleObj name="Document" r:id="rId4" imgW="9252332" imgH="4392688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285875"/>
                        <a:ext cx="8858250" cy="557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583362"/>
          </a:xfrm>
        </p:spPr>
        <p:txBody>
          <a:bodyPr>
            <a:normAutofit/>
          </a:bodyPr>
          <a:lstStyle/>
          <a:p>
            <a:r>
              <a:rPr lang="ru-RU" sz="7200" dirty="0" smtClean="0"/>
              <a:t>«Ленинец»</a:t>
            </a:r>
            <a:br>
              <a:rPr lang="ru-RU" sz="7200" dirty="0" smtClean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dirty="0" smtClean="0"/>
              <a:t>Что означает это название?</a:t>
            </a:r>
            <a:br>
              <a:rPr lang="ru-RU" dirty="0" smtClean="0"/>
            </a:b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854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Отметьте выражения, которые являются одночленами  </a:t>
            </a:r>
            <a:endParaRPr lang="ru-RU" b="1" dirty="0"/>
          </a:p>
        </p:txBody>
      </p:sp>
      <p:graphicFrame>
        <p:nvGraphicFramePr>
          <p:cNvPr id="4097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725003"/>
              </p:ext>
            </p:extLst>
          </p:nvPr>
        </p:nvGraphicFramePr>
        <p:xfrm>
          <a:off x="42834" y="1988840"/>
          <a:ext cx="9144000" cy="5910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Документ" r:id="rId4" imgW="9252332" imgH="5922442" progId="Word.Document.12">
                  <p:embed/>
                </p:oleObj>
              </mc:Choice>
              <mc:Fallback>
                <p:oleObj name="Документ" r:id="rId4" imgW="9252332" imgH="5922442" progId="Word.Document.12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4" y="1988840"/>
                        <a:ext cx="9144000" cy="59102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1949 год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построен ДКЖ, памятник архитектуры, охраняемый ЮНЕСКО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6624736" cy="4823637"/>
          </a:xfrm>
        </p:spPr>
      </p:pic>
    </p:spTree>
    <p:extLst>
      <p:ext uri="{BB962C8B-B14F-4D97-AF65-F5344CB8AC3E}">
        <p14:creationId xmlns:p14="http://schemas.microsoft.com/office/powerpoint/2010/main" val="42617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230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Тема Office</vt:lpstr>
      <vt:lpstr>Документ</vt:lpstr>
      <vt:lpstr>Document</vt:lpstr>
      <vt:lpstr>Обобщающий урок по теме  «Одночлены». 7 класс  МОУ «СОШ №2» г. Печора </vt:lpstr>
      <vt:lpstr>Найдите букву, соответствующую ответу, и запишите в порядке номеров данных примеров</vt:lpstr>
      <vt:lpstr>Презентация PowerPoint</vt:lpstr>
      <vt:lpstr>Единственный в России памятник полярному исследователю В.А.Русанову</vt:lpstr>
      <vt:lpstr>Историческая</vt:lpstr>
      <vt:lpstr>Круговые примеры</vt:lpstr>
      <vt:lpstr>«Ленинец»  Что означает это название?  </vt:lpstr>
      <vt:lpstr>Отметьте выражения, которые являются одночленами  </vt:lpstr>
      <vt:lpstr>1949 год  построен ДКЖ, памятник архитектуры, охраняемый ЮНЕСКО</vt:lpstr>
      <vt:lpstr>Вычислите, а затем запишите числители полученных чисел по порядку</vt:lpstr>
      <vt:lpstr>1979 год начинает действовать Печорская ГРЭС, мощность которой равна 1.260.000 кВт</vt:lpstr>
      <vt:lpstr>Выполните умножение одночленов </vt:lpstr>
      <vt:lpstr>                        Печоре - 65 лет</vt:lpstr>
      <vt:lpstr>Река Печора длиной в 1.809  км (1.809.000 м) Ширина русла достигает 2 км (2.000м) Площадь бассейна 322.000 кв.км</vt:lpstr>
      <vt:lpstr>1942 год построен железнодорожный мост длиной 717 м (71.700 см)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«Математика вокруг нас». Математический  справочник «Наш город».</dc:title>
  <dc:creator>user</dc:creator>
  <cp:lastModifiedBy>Fylhtq</cp:lastModifiedBy>
  <cp:revision>46</cp:revision>
  <dcterms:created xsi:type="dcterms:W3CDTF">2013-10-08T14:57:53Z</dcterms:created>
  <dcterms:modified xsi:type="dcterms:W3CDTF">2015-05-23T03:48:09Z</dcterms:modified>
</cp:coreProperties>
</file>