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7C3907A-E026-4307-80EB-56DE5E134F96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CEDB11C-EF15-4ABF-8B89-63F06D1AD4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8077200" cy="3832448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/>
              <a:t>Дисахариды. Полисахариды.</a:t>
            </a:r>
            <a:endParaRPr lang="ru-RU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r>
              <a:rPr lang="ru-RU" sz="3800" b="1" i="1" u="sng" dirty="0" smtClean="0">
                <a:solidFill>
                  <a:srgbClr val="FF0000"/>
                </a:solidFill>
              </a:rPr>
              <a:t>Дисахариды </a:t>
            </a:r>
            <a:r>
              <a:rPr lang="ru-RU" sz="3800" dirty="0" smtClean="0"/>
              <a:t>– углеводы, которые </a:t>
            </a:r>
            <a:r>
              <a:rPr lang="ru-RU" sz="3800" dirty="0" err="1" smtClean="0"/>
              <a:t>гидролизуются</a:t>
            </a:r>
            <a:r>
              <a:rPr lang="ru-RU" sz="3800" dirty="0" smtClean="0"/>
              <a:t> с образованием двух молекул моносахаридов . </a:t>
            </a:r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endParaRPr lang="ru-RU" i="1" dirty="0" smtClean="0">
              <a:solidFill>
                <a:srgbClr val="FF0000"/>
              </a:solidFill>
            </a:endParaRPr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r>
              <a:rPr lang="ru-RU" i="1" dirty="0" smtClean="0">
                <a:solidFill>
                  <a:srgbClr val="FF0000"/>
                </a:solidFill>
              </a:rPr>
              <a:t>К дисахаридам относятся:</a:t>
            </a:r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r>
              <a:rPr lang="ru-RU" i="1" u="sng" dirty="0" smtClean="0">
                <a:solidFill>
                  <a:srgbClr val="FF0000"/>
                </a:solidFill>
              </a:rPr>
              <a:t>Сахароза</a:t>
            </a:r>
            <a:r>
              <a:rPr lang="ru-RU" dirty="0" smtClean="0"/>
              <a:t> (</a:t>
            </a:r>
            <a:r>
              <a:rPr lang="ru-RU" i="1" dirty="0" smtClean="0"/>
              <a:t>обычный пищевой сахар), которая при гидролизе образует по одной молекуле глюкозы и фруктозы.</a:t>
            </a:r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endParaRPr lang="ru-RU" i="1" dirty="0" smtClean="0"/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r>
              <a:rPr lang="ru-RU" i="1" u="sng" dirty="0" smtClean="0">
                <a:solidFill>
                  <a:srgbClr val="FF0000"/>
                </a:solidFill>
              </a:rPr>
              <a:t>Мальтоза </a:t>
            </a:r>
            <a:r>
              <a:rPr lang="ru-RU" dirty="0" smtClean="0"/>
              <a:t> ( солодовый сахар),которая </a:t>
            </a:r>
            <a:r>
              <a:rPr lang="ru-RU" dirty="0" err="1" smtClean="0"/>
              <a:t>гидролизуется</a:t>
            </a:r>
            <a:r>
              <a:rPr lang="ru-RU" dirty="0" smtClean="0"/>
              <a:t> с образованием двух молекул глюкозы.</a:t>
            </a:r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endParaRPr lang="ru-RU" dirty="0" smtClean="0"/>
          </a:p>
          <a:p>
            <a:pPr marL="182563" indent="442913">
              <a:buFont typeface="Wingdings" pitchFamily="2" charset="2"/>
              <a:buNone/>
              <a:tabLst>
                <a:tab pos="87313" algn="l"/>
              </a:tabLst>
            </a:pPr>
            <a:r>
              <a:rPr lang="ru-RU" i="1" u="sng" dirty="0" smtClean="0">
                <a:solidFill>
                  <a:srgbClr val="FF0000"/>
                </a:solidFill>
              </a:rPr>
              <a:t>Лактоза</a:t>
            </a:r>
            <a:r>
              <a:rPr lang="ru-RU" i="1" dirty="0" smtClean="0"/>
              <a:t> </a:t>
            </a:r>
            <a:r>
              <a:rPr lang="ru-RU" dirty="0" smtClean="0"/>
              <a:t>(молочный сахар)</a:t>
            </a:r>
            <a:r>
              <a:rPr lang="ru-RU" i="1" dirty="0" smtClean="0"/>
              <a:t>, </a:t>
            </a:r>
            <a:r>
              <a:rPr lang="ru-RU" dirty="0" smtClean="0"/>
              <a:t>которая </a:t>
            </a:r>
            <a:r>
              <a:rPr lang="ru-RU" dirty="0" err="1" smtClean="0"/>
              <a:t>гидролизуется</a:t>
            </a:r>
            <a:r>
              <a:rPr lang="ru-RU" dirty="0" smtClean="0"/>
              <a:t> с образованием молекулы глюкозы и галактозы.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i="1" u="sng" dirty="0" smtClean="0">
                <a:solidFill>
                  <a:srgbClr val="FF0000"/>
                </a:solidFill>
              </a:rPr>
              <a:t>Химические свойства дисахаридов</a:t>
            </a:r>
            <a:r>
              <a:rPr lang="ru-RU" i="1" u="sng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endParaRPr lang="ru-RU" i="1" u="sng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1) способность </a:t>
            </a:r>
            <a:r>
              <a:rPr lang="ru-RU" dirty="0" err="1" smtClean="0"/>
              <a:t>гидролизоваться</a:t>
            </a:r>
            <a:r>
              <a:rPr lang="ru-RU" dirty="0" smtClean="0"/>
              <a:t>: под действием кислоты или соответствующего фермента разрывается </a:t>
            </a:r>
            <a:r>
              <a:rPr lang="ru-RU" dirty="0" err="1" smtClean="0"/>
              <a:t>гликозидная</a:t>
            </a:r>
            <a:r>
              <a:rPr lang="ru-RU" dirty="0" smtClean="0"/>
              <a:t> связь и образуются два моносахарида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2) окисляются ионами меди, </a:t>
            </a:r>
            <a:r>
              <a:rPr lang="ru-RU" dirty="0" smtClean="0"/>
              <a:t>серебра вступают </a:t>
            </a:r>
            <a:r>
              <a:rPr lang="ru-RU" dirty="0" smtClean="0"/>
              <a:t>во все реакции, характерные для соединений, содержащих свободные карбонильные </a:t>
            </a:r>
            <a:r>
              <a:rPr lang="ru-RU" dirty="0" smtClean="0"/>
              <a:t>группы;</a:t>
            </a:r>
          </a:p>
          <a:p>
            <a:endParaRPr lang="ru-RU" dirty="0" smtClean="0"/>
          </a:p>
          <a:p>
            <a:r>
              <a:rPr lang="ru-RU" dirty="0" smtClean="0"/>
              <a:t>3) дисахариды могут быть окислены до диоксида углерода и воды. Под действием ферментов дрожжей сахароза и мальтоза дают этанол, а лактоза не изменяется.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775191"/>
            <a:ext cx="8784976" cy="482216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&amp;Mcy;&amp;icy;&amp;rcy; &amp;khcy;&amp;icy;&amp;mcy;&amp;icy;&amp;icy;: &amp;Vcy; &amp;pcy;&amp;ocy;&amp;mcy;&amp;ocy;&amp;shchcy;&amp;softcy; &amp;ucy;&amp;chcy;&amp;icy;&amp;tcy;&amp;iecy;&amp;lcy;&amp;yucy; &amp;icy; &amp;ucy;&amp;chcy;&amp;acy;&amp;shchcy;&amp;icy;&amp;mcy;&amp;scy;&amp;yacy;. . &amp;Scy;&amp;acy;&amp;khcy;&amp;acy;&amp;rcy;&amp;ocy;&amp;zcy;&amp;acy;. . &amp;Pcy;&amp;rcy;&amp;ocy;&amp;icy;&amp;zcy;&amp;vcy;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770485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42f10232611f66b6959ef4d6efc7b2ba_1_o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420888"/>
            <a:ext cx="8136904" cy="3240360"/>
          </a:xfrm>
        </p:spPr>
      </p:pic>
      <p:sp>
        <p:nvSpPr>
          <p:cNvPr id="6" name="TextBox 5"/>
          <p:cNvSpPr txBox="1"/>
          <p:nvPr/>
        </p:nvSpPr>
        <p:spPr>
          <a:xfrm>
            <a:off x="3923928" y="3212976"/>
            <a:ext cx="1080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/>
              <a:t>+</a:t>
            </a:r>
            <a:endParaRPr lang="ru-RU" sz="8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9088" indent="403225">
              <a:buFontTx/>
              <a:buNone/>
              <a:tabLst>
                <a:tab pos="87313" algn="l"/>
              </a:tabLst>
            </a:pPr>
            <a:r>
              <a:rPr lang="ru-RU" sz="4000" b="1" i="1" u="sng" dirty="0" smtClean="0">
                <a:solidFill>
                  <a:srgbClr val="FF0000"/>
                </a:solidFill>
              </a:rPr>
              <a:t>Полисахариды</a:t>
            </a:r>
            <a:r>
              <a:rPr lang="ru-RU" dirty="0" smtClean="0"/>
              <a:t> – углеводы, которые </a:t>
            </a:r>
            <a:r>
              <a:rPr lang="ru-RU" dirty="0" err="1" smtClean="0"/>
              <a:t>гидролизуются</a:t>
            </a:r>
            <a:r>
              <a:rPr lang="ru-RU" dirty="0" smtClean="0"/>
              <a:t> с образованием множества молекул моносахаридов, чаще всего глюкозы.</a:t>
            </a:r>
          </a:p>
          <a:p>
            <a:pPr marL="319088" indent="403225">
              <a:buFontTx/>
              <a:buNone/>
              <a:tabLst>
                <a:tab pos="87313" algn="l"/>
              </a:tabLst>
            </a:pPr>
            <a:r>
              <a:rPr lang="ru-RU" i="1" dirty="0" smtClean="0">
                <a:solidFill>
                  <a:srgbClr val="FF0000"/>
                </a:solidFill>
              </a:rPr>
              <a:t> К ним относятся:</a:t>
            </a:r>
          </a:p>
          <a:p>
            <a:pPr marL="319088" indent="403225">
              <a:buFontTx/>
              <a:buNone/>
              <a:tabLst>
                <a:tab pos="87313" algn="l"/>
              </a:tabLst>
            </a:pPr>
            <a:r>
              <a:rPr lang="ru-RU" i="1" dirty="0" smtClean="0">
                <a:solidFill>
                  <a:srgbClr val="FF0000"/>
                </a:solidFill>
              </a:rPr>
              <a:t>Крахмал, гликоген, декстрины, целлюлоза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6" name="Picture 2" descr="&amp;Pcy;&amp;rcy;&amp;ocy;&amp;dcy;&amp;ucy;&amp;kcy;&amp;tcy;&amp;ycy; &amp;tcy;&amp;iecy;&amp;mcy;&amp;ncy;&amp;ocy;&amp;vcy;&amp;ocy;&amp;jcy; &amp;scy;&amp;tcy;&amp;acy;&amp;dcy;&amp;icy;&amp;icy; &amp;fcy;&amp;ocy;&amp;tcy;&amp;ocy;&amp;scy;&amp;icy;&amp;ncy;&amp;tcy;&amp;iecy;&amp;z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62424"/>
            <a:ext cx="8712968" cy="3054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204864"/>
            <a:ext cx="3528392" cy="329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483768" y="285293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43808" y="580526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Альфа глюкоза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5058" name="AutoShape 2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2" name="AutoShape 6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4" name="AutoShape 8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6" name="AutoShape 10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8" name="AutoShape 12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70" name="AutoShape 14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72" name="AutoShape 16" descr="http://chemistry-chemists.com/forum/download/file.php?id=1085&amp;mode=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74" name="AutoShape 18" descr="http://www.greatp.ru/image/16244_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76" name="Picture 20" descr="http://www.greatp.ru/image/16244_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92896"/>
            <a:ext cx="7920880" cy="2210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36</TotalTime>
  <Words>104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Дисахариды. Полисахариды.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Дисахариды. Полисахариды.</dc:title>
  <dc:creator>Учитель химии</dc:creator>
  <cp:lastModifiedBy>Учитель химии</cp:lastModifiedBy>
  <cp:revision>1</cp:revision>
  <dcterms:created xsi:type="dcterms:W3CDTF">2015-04-07T04:44:31Z</dcterms:created>
  <dcterms:modified xsi:type="dcterms:W3CDTF">2015-04-07T05:21:03Z</dcterms:modified>
</cp:coreProperties>
</file>