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600200"/>
            <a:ext cx="109728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2354BADC-B45A-4807-8AFF-02245ADC26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9146785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5573" y="220717"/>
            <a:ext cx="10669040" cy="9144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Охрана природы и рациональное природопользование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2676" y="1481959"/>
            <a:ext cx="2806262" cy="5376041"/>
          </a:xfrm>
        </p:spPr>
        <p:txBody>
          <a:bodyPr>
            <a:noAutofit/>
          </a:bodyPr>
          <a:lstStyle/>
          <a:p>
            <a:r>
              <a:rPr lang="ru-RU" altLang="ru-RU" sz="2400" b="1" dirty="0"/>
              <a:t>Природа – среда существования людей. Человек удовлетворяет свои потребности за счет природы и приспосабливается к окружающей среде</a:t>
            </a:r>
            <a:endParaRPr lang="ru-RU" sz="2400" b="1" dirty="0"/>
          </a:p>
        </p:txBody>
      </p:sp>
      <p:pic>
        <p:nvPicPr>
          <p:cNvPr id="1026" name="Picture 2" descr="Природопользование - Картинки по эколог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890" y="1279388"/>
            <a:ext cx="6952593" cy="490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79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1587" y="189186"/>
            <a:ext cx="8911687" cy="804041"/>
          </a:xfrm>
        </p:spPr>
        <p:txBody>
          <a:bodyPr/>
          <a:lstStyle/>
          <a:p>
            <a:r>
              <a:rPr lang="ru-RU" b="1" dirty="0" smtClean="0"/>
              <a:t>Влияние человека на природу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9143" y="1340069"/>
            <a:ext cx="10275450" cy="5312979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b="1" dirty="0"/>
              <a:t>Осушает болота,</a:t>
            </a:r>
          </a:p>
          <a:p>
            <a:pPr>
              <a:lnSpc>
                <a:spcPct val="90000"/>
              </a:lnSpc>
            </a:pPr>
            <a:r>
              <a:rPr lang="ru-RU" altLang="ru-RU" sz="2800" b="1" dirty="0"/>
              <a:t>Добывает полезные ископаемые,</a:t>
            </a:r>
          </a:p>
          <a:p>
            <a:pPr>
              <a:lnSpc>
                <a:spcPct val="90000"/>
              </a:lnSpc>
            </a:pPr>
            <a:r>
              <a:rPr lang="ru-RU" altLang="ru-RU" sz="2800" b="1" dirty="0"/>
              <a:t>Орошает землю</a:t>
            </a:r>
            <a:r>
              <a:rPr lang="ru-RU" altLang="ru-RU" sz="2800" b="1" dirty="0" smtClean="0"/>
              <a:t>.</a:t>
            </a:r>
          </a:p>
          <a:p>
            <a:pPr>
              <a:lnSpc>
                <a:spcPct val="90000"/>
              </a:lnSpc>
            </a:pPr>
            <a:endParaRPr lang="ru-RU" altLang="ru-RU" sz="2800" dirty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ru-RU" altLang="ru-RU" sz="2800" b="1" dirty="0">
                <a:solidFill>
                  <a:srgbClr val="00B050"/>
                </a:solidFill>
              </a:rPr>
              <a:t>Часто изменяет природу непреднамеренно,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ru-RU" altLang="ru-RU" sz="2800" b="1" dirty="0">
                <a:solidFill>
                  <a:srgbClr val="00B050"/>
                </a:solidFill>
              </a:rPr>
              <a:t>не ожидая конечных </a:t>
            </a:r>
            <a:r>
              <a:rPr lang="ru-RU" altLang="ru-RU" sz="2800" b="1" dirty="0" smtClean="0">
                <a:solidFill>
                  <a:srgbClr val="00B050"/>
                </a:solidFill>
              </a:rPr>
              <a:t>результатов.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endParaRPr lang="ru-RU" sz="2800" b="1" dirty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endParaRPr lang="ru-RU" sz="2800" b="1" dirty="0" smtClean="0"/>
          </a:p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ru-RU" altLang="ru-RU" sz="2800" b="1" dirty="0"/>
              <a:t> </a:t>
            </a:r>
            <a:r>
              <a:rPr lang="ru-RU" altLang="ru-RU" sz="2800" b="1" dirty="0">
                <a:solidFill>
                  <a:srgbClr val="7030A0"/>
                </a:solidFill>
              </a:rPr>
              <a:t>Степень воздействия на природу зависит от того, </a:t>
            </a:r>
          </a:p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ru-RU" altLang="ru-RU" sz="2800" b="1" dirty="0">
                <a:solidFill>
                  <a:srgbClr val="7030A0"/>
                </a:solidFill>
              </a:rPr>
              <a:t>на какой компонент воздействует человек, с какой </a:t>
            </a:r>
          </a:p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ru-RU" altLang="ru-RU" sz="2800" b="1" dirty="0">
                <a:solidFill>
                  <a:srgbClr val="7030A0"/>
                </a:solidFill>
              </a:rPr>
              <a:t>силой и как долго это воздействие продолжается.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2052" name="Picture 4" descr="Рациональное природопользование реферат, Реферат - Обеспечен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13" y="772510"/>
            <a:ext cx="11571889" cy="588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22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9186"/>
            <a:ext cx="9036050" cy="1718989"/>
          </a:xfrm>
          <a:effectLst>
            <a:outerShdw dist="45791" dir="19578596" algn="ctr" rotWithShape="0">
              <a:srgbClr val="000000"/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altLang="ru-RU" sz="2800" b="1" dirty="0">
                <a:solidFill>
                  <a:srgbClr val="002060"/>
                </a:solidFill>
                <a:cs typeface="AngsanaUPC" panose="02020603050405020304" pitchFamily="18" charset="-34"/>
              </a:rPr>
              <a:t>За последние 30 лет в мире было использовано столько природных ресурсов, сколько за всю предшествующую историю человечества</a:t>
            </a:r>
            <a:r>
              <a:rPr lang="ru-RU" altLang="ru-RU" sz="2800" b="1" dirty="0">
                <a:cs typeface="AngsanaUPC" panose="02020603050405020304" pitchFamily="18" charset="-34"/>
              </a:rPr>
              <a:t>.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750" y="2276475"/>
            <a:ext cx="8229600" cy="820738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sz="4400" b="1" dirty="0" smtClean="0">
                <a:solidFill>
                  <a:srgbClr val="C00000"/>
                </a:solidFill>
              </a:rPr>
              <a:t>проблемы</a:t>
            </a:r>
            <a:r>
              <a:rPr lang="ru-RU" altLang="ru-RU" sz="4400" b="1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362607" y="3357564"/>
            <a:ext cx="1756497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4400" b="1" dirty="0"/>
              <a:t>1</a:t>
            </a:r>
            <a:r>
              <a:rPr lang="ru-RU" altLang="ru-RU" sz="2800" b="1" dirty="0"/>
              <a:t>. </a:t>
            </a:r>
            <a:r>
              <a:rPr lang="ru-RU" altLang="ru-RU" sz="3200" b="1" dirty="0"/>
              <a:t>Рациональное использование природных ресурсов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584365" y="4127005"/>
            <a:ext cx="52934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4000" b="1" dirty="0">
                <a:solidFill>
                  <a:srgbClr val="00B050"/>
                </a:solidFill>
              </a:rPr>
              <a:t>2. Охрана </a:t>
            </a:r>
            <a:r>
              <a:rPr lang="ru-RU" altLang="ru-RU" sz="4000" b="1" dirty="0" smtClean="0">
                <a:solidFill>
                  <a:srgbClr val="00B050"/>
                </a:solidFill>
              </a:rPr>
              <a:t>природы</a:t>
            </a:r>
            <a:endParaRPr lang="ru-RU" altLang="ru-RU" sz="4000" b="1" dirty="0">
              <a:solidFill>
                <a:srgbClr val="00B050"/>
              </a:solidFill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5799709" y="1576551"/>
            <a:ext cx="484632" cy="8377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3540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 build="p"/>
      <p:bldP spid="64516" grpId="0"/>
      <p:bldP spid="645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2"/>
          <p:cNvGrpSpPr>
            <a:grpSpLocks noChangeAspect="1"/>
          </p:cNvGrpSpPr>
          <p:nvPr/>
        </p:nvGrpSpPr>
        <p:grpSpPr bwMode="auto">
          <a:xfrm>
            <a:off x="914400" y="188914"/>
            <a:ext cx="10846675" cy="6479900"/>
            <a:chOff x="1134" y="1270"/>
            <a:chExt cx="4030" cy="1584"/>
          </a:xfrm>
        </p:grpSpPr>
        <p:cxnSp>
          <p:nvCxnSpPr>
            <p:cNvPr id="3076" name="_s3076"/>
            <p:cNvCxnSpPr>
              <a:cxnSpLocks noChangeShapeType="1"/>
              <a:stCxn id="11" idx="0"/>
              <a:endCxn id="5" idx="2"/>
            </p:cNvCxnSpPr>
            <p:nvPr/>
          </p:nvCxnSpPr>
          <p:spPr bwMode="auto">
            <a:xfrm rot="5400000" flipH="1">
              <a:off x="4409" y="1810"/>
              <a:ext cx="144" cy="504"/>
            </a:xfrm>
            <a:prstGeom prst="bentConnector3">
              <a:avLst>
                <a:gd name="adj1" fmla="val 2124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" name="_s3077"/>
            <p:cNvCxnSpPr>
              <a:cxnSpLocks noChangeShapeType="1"/>
              <a:stCxn id="10" idx="0"/>
              <a:endCxn id="5" idx="2"/>
            </p:cNvCxnSpPr>
            <p:nvPr/>
          </p:nvCxnSpPr>
          <p:spPr bwMode="auto">
            <a:xfrm rot="16200000">
              <a:off x="3906" y="1810"/>
              <a:ext cx="144" cy="503"/>
            </a:xfrm>
            <a:prstGeom prst="bentConnector3">
              <a:avLst>
                <a:gd name="adj1" fmla="val 2124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8" name="_s3078"/>
            <p:cNvCxnSpPr>
              <a:cxnSpLocks noChangeShapeType="1"/>
              <a:stCxn id="9" idx="1"/>
              <a:endCxn id="4" idx="2"/>
            </p:cNvCxnSpPr>
            <p:nvPr/>
          </p:nvCxnSpPr>
          <p:spPr bwMode="auto">
            <a:xfrm rot="10800000">
              <a:off x="2142" y="1990"/>
              <a:ext cx="144" cy="720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9" name="_s3079"/>
            <p:cNvCxnSpPr>
              <a:cxnSpLocks noChangeShapeType="1"/>
              <a:stCxn id="8" idx="3"/>
              <a:endCxn id="4" idx="2"/>
            </p:cNvCxnSpPr>
            <p:nvPr/>
          </p:nvCxnSpPr>
          <p:spPr bwMode="auto">
            <a:xfrm flipV="1">
              <a:off x="1998" y="1990"/>
              <a:ext cx="144" cy="720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0" name="_s3080"/>
            <p:cNvCxnSpPr>
              <a:cxnSpLocks noChangeShapeType="1"/>
              <a:stCxn id="7" idx="1"/>
              <a:endCxn id="4" idx="2"/>
            </p:cNvCxnSpPr>
            <p:nvPr/>
          </p:nvCxnSpPr>
          <p:spPr bwMode="auto">
            <a:xfrm rot="10800000">
              <a:off x="2142" y="1990"/>
              <a:ext cx="144" cy="288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1" name="_s3081"/>
            <p:cNvCxnSpPr>
              <a:cxnSpLocks noChangeShapeType="1"/>
              <a:stCxn id="6" idx="3"/>
              <a:endCxn id="4" idx="2"/>
            </p:cNvCxnSpPr>
            <p:nvPr/>
          </p:nvCxnSpPr>
          <p:spPr bwMode="auto">
            <a:xfrm flipV="1">
              <a:off x="1998" y="1990"/>
              <a:ext cx="144" cy="288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2" name="_s3082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5400000" flipH="1">
              <a:off x="3635" y="1108"/>
              <a:ext cx="144" cy="1044"/>
            </a:xfrm>
            <a:prstGeom prst="bentConnector3">
              <a:avLst>
                <a:gd name="adj1" fmla="val 2130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3" name="_s3083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2592" y="1108"/>
              <a:ext cx="144" cy="1043"/>
            </a:xfrm>
            <a:prstGeom prst="bentConnector3">
              <a:avLst>
                <a:gd name="adj1" fmla="val 21301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3084"/>
            <p:cNvSpPr>
              <a:spLocks noChangeArrowheads="1"/>
            </p:cNvSpPr>
            <p:nvPr/>
          </p:nvSpPr>
          <p:spPr bwMode="auto">
            <a:xfrm>
              <a:off x="2753" y="1270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Природо-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пользование </a:t>
              </a:r>
            </a:p>
          </p:txBody>
        </p:sp>
        <p:sp>
          <p:nvSpPr>
            <p:cNvPr id="4" name="_s3085"/>
            <p:cNvSpPr>
              <a:spLocks noChangeArrowheads="1"/>
            </p:cNvSpPr>
            <p:nvPr/>
          </p:nvSpPr>
          <p:spPr bwMode="auto">
            <a:xfrm>
              <a:off x="1710" y="1702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Рациональное</a:t>
              </a: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5" name="_s3086"/>
            <p:cNvSpPr>
              <a:spLocks noChangeArrowheads="1"/>
            </p:cNvSpPr>
            <p:nvPr/>
          </p:nvSpPr>
          <p:spPr bwMode="auto">
            <a:xfrm>
              <a:off x="3797" y="1702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Нерациональное</a:t>
              </a:r>
              <a:r>
                <a:rPr kumimoji="0" lang="ru-RU" alt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6" name="_s3087"/>
            <p:cNvSpPr>
              <a:spLocks noChangeArrowheads="1"/>
            </p:cNvSpPr>
            <p:nvPr/>
          </p:nvSpPr>
          <p:spPr bwMode="auto">
            <a:xfrm>
              <a:off x="1134" y="2134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Рациональное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использование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природных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ресурсов</a:t>
              </a:r>
            </a:p>
          </p:txBody>
        </p:sp>
        <p:sp>
          <p:nvSpPr>
            <p:cNvPr id="7" name="_s3088"/>
            <p:cNvSpPr>
              <a:spLocks noChangeArrowheads="1"/>
            </p:cNvSpPr>
            <p:nvPr/>
          </p:nvSpPr>
          <p:spPr bwMode="auto">
            <a:xfrm>
              <a:off x="2286" y="2134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Разработка и внедрение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«чистых» технологий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производства</a:t>
              </a:r>
            </a:p>
          </p:txBody>
        </p:sp>
        <p:sp>
          <p:nvSpPr>
            <p:cNvPr id="8" name="_s3089"/>
            <p:cNvSpPr>
              <a:spLocks noChangeArrowheads="1"/>
            </p:cNvSpPr>
            <p:nvPr/>
          </p:nvSpPr>
          <p:spPr bwMode="auto">
            <a:xfrm>
              <a:off x="1134" y="2566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Организация широкого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индустриального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сотрудничества в деле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охраны окружающей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среды</a:t>
              </a:r>
            </a:p>
          </p:txBody>
        </p:sp>
        <p:sp>
          <p:nvSpPr>
            <p:cNvPr id="9" name="_s3090"/>
            <p:cNvSpPr>
              <a:spLocks noChangeArrowheads="1"/>
            </p:cNvSpPr>
            <p:nvPr/>
          </p:nvSpPr>
          <p:spPr bwMode="auto">
            <a:xfrm>
              <a:off x="2286" y="2566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Контроль общества</a:t>
              </a:r>
            </a:p>
          </p:txBody>
        </p:sp>
        <p:sp>
          <p:nvSpPr>
            <p:cNvPr id="10" name="_s3091"/>
            <p:cNvSpPr>
              <a:spLocks noChangeArrowheads="1"/>
            </p:cNvSpPr>
            <p:nvPr/>
          </p:nvSpPr>
          <p:spPr bwMode="auto">
            <a:xfrm>
              <a:off x="3294" y="2134"/>
              <a:ext cx="863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К хищническому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природопользованию</a:t>
              </a:r>
            </a:p>
          </p:txBody>
        </p:sp>
        <p:sp>
          <p:nvSpPr>
            <p:cNvPr id="11" name="_s3092"/>
            <p:cNvSpPr>
              <a:spLocks noChangeArrowheads="1"/>
            </p:cNvSpPr>
            <p:nvPr/>
          </p:nvSpPr>
          <p:spPr bwMode="auto">
            <a:xfrm>
              <a:off x="4301" y="2134"/>
              <a:ext cx="863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5000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Размещению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«грязных»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производств</a:t>
              </a:r>
            </a:p>
          </p:txBody>
        </p:sp>
      </p:grpSp>
      <p:sp>
        <p:nvSpPr>
          <p:cNvPr id="66587" name="Text Box 27"/>
          <p:cNvSpPr txBox="1">
            <a:spLocks noChangeArrowheads="1"/>
          </p:cNvSpPr>
          <p:nvPr/>
        </p:nvSpPr>
        <p:spPr bwMode="auto">
          <a:xfrm>
            <a:off x="1919289" y="1268413"/>
            <a:ext cx="206178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1000" b="1"/>
              <a:t>(исходит из того, что</a:t>
            </a:r>
          </a:p>
          <a:p>
            <a:r>
              <a:rPr lang="ru-RU" altLang="ru-RU" sz="1000" b="1"/>
              <a:t>общество может управлять </a:t>
            </a:r>
          </a:p>
          <a:p>
            <a:r>
              <a:rPr lang="ru-RU" altLang="ru-RU" sz="1000" b="1"/>
              <a:t>своими взаимодействиями </a:t>
            </a:r>
          </a:p>
          <a:p>
            <a:r>
              <a:rPr lang="ru-RU" altLang="ru-RU" sz="1000" b="1"/>
              <a:t>с природой)</a:t>
            </a:r>
          </a:p>
        </p:txBody>
      </p:sp>
      <p:sp>
        <p:nvSpPr>
          <p:cNvPr id="66588" name="Text Box 28"/>
          <p:cNvSpPr txBox="1">
            <a:spLocks noChangeArrowheads="1"/>
          </p:cNvSpPr>
          <p:nvPr/>
        </p:nvSpPr>
        <p:spPr bwMode="auto">
          <a:xfrm>
            <a:off x="7931999" y="1125539"/>
            <a:ext cx="250581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ru-RU" altLang="ru-RU" sz="1000" b="1"/>
              <a:t>(происходит из-за иждивенческого</a:t>
            </a:r>
          </a:p>
          <a:p>
            <a:pPr algn="r"/>
            <a:r>
              <a:rPr lang="ru-RU" altLang="ru-RU" sz="1000" b="1"/>
              <a:t>отношения человека к природе,</a:t>
            </a:r>
          </a:p>
          <a:p>
            <a:pPr algn="r"/>
            <a:r>
              <a:rPr lang="ru-RU" altLang="ru-RU" sz="1000" b="1"/>
              <a:t>стремления выжать из нее </a:t>
            </a:r>
          </a:p>
          <a:p>
            <a:pPr algn="r"/>
            <a:r>
              <a:rPr lang="ru-RU" altLang="ru-RU" sz="1000" b="1"/>
              <a:t>как можно больше </a:t>
            </a:r>
          </a:p>
          <a:p>
            <a:pPr algn="r"/>
            <a:r>
              <a:rPr lang="ru-RU" altLang="ru-RU" sz="1000" b="1"/>
              <a:t>материальных </a:t>
            </a:r>
          </a:p>
          <a:p>
            <a:pPr algn="r"/>
            <a:r>
              <a:rPr lang="ru-RU" altLang="ru-RU" sz="1000" b="1"/>
              <a:t>благ)</a:t>
            </a:r>
          </a:p>
        </p:txBody>
      </p:sp>
    </p:spTree>
    <p:extLst>
      <p:ext uri="{BB962C8B-B14F-4D97-AF65-F5344CB8AC3E}">
        <p14:creationId xmlns:p14="http://schemas.microsoft.com/office/powerpoint/2010/main" val="2860177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6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87" grpId="0"/>
      <p:bldP spid="665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6069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Охрана природы</a:t>
            </a:r>
            <a:endParaRPr lang="ru-RU" b="1" dirty="0"/>
          </a:p>
        </p:txBody>
      </p:sp>
      <p:pic>
        <p:nvPicPr>
          <p:cNvPr id="1026" name="Picture 2" descr="Волгоградский Информационный Сервер"/>
          <p:cNvPicPr>
            <a:picLocks noGrp="1" noChangeAspect="1" noChangeArrowheads="1"/>
          </p:cNvPicPr>
          <p:nvPr>
            <p:ph type="dgm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60" y="835572"/>
            <a:ext cx="5391150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Очистные сооружения во Владивостоке - один самых мощных российских экологических проек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946" y="835572"/>
            <a:ext cx="4773120" cy="282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Биогаз, или получения энергии из отход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995" y="3799490"/>
            <a:ext cx="48577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ВодоДело : Группа по интересам. Творчество : Одноклассни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107" y="4127593"/>
            <a:ext cx="5033361" cy="273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43858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701566"/>
          </a:xfrm>
        </p:spPr>
        <p:txBody>
          <a:bodyPr/>
          <a:lstStyle/>
          <a:p>
            <a:pPr algn="ctr"/>
            <a:r>
              <a:rPr lang="ru-RU" b="1" dirty="0"/>
              <a:t>Охрана природы</a:t>
            </a:r>
            <a:endParaRPr lang="ru-RU" dirty="0"/>
          </a:p>
        </p:txBody>
      </p:sp>
      <p:pic>
        <p:nvPicPr>
          <p:cNvPr id="2050" name="Picture 2" descr="Система глубокой биологической очистки сточных вод Юнилос Астра 10 купить в Санкт-Петербурге по низкой цене - OpenRussia.ru"/>
          <p:cNvPicPr>
            <a:picLocks noGrp="1" noChangeAspect="1" noChangeArrowheads="1"/>
          </p:cNvPicPr>
          <p:nvPr>
            <p:ph type="dgm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47" y="930166"/>
            <a:ext cx="5491163" cy="291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охраны недр нефть - Par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317" y="228600"/>
            <a:ext cx="3431136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Охрана почв презентация - отличная учебная презентация скачат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630" y="3943099"/>
            <a:ext cx="4574080" cy="291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Биологические методы борьбы с вредителями, насекомыми и грызунам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992532"/>
            <a:ext cx="4589846" cy="281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81829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670034"/>
          </a:xfrm>
        </p:spPr>
        <p:txBody>
          <a:bodyPr/>
          <a:lstStyle/>
          <a:p>
            <a:pPr algn="ctr"/>
            <a:r>
              <a:rPr lang="ru-RU" b="1" dirty="0"/>
              <a:t>Охрана природы</a:t>
            </a:r>
            <a:endParaRPr lang="ru-RU" dirty="0"/>
          </a:p>
        </p:txBody>
      </p:sp>
      <p:pic>
        <p:nvPicPr>
          <p:cNvPr id="3074" name="Picture 2" descr="Завершена основная работа над первым объединенным изданием Красной Книги Пермского края (Версия для печати) / 04.09.07 / Пермь /"/>
          <p:cNvPicPr>
            <a:picLocks noGrp="1" noChangeAspect="1" noChangeArrowheads="1"/>
          </p:cNvPicPr>
          <p:nvPr>
            <p:ph type="dgm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98634"/>
            <a:ext cx="4696480" cy="355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Владимир Путин разрешил переводить заповедники в нацпарки &quot; Самые главные новости дня в России, Украине и в Мире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365" y="1011091"/>
            <a:ext cx="4999749" cy="332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Забайкальское информационное агентство :: Новости Читы и Забайкальского кр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657599"/>
            <a:ext cx="4267200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8142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764628"/>
          </a:xfrm>
        </p:spPr>
        <p:txBody>
          <a:bodyPr/>
          <a:lstStyle/>
          <a:p>
            <a:pPr algn="ctr"/>
            <a:r>
              <a:rPr lang="ru-RU" b="1" dirty="0"/>
              <a:t>Охрана природы</a:t>
            </a:r>
            <a:endParaRPr lang="ru-RU" dirty="0"/>
          </a:p>
        </p:txBody>
      </p:sp>
      <p:pic>
        <p:nvPicPr>
          <p:cNvPr id="4098" name="Picture 2" descr="парк Глейшер в штате Монтана"/>
          <p:cNvPicPr>
            <a:picLocks noGrp="1" noChangeAspect="1" noChangeArrowheads="1"/>
          </p:cNvPicPr>
          <p:nvPr>
            <p:ph type="dgm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53" y="1371599"/>
            <a:ext cx="5591247" cy="524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Доклад на тему природа под охраной зако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575" y="1129738"/>
            <a:ext cx="5220466" cy="534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44600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456</TotalTime>
  <Words>179</Words>
  <Application>Microsoft Office PowerPoint</Application>
  <PresentationFormat>Широкоэкранный</PresentationFormat>
  <Paragraphs>54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AngsanaUPC</vt:lpstr>
      <vt:lpstr>Arial</vt:lpstr>
      <vt:lpstr>Century Gothic</vt:lpstr>
      <vt:lpstr>Wingdings 3</vt:lpstr>
      <vt:lpstr>Легкий дым</vt:lpstr>
      <vt:lpstr>Охрана природы и рациональное природопользование</vt:lpstr>
      <vt:lpstr>Влияние человека на природу</vt:lpstr>
      <vt:lpstr>За последние 30 лет в мире было использовано столько природных ресурсов, сколько за всю предшествующую историю человечества.</vt:lpstr>
      <vt:lpstr>Презентация PowerPoint</vt:lpstr>
      <vt:lpstr>Охрана природы</vt:lpstr>
      <vt:lpstr>Охрана природы</vt:lpstr>
      <vt:lpstr>Охрана природы</vt:lpstr>
      <vt:lpstr>Охрана природы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Охрана природы и рациональное природопользование</dc:title>
  <dc:creator>Milyanenko</dc:creator>
  <cp:lastModifiedBy>Milyanenko</cp:lastModifiedBy>
  <cp:revision>17</cp:revision>
  <dcterms:created xsi:type="dcterms:W3CDTF">2015-04-10T08:00:58Z</dcterms:created>
  <dcterms:modified xsi:type="dcterms:W3CDTF">2015-04-20T05:59:14Z</dcterms:modified>
</cp:coreProperties>
</file>