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5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3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269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924944"/>
            <a:ext cx="7772400" cy="1080120"/>
          </a:xfrm>
        </p:spPr>
        <p:txBody>
          <a:bodyPr/>
          <a:lstStyle/>
          <a:p>
            <a:r>
              <a:rPr lang="ru-RU" dirty="0" smtClean="0"/>
              <a:t>Урок русского языка в 9 классе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4509120"/>
            <a:ext cx="4968552" cy="1872208"/>
          </a:xfrm>
        </p:spPr>
        <p:txBody>
          <a:bodyPr>
            <a:normAutofit/>
          </a:bodyPr>
          <a:lstStyle/>
          <a:p>
            <a:pPr lvl="0" algn="l"/>
            <a:r>
              <a:rPr lang="ru-RU" sz="2600" dirty="0">
                <a:solidFill>
                  <a:prstClr val="black"/>
                </a:solidFill>
              </a:rPr>
              <a:t>Бурая Оксана Анатольевна, учитель русского языка и литературы СП – отделение «ООШ № </a:t>
            </a:r>
            <a:r>
              <a:rPr lang="ru-RU" sz="2600" dirty="0" smtClean="0">
                <a:solidFill>
                  <a:prstClr val="black"/>
                </a:solidFill>
              </a:rPr>
              <a:t>23» МАОУ </a:t>
            </a:r>
            <a:r>
              <a:rPr lang="ru-RU" sz="2600" dirty="0">
                <a:solidFill>
                  <a:prstClr val="black"/>
                </a:solidFill>
              </a:rPr>
              <a:t>СОШ № </a:t>
            </a:r>
            <a:r>
              <a:rPr lang="ru-RU" sz="2600" dirty="0" smtClean="0">
                <a:solidFill>
                  <a:prstClr val="black"/>
                </a:solidFill>
              </a:rPr>
              <a:t>38</a:t>
            </a:r>
            <a:endParaRPr lang="ru-RU" dirty="0"/>
          </a:p>
        </p:txBody>
      </p:sp>
      <p:pic>
        <p:nvPicPr>
          <p:cNvPr id="4" name="Picture 3" descr="C:\Users\1\Desktop\rus.png"/>
          <p:cNvPicPr>
            <a:picLocks noChangeAspect="1" noChangeArrowheads="1"/>
          </p:cNvPicPr>
          <p:nvPr/>
        </p:nvPicPr>
        <p:blipFill>
          <a:blip r:embed="rId2"/>
          <a:srcRect l="61787" r="5812" b="-5304"/>
          <a:stretch>
            <a:fillRect/>
          </a:stretch>
        </p:blipFill>
        <p:spPr bwMode="auto">
          <a:xfrm>
            <a:off x="2119306" y="857232"/>
            <a:ext cx="4710096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28588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4 .</a:t>
            </a:r>
            <a:r>
              <a:rPr lang="ru-RU" sz="2400" dirty="0" smtClean="0"/>
              <a:t> Из предложений 12—14 выпишите слово, в котором правописание приставки определяется правилом: «Если после приставки следует глухой согласный, то на конце её пишется С».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(12)И много чего другого не успел я сделать там, до войны, пока отец был так неправдоподобно близко. (13)Например, порыбачить не успел, сходить с ним на охоту.</a:t>
            </a:r>
          </a:p>
          <a:p>
            <a:pPr>
              <a:buNone/>
            </a:pPr>
            <a:r>
              <a:rPr lang="ru-RU" dirty="0" smtClean="0"/>
              <a:t>	(14)Я вспомнил, как отец уходил с ружьём.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4 .</a:t>
            </a:r>
            <a:r>
              <a:rPr lang="ru-RU" dirty="0" smtClean="0"/>
              <a:t> В каком слове приставка пишется всегда одинаково, независимо от произношения? </a:t>
            </a:r>
          </a:p>
          <a:p>
            <a:pPr>
              <a:buNone/>
            </a:pPr>
            <a:r>
              <a:rPr lang="ru-RU" dirty="0" smtClean="0"/>
              <a:t>				1) пришёл</a:t>
            </a:r>
          </a:p>
          <a:p>
            <a:pPr>
              <a:buNone/>
            </a:pPr>
            <a:r>
              <a:rPr lang="ru-RU" dirty="0" smtClean="0"/>
              <a:t>				2) переворачивается</a:t>
            </a:r>
          </a:p>
          <a:p>
            <a:pPr>
              <a:buNone/>
            </a:pPr>
            <a:r>
              <a:rPr lang="ru-RU" dirty="0" smtClean="0"/>
              <a:t>				3) придумал</a:t>
            </a:r>
          </a:p>
          <a:p>
            <a:pPr>
              <a:buNone/>
            </a:pPr>
            <a:r>
              <a:rPr lang="ru-RU" dirty="0" smtClean="0"/>
              <a:t>				4) прищурившись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" name="Picture 3" descr="C:\Users\1\Desktop\rus.png"/>
          <p:cNvPicPr>
            <a:picLocks noChangeAspect="1" noChangeArrowheads="1"/>
          </p:cNvPicPr>
          <p:nvPr/>
        </p:nvPicPr>
        <p:blipFill>
          <a:blip r:embed="rId2"/>
          <a:srcRect l="61787" r="16590" b="-9882"/>
          <a:stretch>
            <a:fillRect/>
          </a:stretch>
        </p:blipFill>
        <p:spPr bwMode="auto">
          <a:xfrm>
            <a:off x="5214942" y="4572008"/>
            <a:ext cx="3143272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4 .</a:t>
            </a:r>
            <a:r>
              <a:rPr lang="ru-RU" sz="2700" dirty="0" smtClean="0"/>
              <a:t> Из предложений 16—18 выпишите слово, в котором правописание приставки зависит от глухости/звонкости согласного звука, обозначенного последующей буквой.</a:t>
            </a:r>
            <a:br>
              <a:rPr lang="ru-RU" sz="2700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(16)Ведущий объявил:</a:t>
            </a:r>
          </a:p>
          <a:p>
            <a:pPr>
              <a:buNone/>
            </a:pPr>
            <a:r>
              <a:rPr lang="ru-RU" dirty="0" smtClean="0"/>
              <a:t>— (17)А теперь Саня Денисов споёт...</a:t>
            </a:r>
          </a:p>
          <a:p>
            <a:pPr>
              <a:buNone/>
            </a:pPr>
            <a:r>
              <a:rPr lang="ru-RU" dirty="0" smtClean="0"/>
              <a:t>	(18)</a:t>
            </a:r>
            <a:r>
              <a:rPr lang="ru-RU" dirty="0" err="1" smtClean="0"/>
              <a:t>Кинтель</a:t>
            </a:r>
            <a:r>
              <a:rPr lang="ru-RU" dirty="0" smtClean="0"/>
              <a:t> не расслышал названия песни. </a:t>
            </a:r>
            <a:endParaRPr lang="ru-RU" dirty="0"/>
          </a:p>
        </p:txBody>
      </p:sp>
      <p:pic>
        <p:nvPicPr>
          <p:cNvPr id="4" name="Picture 3" descr="C:\Users\1\Desktop\rus.png"/>
          <p:cNvPicPr>
            <a:picLocks noChangeAspect="1" noChangeArrowheads="1"/>
          </p:cNvPicPr>
          <p:nvPr/>
        </p:nvPicPr>
        <p:blipFill>
          <a:blip r:embed="rId2"/>
          <a:srcRect l="61787" r="16590" b="-9882"/>
          <a:stretch>
            <a:fillRect/>
          </a:stretch>
        </p:blipFill>
        <p:spPr bwMode="auto">
          <a:xfrm>
            <a:off x="5286380" y="4500570"/>
            <a:ext cx="3143272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4 .</a:t>
            </a:r>
            <a:r>
              <a:rPr lang="ru-RU" sz="2400" dirty="0" smtClean="0"/>
              <a:t> Из предложений 6 – 7  выпишите слово, в котором правописание приставки определяется правилом: «Если после приставки следует глухой согласный, то на конце её пишется буква, обозначающая глухой согласный звук»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(6)В сенях мирно спал заяц, дедов любимец, и изредка во сне громко стучал задней лапой по гнилой половице.</a:t>
            </a:r>
          </a:p>
          <a:p>
            <a:pPr>
              <a:buNone/>
            </a:pPr>
            <a:r>
              <a:rPr lang="ru-RU" dirty="0" smtClean="0"/>
              <a:t>	(7)Мы пили чай ночью, дожидаясь нерешительного рассвета, и за чаем дед поведал мне историю о зайце.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4 .</a:t>
            </a:r>
            <a:r>
              <a:rPr lang="ru-RU" sz="2400" dirty="0" smtClean="0"/>
              <a:t> Из предложений 11 - 12  выпишите слово, в котором правописание приставки определяется правилом: «Если после приставки следует глухой согласный, то на конце её пишется буква, обозначающая глухой согласный звук»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(11) Вопли ужаса сиренами прорезали воздух.</a:t>
            </a:r>
          </a:p>
          <a:p>
            <a:pPr>
              <a:buNone/>
            </a:pPr>
            <a:r>
              <a:rPr lang="ru-RU" dirty="0" smtClean="0"/>
              <a:t>	(12)В открытых окнах появились испуганные лица взрослых, раздались крики:</a:t>
            </a:r>
          </a:p>
          <a:p>
            <a:pPr>
              <a:buNone/>
            </a:pPr>
            <a:r>
              <a:rPr lang="ru-RU" dirty="0" smtClean="0"/>
              <a:t>	— (13)Что?.. (14)Собака?..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4 .</a:t>
            </a:r>
            <a:r>
              <a:rPr lang="ru-RU" sz="2700" dirty="0" smtClean="0"/>
              <a:t> Из предложений 16—18 выпишите слово, в котором правописание приставки зависит от глухости/звонкости согласного звука, обозначенного последующей буквой.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(1)Когда я был школьником, я ходил в </a:t>
            </a:r>
            <a:r>
              <a:rPr lang="ru-RU" dirty="0" err="1" smtClean="0"/>
              <a:t>фотокружок</a:t>
            </a:r>
            <a:r>
              <a:rPr lang="ru-RU" dirty="0" smtClean="0"/>
              <a:t>. (2)Там я впервые узнал, что такое творчество, а главное, я испытал серьёзное и взрослое отношение к себе.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4 .</a:t>
            </a:r>
            <a:r>
              <a:rPr lang="ru-RU" sz="2400" dirty="0" smtClean="0"/>
              <a:t> Из предложений 22—25 выпишите слово, в котором правописание приставки определяется тем, что она обозначает неполноту действия или признака.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(22) Владимир Константинович засмеялся:</a:t>
            </a:r>
          </a:p>
          <a:p>
            <a:pPr>
              <a:buNone/>
            </a:pPr>
            <a:r>
              <a:rPr lang="ru-RU" dirty="0" smtClean="0"/>
              <a:t>	– (23)Что приуныл? (24)Грех невелик. (25)И не думай, не с тобой одним приключился этот грех.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66"/>
                </a:solidFill>
              </a:rPr>
              <a:t>ТЕМАТИЧЕСКИЙ ТЕСТ</a:t>
            </a:r>
            <a:endParaRPr lang="ru-RU" b="1" dirty="0">
              <a:solidFill>
                <a:srgbClr val="FF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36913"/>
            <a:ext cx="4392488" cy="237626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Стр. 108 – 112, упр. 8, 9</a:t>
            </a:r>
            <a:endParaRPr lang="ru-RU" dirty="0"/>
          </a:p>
        </p:txBody>
      </p:sp>
      <p:pic>
        <p:nvPicPr>
          <p:cNvPr id="1026" name="Picture 2" descr="C:\Documents and Settings\Admin\Рабочий стол\ТЕСТЫ - 6\Хабибуллин Гайфулла Хабибуллович 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28800"/>
            <a:ext cx="3159174" cy="439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216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66"/>
                </a:solidFill>
              </a:rPr>
              <a:t>ПРОВЕРЬТЕ!</a:t>
            </a:r>
            <a:endParaRPr lang="ru-RU" b="1" dirty="0">
              <a:solidFill>
                <a:srgbClr val="FF0066"/>
              </a:solidFill>
            </a:endParaRPr>
          </a:p>
        </p:txBody>
      </p:sp>
      <p:pic>
        <p:nvPicPr>
          <p:cNvPr id="2050" name="Picture 2" descr="C:\Documents and Settings\Admin\Рабочий стол\ТЕСТЫ - 6\Хабибуллин Гайфулла Хабибуллович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5" t="18549" r="6671" b="10889"/>
          <a:stretch/>
        </p:blipFill>
        <p:spPr bwMode="auto">
          <a:xfrm>
            <a:off x="830737" y="1617502"/>
            <a:ext cx="7536873" cy="2078182"/>
          </a:xfrm>
          <a:prstGeom prst="rect">
            <a:avLst/>
          </a:prstGeom>
          <a:noFill/>
          <a:ln w="28575">
            <a:solidFill>
              <a:srgbClr val="FF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Admin\Рабочий стол\ТЕСТЫ - 6\Хабибуллин Гайфулла Хабибуллович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2" t="18462" r="5948" b="18053"/>
          <a:stretch/>
        </p:blipFill>
        <p:spPr bwMode="auto">
          <a:xfrm>
            <a:off x="861895" y="4293096"/>
            <a:ext cx="7578436" cy="2119746"/>
          </a:xfrm>
          <a:prstGeom prst="rect">
            <a:avLst/>
          </a:prstGeom>
          <a:noFill/>
          <a:ln w="28575">
            <a:solidFill>
              <a:srgbClr val="FF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58982" y="1124744"/>
            <a:ext cx="2198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66"/>
                </a:solidFill>
              </a:rPr>
              <a:t>Упражнение 8</a:t>
            </a:r>
            <a:endParaRPr lang="ru-RU" b="1" dirty="0">
              <a:solidFill>
                <a:srgbClr val="FF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982" y="3717032"/>
            <a:ext cx="183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66"/>
                </a:solidFill>
              </a:rPr>
              <a:t>Упражнение 9</a:t>
            </a:r>
            <a:endParaRPr lang="ru-RU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16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66"/>
                </a:solidFill>
              </a:rPr>
              <a:t>ДОМАШНЕЕ ЗАДАНИЕ</a:t>
            </a:r>
            <a:endParaRPr lang="ru-RU" b="1" dirty="0">
              <a:solidFill>
                <a:srgbClr val="FF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054353"/>
          </a:xfrm>
        </p:spPr>
        <p:txBody>
          <a:bodyPr/>
          <a:lstStyle/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Вариант </a:t>
            </a:r>
            <a:r>
              <a:rPr lang="ru-RU" b="1" smtClean="0"/>
              <a:t>№ 310839</a:t>
            </a:r>
            <a:endParaRPr lang="ru-RU" dirty="0"/>
          </a:p>
        </p:txBody>
      </p:sp>
      <p:pic>
        <p:nvPicPr>
          <p:cNvPr id="1027" name="Picture 3" descr="C:\Users\1\Desktop\ru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9480759" cy="10175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66"/>
                </a:solidFill>
              </a:rPr>
              <a:t>РАЗМИНКА</a:t>
            </a:r>
            <a:endParaRPr lang="ru-RU" b="1" dirty="0">
              <a:solidFill>
                <a:srgbClr val="FF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В парке плакала девочка Посмотри(</a:t>
            </a:r>
            <a:r>
              <a:rPr lang="ru-RU" sz="2800" dirty="0" err="1" smtClean="0"/>
              <a:t>ка</a:t>
            </a:r>
            <a:r>
              <a:rPr lang="ru-RU" sz="2800" dirty="0" smtClean="0"/>
              <a:t>) ты папочка </a:t>
            </a:r>
          </a:p>
          <a:p>
            <a:pPr>
              <a:buNone/>
            </a:pPr>
            <a:r>
              <a:rPr lang="ru-RU" sz="2800" dirty="0" smtClean="0"/>
              <a:t>У хорошенькой ласточки переломлена лапочка,-</a:t>
            </a:r>
          </a:p>
          <a:p>
            <a:pPr>
              <a:buNone/>
            </a:pPr>
            <a:r>
              <a:rPr lang="ru-RU" sz="2800" dirty="0" smtClean="0"/>
              <a:t>Я возьму птицу бедную и в платочек укутаю...</a:t>
            </a:r>
          </a:p>
          <a:p>
            <a:pPr>
              <a:buNone/>
            </a:pPr>
            <a:r>
              <a:rPr lang="ru-RU" sz="2800" dirty="0" smtClean="0"/>
              <a:t>И отец пр…задумался </a:t>
            </a:r>
            <a:r>
              <a:rPr lang="ru-RU" sz="2800" dirty="0" err="1" smtClean="0"/>
              <a:t>потрясе</a:t>
            </a:r>
            <a:r>
              <a:rPr lang="ru-RU" sz="2800" dirty="0" smtClean="0"/>
              <a:t>…</a:t>
            </a:r>
            <a:r>
              <a:rPr lang="ru-RU" sz="2800" dirty="0" err="1" smtClean="0"/>
              <a:t>ый</a:t>
            </a:r>
            <a:r>
              <a:rPr lang="ru-RU" sz="2800" dirty="0" smtClean="0"/>
              <a:t> минутою </a:t>
            </a:r>
          </a:p>
          <a:p>
            <a:pPr>
              <a:buNone/>
            </a:pPr>
            <a:r>
              <a:rPr lang="ru-RU" sz="2800" dirty="0" smtClean="0"/>
              <a:t>И простил все грядущие и капризы и шалости </a:t>
            </a:r>
          </a:p>
          <a:p>
            <a:pPr>
              <a:buNone/>
            </a:pPr>
            <a:r>
              <a:rPr lang="ru-RU" sz="2800" dirty="0" smtClean="0"/>
              <a:t>Милой маленькой дочери зарыдавшей от жалости.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66"/>
                </a:solidFill>
              </a:rPr>
              <a:t>ПРОВЕРИМ</a:t>
            </a:r>
            <a:endParaRPr lang="ru-RU" b="1" dirty="0">
              <a:solidFill>
                <a:srgbClr val="FF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В парке плакала девочка</a:t>
            </a:r>
            <a:r>
              <a:rPr lang="ru-RU" sz="2800" b="1" dirty="0" smtClean="0">
                <a:solidFill>
                  <a:srgbClr val="FF0000"/>
                </a:solidFill>
              </a:rPr>
              <a:t>: «</a:t>
            </a:r>
            <a:r>
              <a:rPr lang="ru-RU" sz="2800" dirty="0" smtClean="0"/>
              <a:t>Посмотри</a:t>
            </a:r>
            <a:r>
              <a:rPr lang="ru-RU" sz="2800" b="1" dirty="0" smtClean="0">
                <a:solidFill>
                  <a:srgbClr val="FF0000"/>
                </a:solidFill>
              </a:rPr>
              <a:t>-</a:t>
            </a:r>
            <a:r>
              <a:rPr lang="ru-RU" sz="2800" dirty="0" smtClean="0"/>
              <a:t>ка ты</a:t>
            </a:r>
            <a:r>
              <a:rPr lang="ru-RU" sz="2800" b="1" dirty="0" smtClean="0">
                <a:solidFill>
                  <a:srgbClr val="FF0000"/>
                </a:solidFill>
              </a:rPr>
              <a:t>,</a:t>
            </a:r>
            <a:r>
              <a:rPr lang="ru-RU" sz="2800" dirty="0" smtClean="0"/>
              <a:t> папочка</a:t>
            </a:r>
            <a:r>
              <a:rPr lang="ru-RU" sz="2800" b="1" dirty="0" smtClean="0">
                <a:solidFill>
                  <a:srgbClr val="FF0000"/>
                </a:solidFill>
              </a:rPr>
              <a:t>,</a:t>
            </a:r>
          </a:p>
          <a:p>
            <a:pPr>
              <a:buNone/>
            </a:pP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ru-RU" sz="2800" dirty="0" smtClean="0"/>
              <a:t>У хорошенькой ласточки переломлена лапочка,- 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Я возьму птицу бедную и в платочек укутаю...</a:t>
            </a:r>
            <a:r>
              <a:rPr lang="ru-RU" sz="2800" b="1" dirty="0" smtClean="0">
                <a:solidFill>
                  <a:srgbClr val="FF0000"/>
                </a:solidFill>
              </a:rPr>
              <a:t>»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И отец пр</a:t>
            </a:r>
            <a:r>
              <a:rPr lang="ru-RU" sz="2800" b="1" u="sng" dirty="0" smtClean="0">
                <a:solidFill>
                  <a:srgbClr val="FF0000"/>
                </a:solidFill>
              </a:rPr>
              <a:t>и</a:t>
            </a:r>
            <a:r>
              <a:rPr lang="ru-RU" sz="2800" dirty="0" smtClean="0"/>
              <a:t>задумался</a:t>
            </a:r>
            <a:r>
              <a:rPr lang="ru-RU" sz="2800" b="1" dirty="0" smtClean="0">
                <a:solidFill>
                  <a:srgbClr val="FF0000"/>
                </a:solidFill>
              </a:rPr>
              <a:t>,</a:t>
            </a:r>
            <a:r>
              <a:rPr lang="ru-RU" sz="2800" dirty="0" smtClean="0"/>
              <a:t> потряс</a:t>
            </a:r>
            <a:r>
              <a:rPr lang="ru-RU" sz="2800" b="1" u="sng" dirty="0" smtClean="0">
                <a:solidFill>
                  <a:srgbClr val="FF0000"/>
                </a:solidFill>
              </a:rPr>
              <a:t>енн</a:t>
            </a:r>
            <a:r>
              <a:rPr lang="ru-RU" sz="2800" dirty="0" smtClean="0"/>
              <a:t>ый минутою</a:t>
            </a:r>
            <a:r>
              <a:rPr lang="ru-RU" sz="2800" b="1" dirty="0" smtClean="0">
                <a:solidFill>
                  <a:srgbClr val="FF0000"/>
                </a:solidFill>
              </a:rPr>
              <a:t>, 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И простил все грядущие и капризы</a:t>
            </a:r>
            <a:r>
              <a:rPr lang="ru-RU" sz="2800" b="1" dirty="0" smtClean="0">
                <a:solidFill>
                  <a:srgbClr val="FF0000"/>
                </a:solidFill>
              </a:rPr>
              <a:t>, </a:t>
            </a:r>
            <a:r>
              <a:rPr lang="ru-RU" sz="2800" dirty="0" smtClean="0"/>
              <a:t>и шалости 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Милой маленькой дочери</a:t>
            </a:r>
            <a:r>
              <a:rPr lang="ru-RU" sz="2800" b="1" dirty="0" smtClean="0">
                <a:solidFill>
                  <a:srgbClr val="FF0000"/>
                </a:solidFill>
              </a:rPr>
              <a:t>,</a:t>
            </a:r>
            <a:r>
              <a:rPr lang="ru-RU" sz="2800" dirty="0" smtClean="0"/>
              <a:t> зарыдавшей от жалости.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Фигура, имеющая форму буквы L 3"/>
          <p:cNvSpPr/>
          <p:nvPr/>
        </p:nvSpPr>
        <p:spPr>
          <a:xfrm rot="18824549">
            <a:off x="7274435" y="1341412"/>
            <a:ext cx="207045" cy="186526"/>
          </a:xfrm>
          <a:prstGeom prst="corner">
            <a:avLst>
              <a:gd name="adj1" fmla="val 16667"/>
              <a:gd name="adj2" fmla="val 16667"/>
            </a:avLst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824549">
            <a:off x="7731633" y="1341411"/>
            <a:ext cx="207045" cy="186526"/>
          </a:xfrm>
          <a:prstGeom prst="corner">
            <a:avLst>
              <a:gd name="adj1" fmla="val 16667"/>
              <a:gd name="adj2" fmla="val 16667"/>
            </a:avLst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Фигура, имеющая форму буквы L 5"/>
          <p:cNvSpPr/>
          <p:nvPr/>
        </p:nvSpPr>
        <p:spPr>
          <a:xfrm rot="18824549">
            <a:off x="8112631" y="1341412"/>
            <a:ext cx="207045" cy="186526"/>
          </a:xfrm>
          <a:prstGeom prst="corner">
            <a:avLst>
              <a:gd name="adj1" fmla="val 16667"/>
              <a:gd name="adj2" fmla="val 16667"/>
            </a:avLst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Фигура, имеющая форму буквы L 6"/>
          <p:cNvSpPr/>
          <p:nvPr/>
        </p:nvSpPr>
        <p:spPr>
          <a:xfrm rot="8321877">
            <a:off x="5083084" y="3728897"/>
            <a:ext cx="323540" cy="285219"/>
          </a:xfrm>
          <a:prstGeom prst="corner">
            <a:avLst>
              <a:gd name="adj1" fmla="val 16667"/>
              <a:gd name="adj2" fmla="val 17718"/>
            </a:avLst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инус 7"/>
          <p:cNvSpPr/>
          <p:nvPr/>
        </p:nvSpPr>
        <p:spPr>
          <a:xfrm>
            <a:off x="4572000" y="5105400"/>
            <a:ext cx="304800" cy="152400"/>
          </a:xfrm>
          <a:prstGeom prst="mathMinus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Минус 8"/>
          <p:cNvSpPr/>
          <p:nvPr/>
        </p:nvSpPr>
        <p:spPr>
          <a:xfrm>
            <a:off x="5029200" y="5105400"/>
            <a:ext cx="304800" cy="152400"/>
          </a:xfrm>
          <a:prstGeom prst="mathMinus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Минус 9"/>
          <p:cNvSpPr/>
          <p:nvPr/>
        </p:nvSpPr>
        <p:spPr>
          <a:xfrm>
            <a:off x="5486400" y="5105400"/>
            <a:ext cx="304800" cy="152400"/>
          </a:xfrm>
          <a:prstGeom prst="mathMinus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Минус 10"/>
          <p:cNvSpPr/>
          <p:nvPr/>
        </p:nvSpPr>
        <p:spPr>
          <a:xfrm>
            <a:off x="6248400" y="5105400"/>
            <a:ext cx="304800" cy="152400"/>
          </a:xfrm>
          <a:prstGeom prst="mathMinus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Минус 11"/>
          <p:cNvSpPr/>
          <p:nvPr/>
        </p:nvSpPr>
        <p:spPr>
          <a:xfrm>
            <a:off x="6705600" y="5105400"/>
            <a:ext cx="304800" cy="152400"/>
          </a:xfrm>
          <a:prstGeom prst="mathMinus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Минус 12"/>
          <p:cNvSpPr/>
          <p:nvPr/>
        </p:nvSpPr>
        <p:spPr>
          <a:xfrm>
            <a:off x="7162800" y="5105400"/>
            <a:ext cx="304800" cy="152400"/>
          </a:xfrm>
          <a:prstGeom prst="mathMinus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4191000" y="4800600"/>
            <a:ext cx="381000" cy="381000"/>
          </a:xfrm>
          <a:prstGeom prst="flowChartConnector">
            <a:avLst/>
          </a:prstGeom>
          <a:noFill/>
          <a:ln w="38100"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5867400" y="4800600"/>
            <a:ext cx="381000" cy="381000"/>
          </a:xfrm>
          <a:prstGeom prst="flowChartConnector">
            <a:avLst/>
          </a:prstGeom>
          <a:noFill/>
          <a:ln w="38100"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Арка 15"/>
          <p:cNvSpPr/>
          <p:nvPr/>
        </p:nvSpPr>
        <p:spPr>
          <a:xfrm flipV="1">
            <a:off x="4419600" y="40386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Арка 16"/>
          <p:cNvSpPr/>
          <p:nvPr/>
        </p:nvSpPr>
        <p:spPr>
          <a:xfrm flipV="1">
            <a:off x="4191000" y="40386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Арка 17"/>
          <p:cNvSpPr/>
          <p:nvPr/>
        </p:nvSpPr>
        <p:spPr>
          <a:xfrm flipV="1">
            <a:off x="3962400" y="40386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Арка 18"/>
          <p:cNvSpPr/>
          <p:nvPr/>
        </p:nvSpPr>
        <p:spPr>
          <a:xfrm flipV="1">
            <a:off x="7162800" y="40386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Арка 19"/>
          <p:cNvSpPr/>
          <p:nvPr/>
        </p:nvSpPr>
        <p:spPr>
          <a:xfrm flipV="1">
            <a:off x="6934200" y="40386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Арка 20"/>
          <p:cNvSpPr/>
          <p:nvPr/>
        </p:nvSpPr>
        <p:spPr>
          <a:xfrm flipV="1">
            <a:off x="6705600" y="40386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Арка 21"/>
          <p:cNvSpPr/>
          <p:nvPr/>
        </p:nvSpPr>
        <p:spPr>
          <a:xfrm flipV="1">
            <a:off x="6477000" y="40386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Арка 22"/>
          <p:cNvSpPr/>
          <p:nvPr/>
        </p:nvSpPr>
        <p:spPr>
          <a:xfrm flipV="1">
            <a:off x="6248400" y="40386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Арка 23"/>
          <p:cNvSpPr/>
          <p:nvPr/>
        </p:nvSpPr>
        <p:spPr>
          <a:xfrm flipV="1">
            <a:off x="6019800" y="40386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Арка 24"/>
          <p:cNvSpPr/>
          <p:nvPr/>
        </p:nvSpPr>
        <p:spPr>
          <a:xfrm flipV="1">
            <a:off x="5791200" y="40386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Арка 25"/>
          <p:cNvSpPr/>
          <p:nvPr/>
        </p:nvSpPr>
        <p:spPr>
          <a:xfrm flipV="1">
            <a:off x="5562600" y="40386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Арка 26"/>
          <p:cNvSpPr/>
          <p:nvPr/>
        </p:nvSpPr>
        <p:spPr>
          <a:xfrm flipV="1">
            <a:off x="5334000" y="40386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Арка 27"/>
          <p:cNvSpPr/>
          <p:nvPr/>
        </p:nvSpPr>
        <p:spPr>
          <a:xfrm flipV="1">
            <a:off x="5105400" y="40386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Арка 28"/>
          <p:cNvSpPr/>
          <p:nvPr/>
        </p:nvSpPr>
        <p:spPr>
          <a:xfrm flipV="1">
            <a:off x="4876800" y="40386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Арка 29"/>
          <p:cNvSpPr/>
          <p:nvPr/>
        </p:nvSpPr>
        <p:spPr>
          <a:xfrm flipV="1">
            <a:off x="4648200" y="40386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Арка 30"/>
          <p:cNvSpPr/>
          <p:nvPr/>
        </p:nvSpPr>
        <p:spPr>
          <a:xfrm flipV="1">
            <a:off x="4648200" y="58674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Арка 31"/>
          <p:cNvSpPr/>
          <p:nvPr/>
        </p:nvSpPr>
        <p:spPr>
          <a:xfrm flipV="1">
            <a:off x="8077200" y="58674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Арка 32"/>
          <p:cNvSpPr/>
          <p:nvPr/>
        </p:nvSpPr>
        <p:spPr>
          <a:xfrm flipV="1">
            <a:off x="7848600" y="58674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Арка 33"/>
          <p:cNvSpPr/>
          <p:nvPr/>
        </p:nvSpPr>
        <p:spPr>
          <a:xfrm flipV="1">
            <a:off x="7620000" y="58674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Арка 34"/>
          <p:cNvSpPr/>
          <p:nvPr/>
        </p:nvSpPr>
        <p:spPr>
          <a:xfrm flipV="1">
            <a:off x="7391400" y="58674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Арка 35"/>
          <p:cNvSpPr/>
          <p:nvPr/>
        </p:nvSpPr>
        <p:spPr>
          <a:xfrm flipV="1">
            <a:off x="7162800" y="58674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Арка 36"/>
          <p:cNvSpPr/>
          <p:nvPr/>
        </p:nvSpPr>
        <p:spPr>
          <a:xfrm flipV="1">
            <a:off x="6934200" y="58674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Арка 37"/>
          <p:cNvSpPr/>
          <p:nvPr/>
        </p:nvSpPr>
        <p:spPr>
          <a:xfrm flipV="1">
            <a:off x="6705600" y="58674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Арка 38"/>
          <p:cNvSpPr/>
          <p:nvPr/>
        </p:nvSpPr>
        <p:spPr>
          <a:xfrm flipV="1">
            <a:off x="6477000" y="58674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Арка 39"/>
          <p:cNvSpPr/>
          <p:nvPr/>
        </p:nvSpPr>
        <p:spPr>
          <a:xfrm flipV="1">
            <a:off x="6248400" y="58674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Арка 40"/>
          <p:cNvSpPr/>
          <p:nvPr/>
        </p:nvSpPr>
        <p:spPr>
          <a:xfrm flipV="1">
            <a:off x="6019800" y="58674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Арка 41"/>
          <p:cNvSpPr/>
          <p:nvPr/>
        </p:nvSpPr>
        <p:spPr>
          <a:xfrm flipV="1">
            <a:off x="5791200" y="58674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3" name="Арка 42"/>
          <p:cNvSpPr/>
          <p:nvPr/>
        </p:nvSpPr>
        <p:spPr>
          <a:xfrm flipV="1">
            <a:off x="5562600" y="58674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4" name="Арка 43"/>
          <p:cNvSpPr/>
          <p:nvPr/>
        </p:nvSpPr>
        <p:spPr>
          <a:xfrm flipV="1">
            <a:off x="5334000" y="58674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5" name="Арка 44"/>
          <p:cNvSpPr/>
          <p:nvPr/>
        </p:nvSpPr>
        <p:spPr>
          <a:xfrm flipV="1">
            <a:off x="5105400" y="58674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Арка 45"/>
          <p:cNvSpPr/>
          <p:nvPr/>
        </p:nvSpPr>
        <p:spPr>
          <a:xfrm flipV="1">
            <a:off x="4876800" y="5867400"/>
            <a:ext cx="228600" cy="381000"/>
          </a:xfrm>
          <a:prstGeom prst="blockArc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Минус 46"/>
          <p:cNvSpPr/>
          <p:nvPr/>
        </p:nvSpPr>
        <p:spPr>
          <a:xfrm rot="5400000">
            <a:off x="3581400" y="4038600"/>
            <a:ext cx="609600" cy="152400"/>
          </a:xfrm>
          <a:prstGeom prst="mathMinus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Минус 47"/>
          <p:cNvSpPr/>
          <p:nvPr/>
        </p:nvSpPr>
        <p:spPr>
          <a:xfrm rot="5400000">
            <a:off x="7086600" y="3962400"/>
            <a:ext cx="609600" cy="152400"/>
          </a:xfrm>
          <a:prstGeom prst="mathMinus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Минус 48"/>
          <p:cNvSpPr/>
          <p:nvPr/>
        </p:nvSpPr>
        <p:spPr>
          <a:xfrm rot="5400000">
            <a:off x="4343400" y="5791200"/>
            <a:ext cx="609600" cy="152400"/>
          </a:xfrm>
          <a:prstGeom prst="mathMinus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Минус 49"/>
          <p:cNvSpPr/>
          <p:nvPr/>
        </p:nvSpPr>
        <p:spPr>
          <a:xfrm rot="5400000">
            <a:off x="8077200" y="5791200"/>
            <a:ext cx="609600" cy="152400"/>
          </a:xfrm>
          <a:prstGeom prst="mathMinus">
            <a:avLst/>
          </a:prstGeom>
          <a:solidFill>
            <a:srgbClr val="269C26"/>
          </a:solidFill>
          <a:ln>
            <a:solidFill>
              <a:srgbClr val="269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Фигура, имеющая форму буквы L 50"/>
          <p:cNvSpPr/>
          <p:nvPr/>
        </p:nvSpPr>
        <p:spPr>
          <a:xfrm rot="8321877">
            <a:off x="7902484" y="909498"/>
            <a:ext cx="323540" cy="285219"/>
          </a:xfrm>
          <a:prstGeom prst="corner">
            <a:avLst>
              <a:gd name="adj1" fmla="val 16667"/>
              <a:gd name="adj2" fmla="val 17718"/>
            </a:avLst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Фигура, имеющая форму буквы L 51"/>
          <p:cNvSpPr/>
          <p:nvPr/>
        </p:nvSpPr>
        <p:spPr>
          <a:xfrm rot="8321877">
            <a:off x="1911476" y="1838031"/>
            <a:ext cx="368045" cy="389241"/>
          </a:xfrm>
          <a:prstGeom prst="corner">
            <a:avLst>
              <a:gd name="adj1" fmla="val 16667"/>
              <a:gd name="adj2" fmla="val 17718"/>
            </a:avLst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Фигура, имеющая форму буквы L 53"/>
          <p:cNvSpPr/>
          <p:nvPr/>
        </p:nvSpPr>
        <p:spPr>
          <a:xfrm rot="8321877">
            <a:off x="7140486" y="1900099"/>
            <a:ext cx="323540" cy="285219"/>
          </a:xfrm>
          <a:prstGeom prst="corner">
            <a:avLst>
              <a:gd name="adj1" fmla="val 16667"/>
              <a:gd name="adj2" fmla="val 17718"/>
            </a:avLst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Фигура, имеющая форму буквы L 54"/>
          <p:cNvSpPr/>
          <p:nvPr/>
        </p:nvSpPr>
        <p:spPr>
          <a:xfrm rot="8321877">
            <a:off x="5729837" y="2852260"/>
            <a:ext cx="315666" cy="285219"/>
          </a:xfrm>
          <a:prstGeom prst="corner">
            <a:avLst>
              <a:gd name="adj1" fmla="val 16667"/>
              <a:gd name="adj2" fmla="val 17718"/>
            </a:avLst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Фигура, имеющая форму буквы L 55"/>
          <p:cNvSpPr/>
          <p:nvPr/>
        </p:nvSpPr>
        <p:spPr>
          <a:xfrm rot="10800000">
            <a:off x="1676400" y="3733800"/>
            <a:ext cx="555716" cy="152400"/>
          </a:xfrm>
          <a:prstGeom prst="corner">
            <a:avLst>
              <a:gd name="adj1" fmla="val 21787"/>
              <a:gd name="adj2" fmla="val 13901"/>
            </a:avLst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51" grpId="0" animBg="1"/>
      <p:bldP spid="52" grpId="0" animBg="1"/>
      <p:bldP spid="54" grpId="0" animBg="1"/>
      <p:bldP spid="55" grpId="0" animBg="1"/>
      <p:bldP spid="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ТЕСТЫ - 6\С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2" t="6262" r="4780" b="2526"/>
          <a:stretch/>
        </p:blipFill>
        <p:spPr bwMode="auto">
          <a:xfrm rot="16200000">
            <a:off x="1245668" y="-1008351"/>
            <a:ext cx="6585181" cy="890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ТЕСТЫ - 6\С 0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1" b="5136"/>
          <a:stretch/>
        </p:blipFill>
        <p:spPr bwMode="auto">
          <a:xfrm rot="16200000">
            <a:off x="1450952" y="-661243"/>
            <a:ext cx="5999018" cy="8443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80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ТЕСТЫ - 6\С 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617587" y="-916250"/>
            <a:ext cx="6019800" cy="8766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9547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66"/>
                </a:solidFill>
              </a:rPr>
              <a:t>ОБЪЯСНИТЬ ПРАВОПИСАНИЕ ПРОПУЩЕННЫХ БУКВ В ПРИСТАВКАХ</a:t>
            </a:r>
            <a:endParaRPr lang="ru-RU" b="1" dirty="0">
              <a:solidFill>
                <a:srgbClr val="FF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Пр…задумался, на…</a:t>
            </a:r>
            <a:r>
              <a:rPr lang="ru-RU" dirty="0" err="1" smtClean="0"/>
              <a:t>кусить</a:t>
            </a:r>
            <a:r>
              <a:rPr lang="ru-RU" dirty="0" smtClean="0"/>
              <a:t>, </a:t>
            </a:r>
            <a:r>
              <a:rPr lang="ru-RU" dirty="0" err="1" smtClean="0"/>
              <a:t>бе</a:t>
            </a:r>
            <a:r>
              <a:rPr lang="ru-RU" dirty="0" smtClean="0"/>
              <a:t>…грамотный, </a:t>
            </a:r>
            <a:r>
              <a:rPr lang="ru-RU" dirty="0" err="1" smtClean="0"/>
              <a:t>ра</a:t>
            </a:r>
            <a:r>
              <a:rPr lang="ru-RU" dirty="0" smtClean="0"/>
              <a:t>…вернуться, и…портиться, пр…томился, пр…неприятный, …горяча, в…глянул, по…катить, пр…гожий, …давить, в…</a:t>
            </a:r>
            <a:r>
              <a:rPr lang="ru-RU" dirty="0" err="1" smtClean="0"/>
              <a:t>хлипывать</a:t>
            </a:r>
            <a:r>
              <a:rPr lang="ru-RU" dirty="0" smtClean="0"/>
              <a:t>, </a:t>
            </a:r>
            <a:r>
              <a:rPr lang="ru-RU" dirty="0" err="1" smtClean="0"/>
              <a:t>чре</a:t>
            </a:r>
            <a:r>
              <a:rPr lang="ru-RU" dirty="0" smtClean="0"/>
              <a:t>…мерный, пр…сечь, </a:t>
            </a:r>
            <a:r>
              <a:rPr lang="ru-RU" dirty="0" err="1" smtClean="0"/>
              <a:t>ра</a:t>
            </a:r>
            <a:r>
              <a:rPr lang="ru-RU" dirty="0" smtClean="0"/>
              <a:t>…строился, пр…лечь, и…начальный, пр…вокзальный, пре…</a:t>
            </a:r>
            <a:r>
              <a:rPr lang="ru-RU" dirty="0" err="1" smtClean="0"/>
              <a:t>плечье</a:t>
            </a:r>
            <a:r>
              <a:rPr lang="ru-RU" dirty="0" smtClean="0"/>
              <a:t>, пр…тормозить, пр…возмочь, пр…клеить.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4 .</a:t>
            </a:r>
            <a:r>
              <a:rPr lang="ru-RU" dirty="0" smtClean="0"/>
              <a:t> В каком слове правописание приставки определяется её значением — неполнота действия? </a:t>
            </a:r>
          </a:p>
          <a:p>
            <a:pPr>
              <a:buNone/>
            </a:pPr>
            <a:r>
              <a:rPr lang="ru-RU" dirty="0" smtClean="0"/>
              <a:t>				1) привычно</a:t>
            </a:r>
          </a:p>
          <a:p>
            <a:pPr>
              <a:buNone/>
            </a:pPr>
            <a:r>
              <a:rPr lang="ru-RU" dirty="0" smtClean="0"/>
              <a:t>				2) приметил</a:t>
            </a:r>
          </a:p>
          <a:p>
            <a:pPr>
              <a:buNone/>
            </a:pPr>
            <a:r>
              <a:rPr lang="ru-RU" dirty="0" smtClean="0"/>
              <a:t> 				3) прикрывала </a:t>
            </a:r>
          </a:p>
          <a:p>
            <a:pPr>
              <a:buNone/>
            </a:pPr>
            <a:r>
              <a:rPr lang="ru-RU" dirty="0" smtClean="0"/>
              <a:t>				4) приходилось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3" descr="C:\Users\1\Desktop\rus.png"/>
          <p:cNvPicPr>
            <a:picLocks noChangeAspect="1" noChangeArrowheads="1"/>
          </p:cNvPicPr>
          <p:nvPr/>
        </p:nvPicPr>
        <p:blipFill>
          <a:blip r:embed="rId2"/>
          <a:srcRect l="61787" r="16590" b="-9882"/>
          <a:stretch>
            <a:fillRect/>
          </a:stretch>
        </p:blipFill>
        <p:spPr bwMode="auto">
          <a:xfrm>
            <a:off x="5643570" y="4714884"/>
            <a:ext cx="3143272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488968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4 .</a:t>
            </a:r>
            <a:r>
              <a:rPr lang="ru-RU" sz="2400" dirty="0" smtClean="0"/>
              <a:t> Из предложений 41—43 выпишите слово, в котором правописание приставки определяется правилом: «Если после приставки следует глухой согласный, то на конце её пишется буква, обозначающая глухой согласный звук».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(41)На этом фоне я изобразил тиканье часов и крики чаек, а Кит – гудок паровоза и гудок парохода. (42)Он знал, как поднять мой ослабевший дух. (43)А я вспомнил, до чего был жуткий мороз, когда мы с Китом выбрали друг друга на Птичьем рынке...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163</Words>
  <Application>Microsoft Office PowerPoint</Application>
  <PresentationFormat>Экран (4:3)</PresentationFormat>
  <Paragraphs>62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Урок русского языка в 9 классе</vt:lpstr>
      <vt:lpstr>РАЗМИНКА</vt:lpstr>
      <vt:lpstr>ПРОВЕРИМ</vt:lpstr>
      <vt:lpstr>Презентация PowerPoint</vt:lpstr>
      <vt:lpstr>Презентация PowerPoint</vt:lpstr>
      <vt:lpstr>Презентация PowerPoint</vt:lpstr>
      <vt:lpstr>ОБЪЯСНИТЬ ПРАВОПИСАНИЕ ПРОПУЩЕННЫХ БУКВ В ПРИСТАВКАХ</vt:lpstr>
      <vt:lpstr>Презентация PowerPoint</vt:lpstr>
      <vt:lpstr>4 . Из предложений 41—43 выпишите слово, в котором правописание приставки определяется правилом: «Если после приставки следует глухой согласный, то на конце её пишется буква, обозначающая глухой согласный звук». </vt:lpstr>
      <vt:lpstr>4 . Из предложений 12—14 выпишите слово, в котором правописание приставки определяется правилом: «Если после приставки следует глухой согласный, то на конце её пишется С». </vt:lpstr>
      <vt:lpstr>Презентация PowerPoint</vt:lpstr>
      <vt:lpstr>4 . Из предложений 16—18 выпишите слово, в котором правописание приставки зависит от глухости/звонкости согласного звука, обозначенного последующей буквой.   </vt:lpstr>
      <vt:lpstr>4 . Из предложений 6 – 7  выпишите слово, в котором правописание приставки определяется правилом: «Если после приставки следует глухой согласный, то на конце её пишется буква, обозначающая глухой согласный звук»</vt:lpstr>
      <vt:lpstr>4 . Из предложений 11 - 12  выпишите слово, в котором правописание приставки определяется правилом: «Если после приставки следует глухой согласный, то на конце её пишется буква, обозначающая глухой согласный звук»</vt:lpstr>
      <vt:lpstr>4 . Из предложений 16—18 выпишите слово, в котором правописание приставки зависит от глухости/звонкости согласного звука, обозначенного последующей буквой.  </vt:lpstr>
      <vt:lpstr>4 . Из предложений 22—25 выпишите слово, в котором правописание приставки определяется тем, что она обозначает неполноту действия или признака. </vt:lpstr>
      <vt:lpstr>ТЕМАТИЧЕСКИЙ ТЕСТ</vt:lpstr>
      <vt:lpstr>ПРОВЕРЬТЕ!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Бурая</cp:lastModifiedBy>
  <cp:revision>20</cp:revision>
  <dcterms:created xsi:type="dcterms:W3CDTF">2014-04-23T17:52:24Z</dcterms:created>
  <dcterms:modified xsi:type="dcterms:W3CDTF">2002-01-01T00:42:26Z</dcterms:modified>
</cp:coreProperties>
</file>