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24" d="100"/>
          <a:sy n="24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0CB6-4E1D-46B1-AC5C-84C629B3C38A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C00-2436-48C6-A031-BCF31A15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ADBF-337D-4EE6-A1F6-D8076ADDE617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6C35-6AB3-47FF-A586-EDDCF29F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3964-6EF9-4027-AAB8-E902DC70486B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29EC-A097-4BF2-A8F9-CD26C9870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14D-7ACE-49DA-A8F4-74309B4E43DA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993F-2961-491A-A071-C8E0485A5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9064-EAE4-43FC-8976-EB25C9277405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9DE8-9B3E-4199-86B6-44050E873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7700-3E32-43FC-95FC-1C3E699B53DA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367A-5B65-4A7A-B8F5-6A1690F70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8E5D-ADA1-4427-8233-2B8D543DF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AC90-DEF7-49F1-86D6-8F0EE85B357E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F412-4C29-40A4-9116-50B404D91C78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7DDE-0FD8-4F91-A302-B8385D208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A84A-89AE-44A2-BF06-C7B861143AA3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0B1E-8751-4C90-9EC8-F7E6E369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5BDE-4986-46E7-9535-1A95EA9D9714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A74E-15D6-4EDC-98CB-74A23164D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974B-FE53-471A-848B-1D011B55C6B0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E3E3-4ADE-474D-B993-66031CBC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71B11-08D8-4351-8CC8-47D2C3694789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111A7-68FC-46DC-8A4B-C2E9F747B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27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FF0000"/>
                </a:solidFill>
              </a:rPr>
              <a:t>Консультация</a:t>
            </a:r>
            <a:r>
              <a:rPr lang="ru-RU" sz="4400" smtClean="0">
                <a:solidFill>
                  <a:srgbClr val="FF00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для</a:t>
            </a:r>
            <a:r>
              <a:rPr lang="ru-RU" sz="4400" smtClean="0">
                <a:solidFill>
                  <a:srgbClr val="FF00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воспитателей</a:t>
            </a:r>
            <a:r>
              <a:rPr lang="ru-RU" sz="4400" smtClean="0">
                <a:solidFill>
                  <a:srgbClr val="FF0000"/>
                </a:solidFill>
              </a:rPr>
              <a:t/>
            </a:r>
            <a:br>
              <a:rPr lang="ru-RU" sz="4400" smtClean="0">
                <a:solidFill>
                  <a:srgbClr val="FF000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Дыхательная гимнастика</a:t>
            </a:r>
            <a:endParaRPr lang="ru-RU" sz="4400">
              <a:solidFill>
                <a:srgbClr val="FF0000"/>
              </a:solidFill>
            </a:endParaRPr>
          </a:p>
        </p:txBody>
      </p:sp>
      <p:pic>
        <p:nvPicPr>
          <p:cNvPr id="5123" name="Picture 3" descr="E:\Фото\S50033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3113" y="1524000"/>
            <a:ext cx="3429000" cy="4572000"/>
          </a:xfrm>
          <a:noFill/>
        </p:spPr>
      </p:pic>
      <p:sp>
        <p:nvSpPr>
          <p:cNvPr id="5124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ctr" eaLnBrk="1" hangingPunct="1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Подготовила и провела </a:t>
            </a:r>
          </a:p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учитель-логопед МБДОУ  </a:t>
            </a:r>
            <a:r>
              <a:rPr lang="ru-RU" sz="2800" dirty="0" err="1" smtClean="0">
                <a:solidFill>
                  <a:srgbClr val="C00000"/>
                </a:solidFill>
              </a:rPr>
              <a:t>д-с</a:t>
            </a:r>
            <a:r>
              <a:rPr lang="ru-RU" sz="2800" dirty="0" smtClean="0">
                <a:solidFill>
                  <a:srgbClr val="C00000"/>
                </a:solidFill>
              </a:rPr>
              <a:t> № 52 Савченко А.А. </a:t>
            </a:r>
          </a:p>
          <a:p>
            <a:pPr algn="ctr" eaLnBrk="1" hangingPunct="1"/>
            <a:endParaRPr lang="ru-RU" sz="28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г. Таганрог </a:t>
            </a:r>
          </a:p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Ростовской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«Сдуй»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59238" cy="20478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ырезаем снежинку из тонкой белой бумаги, предлагаем положить её на ладошку и сдуть</a:t>
            </a: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3643313" y="2143116"/>
            <a:ext cx="5500687" cy="4714884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одбираем картинку с изображением цветка, наклеиваем её на картон. Вырезаем картинку маленькой пчелы и соединяем две картинки ниткой. Ребёнку предлагается сдуть пчелу с цветка – она там сидит уже долго, а другим пчёлам тоже очень хочется полакомиться пыльцой.</a:t>
            </a:r>
          </a:p>
        </p:txBody>
      </p:sp>
      <p:pic>
        <p:nvPicPr>
          <p:cNvPr id="17413" name="Picture 2" descr="C:\Users\Сергей\Desktop\Картинки\Снежин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3571875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Users\Сергей\Desktop\Картинки\Пчёлка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2" y="357166"/>
            <a:ext cx="20716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357188"/>
            <a:ext cx="792956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«Задуй  упрямую  свечу»</a:t>
            </a:r>
            <a:r>
              <a:rPr lang="ru-RU" sz="3600" i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</a:p>
        </p:txBody>
      </p:sp>
      <p:pic>
        <p:nvPicPr>
          <p:cNvPr id="18435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714750"/>
            <a:ext cx="1195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857500"/>
            <a:ext cx="723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71500"/>
            <a:ext cx="8358187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«Паровоз»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Х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одить  по  комнате, имитируя  согнутыми  руками  движения  колес  паровоза, произнося  при  этом  «</a:t>
            </a:r>
            <a:r>
              <a:rPr lang="ru-RU" sz="3200" dirty="0" err="1">
                <a:solidFill>
                  <a:srgbClr val="002060"/>
                </a:solidFill>
                <a:latin typeface="+mn-lt"/>
              </a:rPr>
              <a:t>чух-чух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»  и  изменяя  скорость  движения, громкость  и  частоту  произношения.</a:t>
            </a:r>
          </a:p>
        </p:txBody>
      </p:sp>
      <p:pic>
        <p:nvPicPr>
          <p:cNvPr id="3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357554" cy="23331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60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0"/>
            <a:ext cx="4000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"/>
            <a:ext cx="8501062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«Пастушок»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дудочку.</a:t>
            </a:r>
          </a:p>
        </p:txBody>
      </p:sp>
      <p:pic>
        <p:nvPicPr>
          <p:cNvPr id="20483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786188"/>
            <a:ext cx="1892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0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00063"/>
            <a:ext cx="8429625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«Гуси  летят»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М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едленно  и  плавно  ходить  по  комнате, взмахивая  руками, как  гуси; руки-крылья  на  вдохе  поднимать, на  выдохе  опускать, произнося «</a:t>
            </a:r>
            <a:r>
              <a:rPr lang="ru-RU" sz="3200" dirty="0" err="1">
                <a:solidFill>
                  <a:srgbClr val="002060"/>
                </a:solidFill>
                <a:latin typeface="+mn-lt"/>
              </a:rPr>
              <a:t>гу-у-у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» (8-10 раз).</a:t>
            </a:r>
          </a:p>
        </p:txBody>
      </p:sp>
      <p:pic>
        <p:nvPicPr>
          <p:cNvPr id="21507" name="Picture 2" descr="C:\Users\Сергей\Desktop\Картинки\Гус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BC0DD"/>
              </a:clrFrom>
              <a:clrTo>
                <a:srgbClr val="9BC0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671888"/>
            <a:ext cx="44291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500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«Кто  громче»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ноздрёй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</a:p>
        </p:txBody>
      </p:sp>
      <p:pic>
        <p:nvPicPr>
          <p:cNvPr id="22531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143512"/>
            <a:ext cx="2286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143512"/>
            <a:ext cx="1860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642938"/>
            <a:ext cx="692943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«Маятник»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есть  по-турецки, руки  на  затылке; спокойно  вдохнуть  (пауза  3 секунды), наклониться  вперед – выдох, возвратиться  в  исходное  положение – вдох (3-4 раза).</a:t>
            </a:r>
          </a:p>
        </p:txBody>
      </p:sp>
      <p:pic>
        <p:nvPicPr>
          <p:cNvPr id="23555" name="Picture 3" descr="C:\Users\Сергей\Desktop\Картинки\Мая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400050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642938"/>
            <a:ext cx="77152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«Охота»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З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акрыть  глаза и  по  запаху  определить, что  за  предмет  перед  вами  (апельсин, духи, яблоко, варенье  и  т.д.)</a:t>
            </a:r>
          </a:p>
        </p:txBody>
      </p:sp>
      <p:pic>
        <p:nvPicPr>
          <p:cNvPr id="3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0"/>
            <a:ext cx="1857375" cy="18907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4580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857500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4500563"/>
            <a:ext cx="1500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63" y="1285875"/>
            <a:ext cx="45720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«Шарик»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</a:p>
        </p:txBody>
      </p:sp>
      <p:pic>
        <p:nvPicPr>
          <p:cNvPr id="25603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71625"/>
            <a:ext cx="22145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857250"/>
            <a:ext cx="3786188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«Каша»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дыхать  через  нос, на  выдохе  произнести  слово  «пых». Повторить  не  менее  6  раз.</a:t>
            </a:r>
          </a:p>
        </p:txBody>
      </p:sp>
      <p:pic>
        <p:nvPicPr>
          <p:cNvPr id="26627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143125"/>
            <a:ext cx="29289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4352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 отличие от обычного дыхания фаза выдоха в 5-8 раз продолжительнее фазы вдоха.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На каждый дыхательный цикл отводится вдвое больше времени.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Вдох при речи производится главным образом через рот, а не через нос, как при обычном дыхании.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Выдох во время речи осуществляется при активном участии выдыхательных мышц.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Это оказывается необходимым для того, чтобы, во-первых, обеспечить более глубокий выдох и, во-вторых, чтобы образовалось достаточное давление воздушной струи, без чего невозможна звучная речь.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Особенности речевого дыхания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1714500"/>
            <a:ext cx="4143375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 Ворон»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 С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есть  прямо, быстро  поднять  руки  через  стороны  вверх – вдох, медленно  опустить  руки – выдох. Произнести: «кар»!</a:t>
            </a:r>
          </a:p>
        </p:txBody>
      </p:sp>
      <p:pic>
        <p:nvPicPr>
          <p:cNvPr id="27651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714375"/>
            <a:ext cx="45005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13" y="3500438"/>
            <a:ext cx="52149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400" b="1" i="1" dirty="0">
                <a:solidFill>
                  <a:srgbClr val="C00000"/>
                </a:solidFill>
                <a:latin typeface="+mn-lt"/>
              </a:rPr>
              <a:t>«Покатай  карандаш»</a:t>
            </a:r>
            <a:r>
              <a:rPr lang="ru-RU" sz="3400" i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дохнуть  через  нос  и, выдыхая  через  рот, прокатить  по  столу  круглый  карандаш.</a:t>
            </a:r>
          </a:p>
        </p:txBody>
      </p:sp>
      <p:pic>
        <p:nvPicPr>
          <p:cNvPr id="28675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500063"/>
            <a:ext cx="537527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88" y="1000125"/>
            <a:ext cx="5357812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«Греем  руки»</a:t>
            </a:r>
            <a:r>
              <a:rPr lang="ru-RU" sz="3600" i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дыхать  через  нос  и  дуть  на  озябшие  руки, плавно  выдыхая  через  рот, как  бы  согревая  руки.</a:t>
            </a:r>
          </a:p>
        </p:txBody>
      </p:sp>
      <p:pic>
        <p:nvPicPr>
          <p:cNvPr id="29699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2938"/>
            <a:ext cx="12493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929188"/>
            <a:ext cx="12493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4857750"/>
            <a:ext cx="12493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4638" y="4857750"/>
            <a:ext cx="12493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42938"/>
            <a:ext cx="12493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14625"/>
            <a:ext cx="1228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643188"/>
            <a:ext cx="1228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57750"/>
            <a:ext cx="1228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786313"/>
            <a:ext cx="1228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1500188"/>
            <a:ext cx="62865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i="1" dirty="0">
                <a:solidFill>
                  <a:srgbClr val="FF0000"/>
                </a:solidFill>
              </a:rPr>
              <a:t> </a:t>
            </a:r>
            <a:r>
              <a:rPr lang="ru-RU" sz="3400" b="1" i="1" dirty="0">
                <a:solidFill>
                  <a:srgbClr val="C00000"/>
                </a:solidFill>
                <a:latin typeface="+mn-lt"/>
              </a:rPr>
              <a:t>«Трубач»</a:t>
            </a:r>
            <a:r>
              <a:rPr lang="ru-RU" sz="3400" i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</a:p>
        </p:txBody>
      </p:sp>
      <p:pic>
        <p:nvPicPr>
          <p:cNvPr id="30723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8625"/>
            <a:ext cx="500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286375"/>
            <a:ext cx="4786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2214563"/>
            <a:ext cx="78581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«Шину  прокололи»</a:t>
            </a:r>
            <a:r>
              <a:rPr lang="ru-RU" sz="3600" i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делать  легкий  вдох, выдыхая, показать, как  медленно  выходит  воздух  через  прокол  в  шине – «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ш-ш-ш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…..».  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747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42938"/>
            <a:ext cx="1785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00063"/>
            <a:ext cx="1433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4714875"/>
            <a:ext cx="20716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56"/>
            <a:ext cx="87154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32771" name="Picture 6" descr="https://encrypted-tbn1.gstatic.com/images?q=tbn:ANd9GcTGcyY1DEuBMBBFtK2ctsHUEbDPQE4h53Exk_-2Z-GYAAsF90CDO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365751"/>
            <a:ext cx="6000792" cy="544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3714750"/>
            <a:ext cx="6215079" cy="31432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75" y="500063"/>
            <a:ext cx="5207000" cy="17621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  дошкольном  учреждении  дыхательным  упражнениям  необходимо  уделять  особое  внимание.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22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2786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3702" y="2071678"/>
            <a:ext cx="1785950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выполнять  упражнения  каждый  день  по  3-6 минут, в  зависимости  от  возраста  детей;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заниматься  до  еды;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заниматься  в  свободной, не  стесняющей  движения  одежде;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дозировать  количество  и  темп  проведения  упражнений;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вдыхать  воздух  через  рот  и  нос, выдыхать – через  рот;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- после  выдоха  перед  новым  вдохом  сделать  остановку  на  2-3  секунды.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049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При  занятиях  необходимо  соблюдать  следующие требования: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Работа над речевым дыханием заключается в следующем: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в выработке длительного ротового выдоха;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в формировании умения экономно расходовать воздух в процессе речи с учётом его добора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2292" name="Picture 2" descr="E:\Фото\S50033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7588"/>
            <a:ext cx="4059238" cy="3044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Внимание педагога, работающего с ребёнком, должно быть сосредоточено на следующих моментах: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50" y="1357298"/>
            <a:ext cx="5429250" cy="550070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во время дыхания плечи у ребёнка должны быть неподвижны;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грудь не должна сильно подниматься при вдохе и опускаться при выдохе;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живот при вдохе должен подниматься, а при выдохе – опускаться;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во время вдоха не втягивать воздух носом, а делать вдох через рот;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вдох должен быть мягким и коротким, выдох – длительным, спокойным и плавным;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сделав вдох, сразу же начинать говорить, не задерживая дыхание;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говорить только на выдохе.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6" name="Picture 2" descr="E:\Фото\S5003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5979"/>
            <a:ext cx="3370293" cy="27832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 правильно выполнять упражнения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50"/>
            <a:ext cx="5214942" cy="54292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вдох производится через нос;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плечи ребёнка остаются в спокойном состоянии (не поднимаются);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выдыхать воздух следует плавно и длительно;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щёчки ребёнка не должны раздуваться (можно контролировать их при помощи рук на этапе разучивания упражнений).</a:t>
            </a:r>
          </a:p>
        </p:txBody>
      </p:sp>
      <p:pic>
        <p:nvPicPr>
          <p:cNvPr id="14340" name="Picture 2" descr="E:\Фото\S5003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1" y="2464462"/>
            <a:ext cx="3671883" cy="275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rgbClr val="C00000"/>
                </a:solidFill>
              </a:rPr>
              <a:t>Немедленно прекратить упражнения, если ребёнок: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500174"/>
            <a:ext cx="4059238" cy="4572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дышит слишком часто;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резко побледнел или покраснел;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жалуется, что у него онемели ручки или ножки;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начали дрожать кисти его рук.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5365" name="Picture 5" descr="C:\Users\Сергей\Desktop\Картинки\Докт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428736"/>
            <a:ext cx="3286148" cy="462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«Подуй»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1" y="3500438"/>
            <a:ext cx="4357685" cy="30003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редлагаем ребёнку подуть на цветок, чтобы его семена разлетелись по всему саду и на следующий год было больше таких прекрасных цветов.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714488"/>
            <a:ext cx="4429125" cy="3429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редлагаем ребёнку подуть на облако, чтобы оно ушло и выглянуло солнышко.</a:t>
            </a:r>
          </a:p>
          <a:p>
            <a:pPr eaLnBrk="1" hangingPunct="1"/>
            <a:endParaRPr lang="ru-RU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редлагаем ребёнку показать, как дует ветер на листья.</a:t>
            </a:r>
          </a:p>
        </p:txBody>
      </p:sp>
      <p:pic>
        <p:nvPicPr>
          <p:cNvPr id="16389" name="Picture 4" descr="C:\Users\Сергей\Desktop\Картинки\Ромаш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071546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Сергей\Desktop\Картинки\Ту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0"/>
            <a:ext cx="1643062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Сергей\Desktop\Картинки\Листики на вет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72074"/>
            <a:ext cx="20383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996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Консультация для воспитателей Дыхательная гимнастика</vt:lpstr>
      <vt:lpstr>Особенности речевого дыхания</vt:lpstr>
      <vt:lpstr>Слайд 3</vt:lpstr>
      <vt:lpstr>   При  занятиях  необходимо  соблюдать  следующие требования: </vt:lpstr>
      <vt:lpstr>Работа над речевым дыханием заключается в следующем:</vt:lpstr>
      <vt:lpstr>Внимание педагога, работающего с ребёнком, должно быть сосредоточено на следующих моментах:</vt:lpstr>
      <vt:lpstr>Как правильно выполнять упражнения</vt:lpstr>
      <vt:lpstr>Немедленно прекратить упражнения, если ребёнок:</vt:lpstr>
      <vt:lpstr>«Подуй»</vt:lpstr>
      <vt:lpstr>«Сдуй»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Дыхательная</dc:title>
  <dc:creator>Сергей</dc:creator>
  <cp:lastModifiedBy>Сергей</cp:lastModifiedBy>
  <cp:revision>64</cp:revision>
  <dcterms:created xsi:type="dcterms:W3CDTF">2014-11-25T16:34:02Z</dcterms:created>
  <dcterms:modified xsi:type="dcterms:W3CDTF">2015-04-23T16:26:40Z</dcterms:modified>
</cp:coreProperties>
</file>