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34"/>
  </p:notesMasterIdLst>
  <p:sldIdLst>
    <p:sldId id="256" r:id="rId2"/>
    <p:sldId id="316" r:id="rId3"/>
    <p:sldId id="314" r:id="rId4"/>
    <p:sldId id="317" r:id="rId5"/>
    <p:sldId id="315" r:id="rId6"/>
    <p:sldId id="318" r:id="rId7"/>
    <p:sldId id="325" r:id="rId8"/>
    <p:sldId id="333" r:id="rId9"/>
    <p:sldId id="319" r:id="rId10"/>
    <p:sldId id="258" r:id="rId11"/>
    <p:sldId id="321" r:id="rId12"/>
    <p:sldId id="329" r:id="rId13"/>
    <p:sldId id="330" r:id="rId14"/>
    <p:sldId id="334" r:id="rId15"/>
    <p:sldId id="336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70" r:id="rId24"/>
    <p:sldId id="275" r:id="rId25"/>
    <p:sldId id="327" r:id="rId26"/>
    <p:sldId id="307" r:id="rId27"/>
    <p:sldId id="309" r:id="rId28"/>
    <p:sldId id="311" r:id="rId29"/>
    <p:sldId id="328" r:id="rId30"/>
    <p:sldId id="310" r:id="rId31"/>
    <p:sldId id="279" r:id="rId32"/>
    <p:sldId id="332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77" autoAdjust="0"/>
    <p:restoredTop sz="84587" autoAdjust="0"/>
  </p:normalViewPr>
  <p:slideViewPr>
    <p:cSldViewPr>
      <p:cViewPr>
        <p:scale>
          <a:sx n="66" d="100"/>
          <a:sy n="66" d="100"/>
        </p:scale>
        <p:origin x="-1260" y="-12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8D57D7D-CAD8-42F2-92E8-522DBC7C8BA3}" type="datetimeFigureOut">
              <a:rPr lang="ru-RU"/>
              <a:pPr>
                <a:defRPr/>
              </a:pPr>
              <a:t>23.04.2015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CB697F-A314-4A60-9A8B-D2CB55D226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777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60C12C-3A40-4E05-BC7A-AF1598262FDB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6ECA37-7DDA-406C-87ED-1A3B39D3D50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b="1" smtClean="0"/>
              <a:t>Второе условие</a:t>
            </a:r>
            <a:r>
              <a:rPr lang="ru-RU" smtClean="0"/>
              <a:t> обусловлено общими требованиями к системе оценки достижения планируемых результатов. Как известно, одним из принципов построения новой системы оценки является </a:t>
            </a:r>
            <a:r>
              <a:rPr lang="ru-RU" b="1" smtClean="0"/>
              <a:t>критериально-ориентированный подход</a:t>
            </a:r>
            <a:r>
              <a:rPr lang="ru-RU" smtClean="0"/>
              <a:t>. Следовательно, и портфолио должно строиться на </a:t>
            </a:r>
            <a:r>
              <a:rPr lang="ru-RU" i="1" u="sng" smtClean="0"/>
              <a:t>критериальной основе</a:t>
            </a:r>
            <a:r>
              <a:rPr lang="ru-RU" smtClean="0"/>
              <a:t>. Это означает, что оценивание портфолио происходит, только если установлены критерии для оценки всех материалов портфолио в целом и для каждой его отдельной составляющей.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6CEA7C-20BD-4729-91F1-FF52E33E6BC3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b="1" smtClean="0"/>
              <a:t>Третье условие</a:t>
            </a:r>
            <a:r>
              <a:rPr lang="ru-RU" smtClean="0"/>
              <a:t>, тесно связанное с предыдущим, относится к возможности независимой перепроверки общей оценки портфолио и оценок составляющих его материалов иными лицами (например, администрацией образовательного учреждения, педагогами-коллегами, родителями, экспертами, инспекцией и др.). Отсюда, в частности, следует, что оценки, выставляемые учителем в ходе и по результатам учебного процесса (в том числе текущие и промежуточные) за к</a:t>
            </a:r>
            <a:r>
              <a:rPr lang="ru-RU" b="1" smtClean="0"/>
              <a:t>аждый материал, включаемый в состав портфолио, должны фиксироваться письменно и храниться в определенной системе</a:t>
            </a:r>
            <a:r>
              <a:rPr lang="ru-RU" smtClean="0"/>
              <a:t>. Только при соблюдении этого условия создается возможность получить обоснование и провести перепроверку правомерности и правильности выставленной итоговой оценки, и, значит, только этом случае портфолио может получить признание как элемент системы оценки достижения планируемых результатов начального образования.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/>
              <a:t>Следует отметить, что соблюдение этого условия потребует дополнительных усилий со стороны учителя, однако оно же в значительной степени повысит эффективность его труда. Разумный компромисс видится в том, что в ходе дальнейших разработок на обходимо выделить и минимизировать не только необходимый и достаточный состав документации, но и оптимизировать и технологизировать способы фиксации, накопления и хранения текущих и промежуточных оценок.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F3F4CF-007E-4EB0-92BF-0A1E1E61A7D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b="1" smtClean="0"/>
              <a:t>Четвертое условие</a:t>
            </a:r>
            <a:r>
              <a:rPr lang="ru-RU" smtClean="0"/>
              <a:t> обусловлено тем обстоятельством, что названные выше основные результаты начального образования достигаются как в школьной, так и во внешкольной деятельности учащихся. Поэтому в составе портфолио должны содержаться материалы, характеризующие результаты, достигаемые обучающимися в ходе: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CD4B85-B884-4E9F-AE67-84F7E72852C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/>
            <a:r>
              <a:rPr lang="ru-RU" b="1" i="1" smtClean="0"/>
              <a:t>Материалы, характеризующие достижения учащихся во внеучебной </a:t>
            </a:r>
            <a:r>
              <a:rPr lang="ru-RU" smtClean="0"/>
              <a:t>(школьной и внешкольной)</a:t>
            </a:r>
            <a:r>
              <a:rPr lang="ru-RU" b="1" smtClean="0"/>
              <a:t> </a:t>
            </a:r>
            <a:r>
              <a:rPr lang="ru-RU" b="1" i="1" smtClean="0"/>
              <a:t>и досуговой деятельности</a:t>
            </a:r>
            <a:r>
              <a:rPr lang="ru-RU" i="1" smtClean="0"/>
              <a:t>. </a:t>
            </a:r>
            <a:r>
              <a:rPr lang="ru-RU" smtClean="0"/>
              <a:t>Анализ, интерпретация и оценка отдельных составляющих портфолио и портфолио в целом ведутся с позиций достижения планируе­мых результатов и с учетом основных результатов начального обра­зования, устанавливаемых требованиями стандарта.</a:t>
            </a:r>
          </a:p>
          <a:p>
            <a:pPr marL="228600" indent="-228600" eaLnBrk="1" hangingPunct="1"/>
            <a:r>
              <a:rPr lang="ru-RU" smtClean="0"/>
              <a:t>Федеральный образовательный стандарт начального общего образования устанавливает </a:t>
            </a:r>
            <a:r>
              <a:rPr lang="ru-RU" u="sng" smtClean="0"/>
              <a:t>три основные группы результатов</a:t>
            </a:r>
            <a:r>
              <a:rPr lang="ru-RU" smtClean="0"/>
              <a:t> - </a:t>
            </a:r>
            <a:r>
              <a:rPr lang="ru-RU" b="1" smtClean="0"/>
              <a:t>личностные, метапредметные и предметные</a:t>
            </a:r>
            <a:r>
              <a:rPr lang="ru-RU" smtClean="0"/>
              <a:t>. Общая характеристика этих  результатов и их специфика, отражающая особенности возрастной группы обучающихся, представлены в Требованиях стандарта к  результатам освоения основных образовательных программ начального образования.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Девизом работы с портфолио ученика начальной школы должна стать фраза: </a:t>
            </a:r>
            <a:r>
              <a:rPr lang="ru-RU" b="1" smtClean="0"/>
              <a:t>«Каждодневный творческий процесс ученика начальной школы должен быть зафиксирован».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BF637FE9-55D1-4CF7-9C5D-C50C69D0274A}" type="slidenum">
              <a:rPr lang="ru-RU" sz="1200">
                <a:latin typeface="Times New Roman" pitchFamily="18" charset="0"/>
              </a:rPr>
              <a:pPr algn="r" eaLnBrk="0" hangingPunct="0"/>
              <a:t>3</a:t>
            </a:fld>
            <a:endParaRPr lang="ru-RU" sz="1200">
              <a:latin typeface="Times New Roman" pitchFamily="18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z="1400" smtClean="0"/>
              <a:t>	Такими мы хотим видеть учащихся и выпускников начальной школы. Поэтому основную задачу начальной школы можно сформулировать следующим образом: </a:t>
            </a:r>
            <a:r>
              <a:rPr lang="ru-RU" sz="1400" b="1" smtClean="0"/>
              <a:t>поддерживать и развивать</a:t>
            </a:r>
            <a:r>
              <a:rPr lang="ru-RU" sz="1400" smtClean="0"/>
              <a:t> основные достижения дошкольного периода развития, не прерывая и не подавляя ни одну из линий, </a:t>
            </a:r>
            <a:r>
              <a:rPr lang="ru-RU" sz="1400" b="1" smtClean="0"/>
              <a:t>формировать на этой основе учебную самостоятельность младших школьников</a:t>
            </a:r>
            <a:r>
              <a:rPr lang="ru-RU" sz="1400" smtClean="0"/>
              <a:t>. Достижение этой задачи будет способствовать и успешному учению на следующей ступени. Это возможно, если учебный процесс нацелен на становление </a:t>
            </a:r>
            <a:r>
              <a:rPr lang="ru-RU" sz="1400" b="1" smtClean="0"/>
              <a:t>ученического сообщества</a:t>
            </a:r>
            <a:r>
              <a:rPr lang="ru-RU" sz="1400" smtClean="0"/>
              <a:t> – групп детей, объединяемых и объединяющихся для совместной учебной деятельности.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7D94056-423F-441B-AE2B-2E0C1D488AAB}" type="slidenum">
              <a:rPr lang="ru-RU" sz="1200"/>
              <a:pPr algn="r"/>
              <a:t>5</a:t>
            </a:fld>
            <a:endParaRPr lang="ru-RU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Оптимальным способом организации системы накопительной оценки является портфолио учащегося, понимаемое как </a:t>
            </a:r>
            <a:r>
              <a:rPr lang="ru-RU" b="1" dirty="0" smtClean="0"/>
              <a:t>коллекция работ и результатов ученика, демонстрирующая его усилия, про­гресс и достижения в различных областях</a:t>
            </a:r>
            <a:r>
              <a:rPr lang="ru-RU" dirty="0" smtClean="0"/>
              <a:t>. Опыт использования портфолио у нас и за рубежом показывает, что его можно отнести к разряду </a:t>
            </a:r>
            <a:r>
              <a:rPr lang="ru-RU" b="1" dirty="0" smtClean="0"/>
              <a:t>аутентичных индивидуальных оценок, ориентированных на демонстрацию динамики образовательных достижений ученика в широком образовательном контексте </a:t>
            </a:r>
            <a:r>
              <a:rPr lang="ru-RU" dirty="0" smtClean="0"/>
              <a:t>(в том числе в сфере освоения таких </a:t>
            </a:r>
            <a:r>
              <a:rPr lang="ru-RU" u="sng" dirty="0" smtClean="0"/>
              <a:t>средств самоорганизации собственной учебной деятельности, как самоконтроль, самооценка, рефлексия </a:t>
            </a:r>
            <a:r>
              <a:rPr lang="ru-RU" dirty="0" smtClean="0"/>
              <a:t>и т.д.).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Портфолио представляет собой </a:t>
            </a:r>
            <a:r>
              <a:rPr lang="ru-RU" u="sng" dirty="0" smtClean="0"/>
              <a:t>одновременно форму</a:t>
            </a:r>
            <a:r>
              <a:rPr lang="ru-RU" dirty="0" smtClean="0"/>
              <a:t>, процесс </a:t>
            </a:r>
            <a:r>
              <a:rPr lang="ru-RU" u="sng" dirty="0" smtClean="0"/>
              <a:t>организации</a:t>
            </a:r>
            <a:r>
              <a:rPr lang="ru-RU" dirty="0" smtClean="0"/>
              <a:t> и </a:t>
            </a:r>
            <a:r>
              <a:rPr lang="ru-RU" u="sng" dirty="0" smtClean="0"/>
              <a:t>технологию работы </a:t>
            </a:r>
            <a:r>
              <a:rPr lang="ru-RU" dirty="0" smtClean="0"/>
              <a:t>с продуктами познавательной деятельности учащихся, </a:t>
            </a:r>
            <a:r>
              <a:rPr lang="ru-RU" b="1" dirty="0" smtClean="0"/>
              <a:t>предназначенными</a:t>
            </a:r>
            <a:r>
              <a:rPr lang="ru-RU" dirty="0" smtClean="0"/>
              <a:t> для </a:t>
            </a:r>
            <a:r>
              <a:rPr lang="ru-RU" b="1" dirty="0" smtClean="0"/>
              <a:t>демонстрации, анализа и оценки, для развития рефлексии</a:t>
            </a:r>
            <a:r>
              <a:rPr lang="ru-RU" dirty="0" smtClean="0"/>
              <a:t>, для осознания и оценки ре­зультатов своей деятельности, для осознания собственной субъект­ной позиции. Эти </a:t>
            </a:r>
            <a:r>
              <a:rPr lang="ru-RU" i="1" dirty="0" smtClean="0"/>
              <a:t>факторы</a:t>
            </a:r>
            <a:r>
              <a:rPr lang="ru-RU" dirty="0" smtClean="0"/>
              <a:t> определяют </a:t>
            </a:r>
            <a:r>
              <a:rPr lang="ru-RU" i="1" dirty="0" smtClean="0"/>
              <a:t>актуальность проблемы</a:t>
            </a:r>
            <a:r>
              <a:rPr lang="ru-RU" dirty="0" smtClean="0"/>
              <a:t>, ее значимость для современной системы образования.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Слово «</a:t>
            </a:r>
            <a:r>
              <a:rPr lang="ru-RU" b="1" dirty="0" smtClean="0"/>
              <a:t>портфолио</a:t>
            </a:r>
            <a:r>
              <a:rPr lang="ru-RU" dirty="0" smtClean="0"/>
              <a:t>» было известно еще в эпоху Ренессанса, Когда этим англоязычным термином называли альбом с рисунками и чертежами, который обязаны были предъявить художники и архитекторы, претендовавшие на место в Академии художеств. В 80-х годах </a:t>
            </a:r>
            <a:r>
              <a:rPr lang="en-US" dirty="0" smtClean="0"/>
              <a:t>XX </a:t>
            </a:r>
            <a:r>
              <a:rPr lang="ru-RU" dirty="0" smtClean="0"/>
              <a:t>века в США возникла идея применения портфолио в школе. И уже через десять лет ученые стали говорить о «</a:t>
            </a:r>
            <a:r>
              <a:rPr lang="ru-RU" dirty="0" err="1" smtClean="0"/>
              <a:t>портфолиомании</a:t>
            </a:r>
            <a:r>
              <a:rPr lang="ru-RU" b="1" dirty="0" smtClean="0"/>
              <a:t>», </a:t>
            </a:r>
            <a:r>
              <a:rPr lang="ru-RU" dirty="0" smtClean="0"/>
              <a:t>охватившей весь мир.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В 2004 году в Министерстве образования науки РФ была представлена концепция </a:t>
            </a:r>
            <a:r>
              <a:rPr lang="ru-RU" i="1" dirty="0" smtClean="0"/>
              <a:t>портфолио достижений ученика, </a:t>
            </a:r>
            <a:r>
              <a:rPr lang="ru-RU" dirty="0" smtClean="0"/>
              <a:t>которая призвана была помочь проследить развитие ребенка, обнаружить в нем склонности к тем или иным наукам и скрытые таланты.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DBAD66-4D61-43CF-9194-C802D717E30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Портфолио, благодаря своим особенностям, может стать важным элементом системы внутренней накопительной оценки достижения планируемых результатов начального образования: предметных, метапредметных и личностных. Однако использование порт фолио в этих целях возможно только при соблюдении ряда условий</a:t>
            </a:r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114AB3-7E1E-49EA-A611-4CA310CB808D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Важная </a:t>
            </a:r>
            <a:r>
              <a:rPr lang="ru-RU" b="1" smtClean="0"/>
              <a:t>цель портфолио </a:t>
            </a:r>
            <a:r>
              <a:rPr lang="ru-RU" smtClean="0"/>
              <a:t>- представить отчет по процессу об­разования учащегося, увидеть «картину» значимых образователь­ных результатов в целом, обеспечить отслеживание индивидуаль­ного прогресса ученика в широком образовательном контексте, продемонстрировать его способности практически применять при­обретенные знания и умения.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/>
              <a:t>Чтобы добиться этого, работа с портфолио должна быть орга­низована в системе, но это, в свою очередь, должно сочетаться с принципом добровольности при сборе информации. Данный прин­цип позволяет более серьезно и вдумчиво относиться к своим заня­тиям, увлечениям, даже к своему свободному времени, которое можно использовать с большей эффективностью для собственного развития.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/>
              <a:t>Обязательное условие успешной работы - знакомство родите­лей с данной технологией. Родители - участники создания портфо­лио, так как у ребят данного возраста нет навыка оформления рабо­ты. Работа должна быть красиво оформлена, ребенок должен чувст­вовать заинтересованность взрослых. Такого вида портфолио уча­щиеся начальных классов ведут по желанию.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/>
              <a:t>В приложении собираются грамоты, дипломы, сертификаты. Введение портфолио в начальной школе может повысить об­разовательную активность школьников, уровень осознания ими своих целей и возможностей и проследить индивидуальный про­гресс учащегося начальной школы, причем вне прямого сравнения с достижениями других учеников.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B2276A-AC56-4714-AFA1-01B023BAA17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Портфолио — это не только современная эффективная форма оценивания, но и действенное средство для решения ряда важных педагогических задач, позволяющее: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4812F2-D583-4EC5-A4BA-21477E9818B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 этой целью в состав портфолио должны быть включены различные материалы, отражающие: (см.сл.слайд)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FA9353-B7A3-46E1-9359-31FFFCF6C8D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B558E-7D87-4A7D-8BE7-DAACC138E9D8}" type="datetimeFigureOut">
              <a:rPr lang="ru-RU"/>
              <a:pPr>
                <a:defRPr/>
              </a:pPr>
              <a:t>23.04.2015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2EF80-5474-45C3-B4B8-8A51CC40F4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4A9EF-35E2-4189-AADD-7873D100C9F5}" type="datetimeFigureOut">
              <a:rPr lang="ru-RU"/>
              <a:pPr>
                <a:defRPr/>
              </a:pPr>
              <a:t>23.04.2015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AE2A2-47DE-45B4-81A3-AFD71EA4C0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8083F-2BDC-4D41-A9A6-C4FFF299F93F}" type="datetimeFigureOut">
              <a:rPr lang="ru-RU"/>
              <a:pPr>
                <a:defRPr/>
              </a:pPr>
              <a:t>23.04.2015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7599C-2C5B-4988-BECB-AA1A8837ED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503238" y="530225"/>
            <a:ext cx="8183562" cy="4187825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776663" y="6111875"/>
            <a:ext cx="2286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878F3-FF49-4FCD-8B6B-5C92B7DFC345}" type="datetimeFigureOut">
              <a:rPr lang="ru-RU"/>
              <a:pPr>
                <a:defRPr/>
              </a:pPr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62663" y="6111875"/>
            <a:ext cx="2286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48663" y="6111875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F8418-7DD8-4BB1-8B3B-F5A20DEEB3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D6183-E0E8-4695-A74D-BA19E2FE1FAC}" type="datetimeFigureOut">
              <a:rPr lang="ru-RU"/>
              <a:pPr>
                <a:defRPr/>
              </a:pPr>
              <a:t>23.04.2015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3B885-666C-41B3-B880-ED1B564215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8FA8E-D6FB-4FAC-8559-BA35D2D29402}" type="datetimeFigureOut">
              <a:rPr lang="ru-RU"/>
              <a:pPr>
                <a:defRPr/>
              </a:pPr>
              <a:t>23.04.2015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CB546-02AA-48BE-9D6A-7FCB94FFD2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36AD4-EEC9-46DB-A1E8-3D7F98BCF3CC}" type="datetimeFigureOut">
              <a:rPr lang="ru-RU"/>
              <a:pPr>
                <a:defRPr/>
              </a:pPr>
              <a:t>23.04.2015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07F70-7DA5-488E-AAC1-08A636FA32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C4516-7653-4C95-A286-07B81D953D0C}" type="datetimeFigureOut">
              <a:rPr lang="ru-RU"/>
              <a:pPr>
                <a:defRPr/>
              </a:pPr>
              <a:t>23.04.2015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84384-3A3A-44C6-99B2-53A72B3B0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F3F92-61E1-4CA8-B156-F1DB758E9271}" type="datetimeFigureOut">
              <a:rPr lang="ru-RU"/>
              <a:pPr>
                <a:defRPr/>
              </a:pPr>
              <a:t>23.04.2015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4C453-6AE5-4D0A-B7AC-4743F86ED2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989B2-1452-4B27-832B-F11A27007EB1}" type="datetimeFigureOut">
              <a:rPr lang="ru-RU"/>
              <a:pPr>
                <a:defRPr/>
              </a:pPr>
              <a:t>23.04.2015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418BA-8188-474D-99E9-B0B7A33647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CEA91-2D18-4193-B593-2474ECE74287}" type="datetimeFigureOut">
              <a:rPr lang="ru-RU"/>
              <a:pPr>
                <a:defRPr/>
              </a:pPr>
              <a:t>23.04.2015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985EC-1BBD-4935-BFD1-F858C62FB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EA563-D2F6-4430-847D-7C12D0976628}" type="datetimeFigureOut">
              <a:rPr lang="ru-RU"/>
              <a:pPr>
                <a:defRPr/>
              </a:pPr>
              <a:t>23.04.2015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702C4-4828-4AB7-AD7F-3535079C8F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32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4D87846A-73FF-4643-88D6-69DC3D8A3732}" type="datetimeFigureOut">
              <a:rPr lang="ru-RU"/>
              <a:pPr>
                <a:defRPr/>
              </a:pPr>
              <a:t>23.04.2015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4C093B60-814D-42B5-805F-355E3D13B0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01" r:id="rId2"/>
    <p:sldLayoutId id="214748382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22" r:id="rId9"/>
    <p:sldLayoutId id="2147483807" r:id="rId10"/>
    <p:sldLayoutId id="2147483808" r:id="rId11"/>
    <p:sldLayoutId id="2147483823" r:id="rId12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wmf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5286388"/>
            <a:ext cx="8280400" cy="1166800"/>
          </a:xfrm>
        </p:spPr>
        <p:txBody>
          <a:bodyPr/>
          <a:lstStyle/>
          <a:p>
            <a:pPr algn="r">
              <a:spcAft>
                <a:spcPct val="0"/>
              </a:spcAft>
              <a:buFont typeface="Arial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 учитель начальных классов </a:t>
            </a:r>
          </a:p>
          <a:p>
            <a:pPr algn="r">
              <a:spcAft>
                <a:spcPct val="0"/>
              </a:spcAft>
            </a:pPr>
            <a:r>
              <a:rPr lang="ru-RU" sz="2800" dirty="0" smtClean="0">
                <a:solidFill>
                  <a:schemeClr val="tx1"/>
                </a:solidFill>
              </a:rPr>
              <a:t>   </a:t>
            </a:r>
            <a:r>
              <a:rPr lang="ru-RU" sz="2800" dirty="0" err="1" smtClean="0">
                <a:solidFill>
                  <a:schemeClr val="tx1"/>
                </a:solidFill>
              </a:rPr>
              <a:t>Димкова</a:t>
            </a:r>
            <a:r>
              <a:rPr lang="ru-RU" sz="2800" dirty="0" smtClean="0">
                <a:solidFill>
                  <a:schemeClr val="tx1"/>
                </a:solidFill>
              </a:rPr>
              <a:t> Н.А.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43810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600" dirty="0" smtClean="0"/>
              <a:t>«Реализация </a:t>
            </a:r>
            <a:br>
              <a:rPr lang="ru-RU" sz="3600" dirty="0" smtClean="0"/>
            </a:br>
            <a:r>
              <a:rPr lang="ru-RU" sz="3600" dirty="0" smtClean="0"/>
              <a:t>личностно-ориентированного обучения с использованием технологии «</a:t>
            </a:r>
            <a:r>
              <a:rPr lang="ru-RU" sz="3600" dirty="0" err="1" smtClean="0"/>
              <a:t>Портфолио</a:t>
            </a:r>
            <a:r>
              <a:rPr lang="ru-RU" sz="3600" dirty="0" smtClean="0"/>
              <a:t>» как средства персонального движения младшего школьника»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3238" y="530224"/>
            <a:ext cx="8183562" cy="6042047"/>
          </a:xfrm>
        </p:spPr>
        <p:txBody>
          <a:bodyPr rtlCol="0">
            <a:normAutofit/>
          </a:bodyPr>
          <a:lstStyle/>
          <a:p>
            <a:pPr marL="265176" indent="-265176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Портфолио позволяет: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поддерживать высокую учебную мотивацию  школьников;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поощрять их активность и самостоятельность, расширять возможности обучения и самообучения;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развивать навыки рефлексивной и оценочной (и том числе </a:t>
            </a:r>
            <a:r>
              <a:rPr lang="ru-R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самооценочной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деятельности учащихся;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формировать умение учиться: ставить цели, планировать и</a:t>
            </a: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организовывать собственную учебную деятельность.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2" descr="C:\Users\АЛЕКСЕЙ И НАТАЛЬЯ\Downloads\424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5572140"/>
            <a:ext cx="1068390" cy="1000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>
          <a:xfrm>
            <a:off x="395288" y="333375"/>
            <a:ext cx="8496300" cy="1050925"/>
          </a:xfrm>
          <a:solidFill>
            <a:schemeClr val="accent3">
              <a:lumMod val="60000"/>
              <a:lumOff val="40000"/>
            </a:schemeClr>
          </a:solidFill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Этапы введения портфолио</a:t>
            </a:r>
          </a:p>
        </p:txBody>
      </p:sp>
      <p:grpSp>
        <p:nvGrpSpPr>
          <p:cNvPr id="2" name="Organization Chart 12"/>
          <p:cNvGrpSpPr>
            <a:grpSpLocks/>
          </p:cNvGrpSpPr>
          <p:nvPr/>
        </p:nvGrpSpPr>
        <p:grpSpPr bwMode="auto">
          <a:xfrm>
            <a:off x="1331913" y="1773238"/>
            <a:ext cx="6264275" cy="3214687"/>
            <a:chOff x="309" y="309"/>
            <a:chExt cx="864" cy="1152"/>
          </a:xfrm>
        </p:grpSpPr>
        <p:cxnSp>
          <p:nvCxnSpPr>
            <p:cNvPr id="88067" name="_s59413"/>
            <p:cNvCxnSpPr>
              <a:cxnSpLocks noChangeShapeType="1"/>
              <a:stCxn id="88071" idx="0"/>
              <a:endCxn id="88070" idx="2"/>
            </p:cNvCxnSpPr>
            <p:nvPr/>
          </p:nvCxnSpPr>
          <p:spPr bwMode="auto">
            <a:xfrm rot="-5400000">
              <a:off x="670" y="1100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8068" name="_s59410"/>
            <p:cNvCxnSpPr>
              <a:cxnSpLocks noChangeShapeType="1"/>
              <a:stCxn id="88070" idx="0"/>
              <a:endCxn id="88069" idx="2"/>
            </p:cNvCxnSpPr>
            <p:nvPr/>
          </p:nvCxnSpPr>
          <p:spPr bwMode="auto">
            <a:xfrm rot="-5400000">
              <a:off x="670" y="668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88069" name="_s59405"/>
            <p:cNvSpPr>
              <a:spLocks noChangeArrowheads="1"/>
            </p:cNvSpPr>
            <p:nvPr/>
          </p:nvSpPr>
          <p:spPr bwMode="auto">
            <a:xfrm>
              <a:off x="309" y="30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en-US" sz="2800" b="1"/>
                <a:t>I.</a:t>
              </a:r>
              <a:r>
                <a:rPr lang="ru-RU" sz="2800" b="1" i="1"/>
                <a:t>	Подготовительный этап</a:t>
              </a:r>
            </a:p>
          </p:txBody>
        </p:sp>
        <p:sp>
          <p:nvSpPr>
            <p:cNvPr id="88070" name="_s59407"/>
            <p:cNvSpPr>
              <a:spLocks noChangeArrowheads="1"/>
            </p:cNvSpPr>
            <p:nvPr/>
          </p:nvSpPr>
          <p:spPr bwMode="auto">
            <a:xfrm>
              <a:off x="309" y="74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en-US" sz="2800" b="1"/>
                <a:t>II.</a:t>
              </a:r>
              <a:r>
                <a:rPr lang="ru-RU" sz="2800" b="1" i="1"/>
                <a:t>	Основной этап</a:t>
              </a:r>
            </a:p>
          </p:txBody>
        </p:sp>
        <p:sp>
          <p:nvSpPr>
            <p:cNvPr id="88071" name="_s59412"/>
            <p:cNvSpPr>
              <a:spLocks noChangeArrowheads="1"/>
            </p:cNvSpPr>
            <p:nvPr/>
          </p:nvSpPr>
          <p:spPr bwMode="auto">
            <a:xfrm>
              <a:off x="309" y="117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en-US" sz="2800" b="1"/>
                <a:t>III.</a:t>
              </a:r>
              <a:r>
                <a:rPr lang="ru-RU" sz="2800" b="1" i="1"/>
                <a:t> Заключительный этап</a:t>
              </a:r>
            </a:p>
          </p:txBody>
        </p:sp>
      </p:grpSp>
      <p:pic>
        <p:nvPicPr>
          <p:cNvPr id="9" name="Picture 7" descr="MCj04244700000[1]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43834" y="5500702"/>
            <a:ext cx="1141412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 bwMode="auto">
          <a:xfrm>
            <a:off x="323850" y="333375"/>
            <a:ext cx="8183563" cy="1050925"/>
          </a:xfrm>
          <a:solidFill>
            <a:schemeClr val="accent3">
              <a:lumMod val="60000"/>
              <a:lumOff val="40000"/>
            </a:schemeClr>
          </a:solidFill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i="1" dirty="0" smtClean="0">
                <a:effectLst/>
              </a:rPr>
              <a:t>Подготовительный этап</a:t>
            </a:r>
            <a:r>
              <a:rPr lang="ru-RU" dirty="0" smtClean="0">
                <a:effectLst/>
              </a:rPr>
              <a:t> </a:t>
            </a:r>
          </a:p>
        </p:txBody>
      </p:sp>
      <p:sp>
        <p:nvSpPr>
          <p:cNvPr id="60419" name="Rectangle 3"/>
          <p:cNvSpPr>
            <a:spLocks noGrp="1"/>
          </p:cNvSpPr>
          <p:nvPr>
            <p:ph sz="quarter" idx="13"/>
          </p:nvPr>
        </p:nvSpPr>
        <p:spPr>
          <a:xfrm>
            <a:off x="357188" y="1357312"/>
            <a:ext cx="8183562" cy="5500687"/>
          </a:xfrm>
        </p:spPr>
        <p:txBody>
          <a:bodyPr rtlCol="0">
            <a:noAutofit/>
          </a:bodyPr>
          <a:lstStyle/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заседании </a:t>
            </a:r>
            <a:r>
              <a:rPr lang="ru-RU" sz="215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методобъединения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учителей начальных классов необходимо разработать </a:t>
            </a:r>
            <a:r>
              <a:rPr lang="ru-RU" sz="2150" b="1" dirty="0" smtClean="0">
                <a:solidFill>
                  <a:schemeClr val="tx1"/>
                </a:solidFill>
              </a:rPr>
              <a:t>«Положение о портфолио учеников начальных классов»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общие положения, цели и задачи, 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порядок формирования, структура, содержание, оформление портфолио, 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критерии оценки достижений учащихся. 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изучается мотивацию учащихся, подготовка рабочих материалов; 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учащихся и их родителей информируются о значимости портфолио и необходимости его ведения (лучше это сделать на собрании, где присутствуют классный руководитель, школьный психолог, родители).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Портфолио можно торжественно вручить на линейке 1 сентября первоклассникам или на родительском собрании.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Для оформления портфолио используются краски, ручки, карандаши, цветная бумага, переводные картинки, наклейки и т.д.</a:t>
            </a:r>
          </a:p>
          <a:p>
            <a:pPr indent="-182880" fontAlgn="auto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endParaRPr lang="ru-RU" sz="215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>
          <a:xfrm>
            <a:off x="395536" y="116632"/>
            <a:ext cx="8568952" cy="1512168"/>
          </a:xfrm>
          <a:solidFill>
            <a:schemeClr val="accent3">
              <a:lumMod val="60000"/>
              <a:lumOff val="40000"/>
            </a:schemeClr>
          </a:solidFill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200" i="1" dirty="0" smtClean="0">
                <a:effectLst/>
              </a:rPr>
              <a:t>Основной этап </a:t>
            </a:r>
            <a:r>
              <a:rPr lang="en-US" sz="3200" i="1" dirty="0" smtClean="0">
                <a:effectLst/>
              </a:rPr>
              <a:t/>
            </a:r>
            <a:br>
              <a:rPr lang="en-US" sz="3200" i="1" dirty="0" smtClean="0">
                <a:effectLst/>
              </a:rPr>
            </a:br>
            <a:r>
              <a:rPr lang="ru-RU" sz="3200" i="1" dirty="0" smtClean="0">
                <a:effectLst/>
              </a:rPr>
              <a:t>(как и чем наполнить портфолио ученика начальной школы)</a:t>
            </a:r>
          </a:p>
        </p:txBody>
      </p:sp>
      <p:sp>
        <p:nvSpPr>
          <p:cNvPr id="58371" name="Rectangle 3"/>
          <p:cNvSpPr>
            <a:spLocks noGrp="1"/>
          </p:cNvSpPr>
          <p:nvPr>
            <p:ph sz="quarter" idx="13"/>
          </p:nvPr>
        </p:nvSpPr>
        <p:spPr>
          <a:xfrm>
            <a:off x="468313" y="1844675"/>
            <a:ext cx="8183562" cy="4727597"/>
          </a:xfrm>
        </p:spPr>
        <p:txBody>
          <a:bodyPr rtlCol="0">
            <a:noAutofit/>
          </a:bodyPr>
          <a:lstStyle/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3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Титульный лист</a:t>
            </a:r>
            <a:r>
              <a:rPr lang="ru-RU" sz="23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содержит основную информацию (фамилия, имя, отчество ученика; учебное заведение, класс).</a:t>
            </a:r>
          </a:p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3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Возможные разделы портфолио</a:t>
            </a:r>
            <a:r>
              <a:rPr lang="ru-RU" sz="23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3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 1. Знакомьтесь, это я!  Моя семья.</a:t>
            </a:r>
          </a:p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3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 2. Моя школа. Мой класс.</a:t>
            </a:r>
          </a:p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3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 3. Мои учебные достижения.</a:t>
            </a:r>
          </a:p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3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 4. Копилка достижений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(грамоты, сертификаты).</a:t>
            </a:r>
          </a:p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3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 6. Мои творческие проекты.</a:t>
            </a:r>
          </a:p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3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 7. Пожелания и отзывы.</a:t>
            </a:r>
          </a:p>
        </p:txBody>
      </p:sp>
      <p:pic>
        <p:nvPicPr>
          <p:cNvPr id="4" name="Picture 3" descr="MCj04280650000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9454" y="5572140"/>
            <a:ext cx="1512887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/>
          </p:nvPr>
        </p:nvSpPr>
        <p:spPr bwMode="auto">
          <a:xfrm>
            <a:off x="539552" y="116632"/>
            <a:ext cx="7633096" cy="1050925"/>
          </a:xfrm>
          <a:solidFill>
            <a:schemeClr val="accent3">
              <a:lumMod val="60000"/>
              <a:lumOff val="40000"/>
            </a:schemeClr>
          </a:solidFill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i="1" dirty="0" smtClean="0">
                <a:effectLst/>
              </a:rPr>
              <a:t>Заключительный этап</a:t>
            </a:r>
          </a:p>
        </p:txBody>
      </p:sp>
      <p:sp>
        <p:nvSpPr>
          <p:cNvPr id="62467" name="Rectangle 3"/>
          <p:cNvSpPr>
            <a:spLocks noGrp="1"/>
          </p:cNvSpPr>
          <p:nvPr>
            <p:ph sz="quarter" idx="13"/>
          </p:nvPr>
        </p:nvSpPr>
        <p:spPr>
          <a:xfrm>
            <a:off x="285750" y="928688"/>
            <a:ext cx="8543925" cy="5929312"/>
          </a:xfrm>
        </p:spPr>
        <p:txBody>
          <a:bodyPr rtlCol="0">
            <a:noAutofit/>
          </a:bodyPr>
          <a:lstStyle/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1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Проводится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работа по развитию навыков рефлексивной и оценочной деятельности учащихся;</a:t>
            </a:r>
          </a:p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15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диагностика возможностей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анализ результатов успеваемости и досуговой деятельности учащихся;</a:t>
            </a:r>
          </a:p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формирование умения </a:t>
            </a:r>
            <a:r>
              <a:rPr lang="ru-RU" sz="215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ставить цели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215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планировать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и</a:t>
            </a:r>
            <a:r>
              <a:rPr lang="ru-RU" sz="215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организовывать собственную деятельность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получение промежуточных результатов по формированию портфолио (классный руководитель, школьный психолог);</a:t>
            </a:r>
          </a:p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диагностика </a:t>
            </a:r>
            <a:r>
              <a:rPr lang="ru-RU" sz="215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интересов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215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потребностей 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 </a:t>
            </a:r>
            <a:r>
              <a:rPr lang="ru-RU" sz="215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склонностей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учащихся;</a:t>
            </a:r>
          </a:p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анализ результатов диагностики интересов, потребностей и склонностей учащихся;</a:t>
            </a:r>
          </a:p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индивидуальное консультирование родителей по итогам диагностик  (классный руководитель, школьный психолог);</a:t>
            </a:r>
          </a:p>
          <a:p>
            <a:pPr indent="-182880" fontAlgn="auto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проводится </a:t>
            </a:r>
            <a:r>
              <a:rPr lang="ru-RU" sz="215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анализ результативности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работы по накоплению портфолио (классный руководитель).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Содержимое 2"/>
          <p:cNvSpPr>
            <a:spLocks noGrp="1"/>
          </p:cNvSpPr>
          <p:nvPr>
            <p:ph sz="quarter" idx="13"/>
          </p:nvPr>
        </p:nvSpPr>
        <p:spPr>
          <a:xfrm>
            <a:off x="428625" y="428625"/>
            <a:ext cx="8183563" cy="5975350"/>
          </a:xfrm>
        </p:spPr>
        <p:txBody>
          <a:bodyPr/>
          <a:lstStyle/>
          <a:p>
            <a:r>
              <a:rPr lang="ru-RU" sz="3200" b="1" smtClean="0"/>
              <a:t>Структуру портфолио </a:t>
            </a:r>
            <a:r>
              <a:rPr lang="ru-RU" sz="3200" smtClean="0"/>
              <a:t>каждое учебное заведение определяет самостоятельно.</a:t>
            </a:r>
          </a:p>
          <a:p>
            <a:r>
              <a:rPr lang="ru-RU" sz="3200" smtClean="0"/>
              <a:t>Информационную и консультативную помощь ученику обязаны оказывать </a:t>
            </a:r>
            <a:r>
              <a:rPr lang="ru-RU" sz="3200" b="1" smtClean="0"/>
              <a:t>родители</a:t>
            </a:r>
            <a:r>
              <a:rPr lang="ru-RU" sz="3200" smtClean="0"/>
              <a:t> и </a:t>
            </a:r>
            <a:r>
              <a:rPr lang="ru-RU" sz="3200" b="1" smtClean="0"/>
              <a:t>классный руководитель</a:t>
            </a:r>
            <a:r>
              <a:rPr lang="ru-RU" sz="3200" smtClean="0"/>
              <a:t>.</a:t>
            </a:r>
          </a:p>
          <a:p>
            <a:r>
              <a:rPr lang="ru-RU" sz="3200" smtClean="0"/>
              <a:t> В </a:t>
            </a:r>
            <a:r>
              <a:rPr lang="ru-RU" sz="3200" b="1" smtClean="0"/>
              <a:t>состав портфолио </a:t>
            </a:r>
            <a:r>
              <a:rPr lang="ru-RU" sz="3200" smtClean="0"/>
              <a:t>могут включаться результаты, достигнутые учеником в ходе учебной и в иных формах деятельности (творческой, социальной, коммуникативной, физкультурно -оздоровительной, трудовой).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3238" y="0"/>
            <a:ext cx="8183562" cy="6500834"/>
          </a:xfrm>
        </p:spPr>
        <p:txBody>
          <a:bodyPr rtlCol="0">
            <a:normAutofit fontScale="92500"/>
          </a:bodyPr>
          <a:lstStyle/>
          <a:p>
            <a:pPr marL="265176" indent="-265176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r>
              <a:rPr lang="en-US" spc="-15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800" spc="-15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spc="-15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Необходимость включения в состав портфолио материалов, дающих представление о степени достижения образовательным учреждением, педагогами, обучающимися основных результатов начального образования: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формирование предметных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 у</a:t>
            </a: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ниверсальных способов действий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а также </a:t>
            </a: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опорной системы знаний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обеспечивающих возможность продолжения образования в основной школе;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воспитание умения учиться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способности к самоорганизации с целью решения учебных задач;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индивидуальный прогресс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основных сферах личностного развития - эмоциональной, познавательной, саморегуляции.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0"/>
            <a:ext cx="8183562" cy="6858000"/>
          </a:xfrm>
        </p:spPr>
        <p:txBody>
          <a:bodyPr/>
          <a:lstStyle/>
          <a:p>
            <a:pPr marL="265113" indent="-265113">
              <a:spcAft>
                <a:spcPct val="0"/>
              </a:spcAft>
              <a:buFont typeface="Wingdings 2" pitchFamily="18" charset="2"/>
              <a:buChar char=""/>
            </a:pPr>
            <a:r>
              <a:rPr lang="ru-RU" sz="2400" b="1" dirty="0" smtClean="0"/>
              <a:t>дифференцированные оценки</a:t>
            </a:r>
            <a:r>
              <a:rPr lang="ru-RU" sz="2400" dirty="0" smtClean="0"/>
              <a:t>, характеризующие уровень и качество освоения выпускниками начальной школы каждой из учебных и сквозных (междисциплинарных) программ;</a:t>
            </a:r>
          </a:p>
          <a:p>
            <a:pPr marL="265113" indent="-265113">
              <a:spcAft>
                <a:spcPct val="0"/>
              </a:spcAft>
              <a:buFont typeface="Wingdings 2" pitchFamily="18" charset="2"/>
              <a:buChar char=""/>
            </a:pPr>
            <a:r>
              <a:rPr lang="ru-RU" sz="2400" b="1" dirty="0" smtClean="0"/>
              <a:t>интегральные оценки</a:t>
            </a:r>
            <a:r>
              <a:rPr lang="ru-RU" sz="2400" dirty="0" smtClean="0"/>
              <a:t>, характеризующие способность применять приобретенные знания и умения по разным предметам в целях решения учебно-практических задач;</a:t>
            </a:r>
          </a:p>
          <a:p>
            <a:pPr marL="265113" indent="-265113">
              <a:spcAft>
                <a:spcPct val="0"/>
              </a:spcAft>
              <a:buFont typeface="Wingdings 2" pitchFamily="18" charset="2"/>
              <a:buChar char=""/>
            </a:pPr>
            <a:r>
              <a:rPr lang="ru-RU" sz="2400" b="1" dirty="0" smtClean="0"/>
              <a:t>продвижение обучающихся в достижении планируемых результатов </a:t>
            </a:r>
            <a:r>
              <a:rPr lang="ru-RU" sz="2400" dirty="0" smtClean="0"/>
              <a:t>освоения основной образовательной программы с момента поступления в школу до ее окончания;</a:t>
            </a:r>
          </a:p>
          <a:p>
            <a:pPr marL="265113" indent="-265113">
              <a:spcAft>
                <a:spcPct val="0"/>
              </a:spcAft>
              <a:buFont typeface="Wingdings 2" pitchFamily="18" charset="2"/>
              <a:buChar char=""/>
            </a:pPr>
            <a:r>
              <a:rPr lang="ru-RU" sz="2400" b="1" dirty="0" smtClean="0"/>
              <a:t>индивидуальный прогресс </a:t>
            </a:r>
            <a:r>
              <a:rPr lang="ru-RU" sz="2400" dirty="0" smtClean="0"/>
              <a:t>и </a:t>
            </a:r>
            <a:r>
              <a:rPr lang="ru-RU" sz="2400" b="1" dirty="0" smtClean="0"/>
              <a:t>особенности личностного развития </a:t>
            </a:r>
            <a:r>
              <a:rPr lang="ru-RU" sz="2400" dirty="0" smtClean="0"/>
              <a:t>обучающихся в эмоциональной и познавательной сферах, и сфере </a:t>
            </a:r>
            <a:r>
              <a:rPr lang="ru-RU" sz="2400" dirty="0" err="1" smtClean="0"/>
              <a:t>саморегуляции</a:t>
            </a:r>
            <a:r>
              <a:rPr lang="ru-RU" sz="2400" dirty="0" smtClean="0"/>
              <a:t>.</a:t>
            </a:r>
          </a:p>
          <a:p>
            <a:pPr marL="265113" indent="-265113">
              <a:spcAft>
                <a:spcPct val="0"/>
              </a:spcAft>
              <a:buFont typeface="Wingdings 2" pitchFamily="18" charset="2"/>
              <a:buChar char=""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404813"/>
            <a:ext cx="8497887" cy="6092825"/>
          </a:xfrm>
        </p:spPr>
        <p:txBody>
          <a:bodyPr rtlCol="0">
            <a:normAutofit/>
          </a:bodyPr>
          <a:lstStyle/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5176" indent="-265176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II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Общие требования к системе оценки достижения планируемых результатов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ru-RU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Портфолио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должно строиться на </a:t>
            </a:r>
            <a:r>
              <a:rPr lang="ru-RU" sz="3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критериальной</a:t>
            </a:r>
            <a:r>
              <a:rPr lang="ru-RU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основе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r>
              <a:rPr lang="ru-RU" sz="2800" kern="0" dirty="0" smtClean="0">
                <a:solidFill>
                  <a:srgbClr val="000000"/>
                </a:solidFill>
                <a:latin typeface="Arial"/>
              </a:rPr>
              <a:t>   Поэтому </a:t>
            </a:r>
            <a:r>
              <a:rPr lang="ru-RU" sz="2800" b="1" kern="0" dirty="0">
                <a:solidFill>
                  <a:srgbClr val="000000"/>
                </a:solidFill>
                <a:latin typeface="Arial"/>
              </a:rPr>
              <a:t>портфолио должны сопровождаться </a:t>
            </a:r>
            <a:r>
              <a:rPr lang="ru-RU" sz="2800" b="1" kern="0" dirty="0">
                <a:solidFill>
                  <a:srgbClr val="FF0000"/>
                </a:solidFill>
                <a:latin typeface="Arial"/>
              </a:rPr>
              <a:t>специальными документами</a:t>
            </a:r>
            <a:r>
              <a:rPr lang="ru-RU" sz="2800" b="1" kern="0" dirty="0">
                <a:solidFill>
                  <a:srgbClr val="000000"/>
                </a:solidFill>
                <a:latin typeface="Arial"/>
              </a:rPr>
              <a:t>, в которых описаны </a:t>
            </a:r>
            <a:r>
              <a:rPr lang="ru-RU" sz="2800" b="1" kern="0" dirty="0">
                <a:solidFill>
                  <a:schemeClr val="accent3">
                    <a:lumMod val="50000"/>
                  </a:schemeClr>
                </a:solidFill>
                <a:latin typeface="Arial"/>
              </a:rPr>
              <a:t>состав</a:t>
            </a:r>
            <a:r>
              <a:rPr lang="ru-RU" sz="2800" b="1" kern="0" dirty="0">
                <a:solidFill>
                  <a:srgbClr val="000000"/>
                </a:solidFill>
                <a:latin typeface="Arial"/>
              </a:rPr>
              <a:t> портфолио, </a:t>
            </a:r>
            <a:r>
              <a:rPr lang="ru-RU" sz="2800" b="1" kern="0" dirty="0">
                <a:solidFill>
                  <a:schemeClr val="accent3">
                    <a:lumMod val="50000"/>
                  </a:schemeClr>
                </a:solidFill>
                <a:latin typeface="Arial"/>
              </a:rPr>
              <a:t>критерии</a:t>
            </a:r>
            <a:r>
              <a:rPr lang="ru-RU" sz="2800" b="1" kern="0" dirty="0">
                <a:solidFill>
                  <a:srgbClr val="000000"/>
                </a:solidFill>
                <a:latin typeface="Arial"/>
              </a:rPr>
              <a:t>, на основе которых оцениваются отдельные </a:t>
            </a:r>
            <a:r>
              <a:rPr lang="ru-RU" sz="2800" b="1" kern="0" dirty="0" smtClean="0">
                <a:solidFill>
                  <a:srgbClr val="000000"/>
                </a:solidFill>
                <a:latin typeface="Arial"/>
              </a:rPr>
              <a:t>работы.</a:t>
            </a:r>
            <a:endParaRPr lang="ru-RU" sz="2800" dirty="0">
              <a:solidFill>
                <a:srgbClr val="FFFF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357166"/>
            <a:ext cx="1374755" cy="148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188913"/>
            <a:ext cx="8497887" cy="6048375"/>
          </a:xfrm>
        </p:spPr>
        <p:txBody>
          <a:bodyPr rtlCol="0">
            <a:noAutofit/>
          </a:bodyPr>
          <a:lstStyle/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III.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Каждый материал, включаемый в состав портфолио,</a:t>
            </a:r>
            <a:r>
              <a:rPr lang="ru-RU" sz="3200" dirty="0" smtClean="0">
                <a:solidFill>
                  <a:srgbClr val="0070C0"/>
                </a:solidFill>
              </a:rPr>
              <a:t> должен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фиксироваться письменно и храниться в определенной системе.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</a:p>
          <a:p>
            <a:pPr indent="-182880" fontAlgn="auto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Только этом случае портфолио может получить признание как элемент системы оценки достижения планируемых результатов начального образования.</a:t>
            </a:r>
          </a:p>
        </p:txBody>
      </p:sp>
      <p:pic>
        <p:nvPicPr>
          <p:cNvPr id="3" name="Picture 7" descr="BS00554_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72396" y="5000636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1" y="3929066"/>
            <a:ext cx="2214577" cy="250032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r"/>
            <a:r>
              <a:rPr lang="ru-RU" sz="2800" b="1" i="1" dirty="0" smtClean="0">
                <a:solidFill>
                  <a:srgbClr val="FF0000"/>
                </a:solidFill>
              </a:rPr>
              <a:t>«Нет большего преступления, чем убить мечту и нет высшей добродетели, чем </a:t>
            </a:r>
          </a:p>
          <a:p>
            <a:pPr algn="r"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осуществить её»</a:t>
            </a:r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r>
              <a:rPr lang="ru-RU" i="1" dirty="0" smtClean="0"/>
              <a:t>Хорхе </a:t>
            </a:r>
            <a:r>
              <a:rPr lang="ru-RU" i="1" dirty="0" err="1" smtClean="0"/>
              <a:t>Анхель</a:t>
            </a:r>
            <a:r>
              <a:rPr lang="ru-RU" i="1" dirty="0" smtClean="0"/>
              <a:t> </a:t>
            </a:r>
            <a:r>
              <a:rPr lang="ru-RU" i="1" dirty="0" err="1" smtClean="0"/>
              <a:t>Ливрага</a:t>
            </a:r>
            <a:endParaRPr lang="ru-RU" i="1" dirty="0"/>
          </a:p>
        </p:txBody>
      </p:sp>
      <p:pic>
        <p:nvPicPr>
          <p:cNvPr id="4" name="Picture 2" descr="C:\Users\АЛЕКСЕЙ И НАТАЛЬЯ\Downloads\29776.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286124"/>
            <a:ext cx="2714644" cy="3286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3238" y="530225"/>
            <a:ext cx="8183562" cy="5541963"/>
          </a:xfrm>
        </p:spPr>
        <p:txBody>
          <a:bodyPr rtlCol="0">
            <a:normAutofit/>
          </a:bodyPr>
          <a:lstStyle/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IV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. Основные результаты начального образования достигаются как в школьной, так и во внешкольной деятельности учащихся.  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школьная деятельность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endParaRPr lang="ru-RU" sz="3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внешкольная деятельность</a:t>
            </a:r>
            <a:endParaRPr lang="ru-RU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17" descr="MCj04375770000[1]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6578" y="4929198"/>
            <a:ext cx="18986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562" cy="1050925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Школьная деятельность: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58370" name="Содержимое 2"/>
          <p:cNvSpPr>
            <a:spLocks noGrp="1"/>
          </p:cNvSpPr>
          <p:nvPr>
            <p:ph sz="quarter" idx="13"/>
          </p:nvPr>
        </p:nvSpPr>
        <p:spPr>
          <a:xfrm>
            <a:off x="468313" y="1412875"/>
            <a:ext cx="8424862" cy="4873645"/>
          </a:xfrm>
        </p:spPr>
        <p:txBody>
          <a:bodyPr/>
          <a:lstStyle/>
          <a:p>
            <a:pPr marL="265113" indent="-265113">
              <a:spcAft>
                <a:spcPct val="0"/>
              </a:spcAft>
              <a:buFont typeface="Wingdings 2" pitchFamily="18" charset="2"/>
              <a:buChar char=""/>
            </a:pPr>
            <a:r>
              <a:rPr lang="ru-RU" sz="2400" b="1" dirty="0" smtClean="0"/>
              <a:t>учебных занятий </a:t>
            </a:r>
            <a:r>
              <a:rPr lang="ru-RU" sz="2400" dirty="0" smtClean="0"/>
              <a:t>(уроков, творческих мастерских, экскурсий и иных форм организации учебного процесса);</a:t>
            </a:r>
          </a:p>
          <a:p>
            <a:pPr marL="265113" indent="-265113">
              <a:spcAft>
                <a:spcPct val="0"/>
              </a:spcAft>
              <a:buFont typeface="Wingdings 2" pitchFamily="18" charset="2"/>
              <a:buChar char=""/>
            </a:pPr>
            <a:r>
              <a:rPr lang="ru-RU" sz="2400" b="1" dirty="0" smtClean="0"/>
              <a:t>групповых</a:t>
            </a:r>
            <a:r>
              <a:rPr lang="ru-RU" sz="2400" dirty="0" smtClean="0"/>
              <a:t> и </a:t>
            </a:r>
            <a:r>
              <a:rPr lang="ru-RU" sz="2400" b="1" dirty="0" smtClean="0"/>
              <a:t>индивидуальных занятий </a:t>
            </a:r>
            <a:r>
              <a:rPr lang="ru-RU" sz="2400" dirty="0" smtClean="0"/>
              <a:t>по выбору, проводимых в первой половине дня в рамках основной общеобразовательной программы;</a:t>
            </a:r>
          </a:p>
          <a:p>
            <a:pPr marL="265113" indent="-265113">
              <a:spcAft>
                <a:spcPct val="0"/>
              </a:spcAft>
              <a:buFont typeface="Wingdings 2" pitchFamily="18" charset="2"/>
              <a:buChar char=""/>
            </a:pPr>
            <a:r>
              <a:rPr lang="ru-RU" sz="2400" b="1" dirty="0" err="1" smtClean="0"/>
              <a:t>общеклассных</a:t>
            </a:r>
            <a:r>
              <a:rPr lang="ru-RU" sz="2400" dirty="0" smtClean="0"/>
              <a:t>  и/или </a:t>
            </a:r>
            <a:r>
              <a:rPr lang="ru-RU" sz="2400" b="1" dirty="0" smtClean="0"/>
              <a:t>общешкольных мероприятий</a:t>
            </a:r>
            <a:r>
              <a:rPr lang="ru-RU" sz="2400" dirty="0" smtClean="0"/>
              <a:t>, проводимых в рамках основной общеобразовательной программы (например, смотры, праздники, массовые выезды, культпоходы, туристические слеты, субботники, посещение подшефных организаций и т.п.);</a:t>
            </a:r>
          </a:p>
          <a:p>
            <a:pPr marL="265113" indent="-265113">
              <a:spcAft>
                <a:spcPct val="0"/>
              </a:spcAft>
              <a:buFont typeface="Wingdings 2" pitchFamily="18" charset="2"/>
              <a:buChar char=""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57188"/>
            <a:ext cx="8856983" cy="1050925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Внешкольная деятельность: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30188" y="1319213"/>
            <a:ext cx="8786812" cy="5538787"/>
          </a:xfrm>
        </p:spPr>
        <p:txBody>
          <a:bodyPr rtlCol="0">
            <a:noAutofit/>
          </a:bodyPr>
          <a:lstStyle/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1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групповых 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 </a:t>
            </a:r>
            <a:r>
              <a:rPr lang="ru-RU" sz="21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индивидуальных учебных занятий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реализуемых общеобразовательным учреждением во второй половине дня в рамках программы дополнительного образования;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1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внеклассных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и/или </a:t>
            </a:r>
            <a:r>
              <a:rPr lang="ru-RU" sz="21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внешкольных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1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мероприятий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реали­зуемых общеобразовательным учреждением в рамках программы дополнительного образования (например, районные и городские олимпиады);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1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свободно избираемой образовательной деятельности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реализуемой учеником и семьей в рамках программы дополнительного образования (в том числе участие в конкурсах, олимпиадах, посеще­ние музыкальной школы, изостудии, спортивных секций и т.п.);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1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свободно избираемой социальной 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и/или </a:t>
            </a:r>
            <a:r>
              <a:rPr lang="ru-RU" sz="215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трудовой деятельности</a:t>
            </a:r>
            <a:r>
              <a:rPr lang="ru-RU" sz="2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реализуемой учеником и семьей (например, работа на приусадебном участке, помощь семье, соседям и т.п.).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endParaRPr lang="ru-RU" sz="21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951116" cy="1050925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В Портфолио входят: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64514" name="Содержимое 2"/>
          <p:cNvSpPr>
            <a:spLocks noGrp="1"/>
          </p:cNvSpPr>
          <p:nvPr>
            <p:ph sz="quarter" idx="13"/>
          </p:nvPr>
        </p:nvSpPr>
        <p:spPr>
          <a:xfrm>
            <a:off x="285750" y="1357313"/>
            <a:ext cx="8183563" cy="4902200"/>
          </a:xfrm>
        </p:spPr>
        <p:txBody>
          <a:bodyPr/>
          <a:lstStyle/>
          <a:p>
            <a:pPr marL="514350" indent="-514350">
              <a:buFont typeface="Wingdings 2" pitchFamily="18" charset="2"/>
              <a:buAutoNum type="arabicPeriod"/>
            </a:pPr>
            <a:r>
              <a:rPr lang="ru-RU" sz="2800" b="1" i="1" dirty="0" smtClean="0"/>
              <a:t>Выборки детских работ - формальных и творческих;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ru-RU" sz="2800" b="1" i="1" dirty="0" smtClean="0"/>
              <a:t>Систематизированные материалы наблюдений</a:t>
            </a:r>
            <a:r>
              <a:rPr lang="ru-RU" sz="2800" i="1" dirty="0" smtClean="0"/>
              <a:t> ;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ru-RU" sz="2800" b="1" i="1" dirty="0" smtClean="0"/>
              <a:t>Материалы, характеризующие достижения учащихся во </a:t>
            </a:r>
            <a:r>
              <a:rPr lang="ru-RU" sz="2800" b="1" i="1" dirty="0" err="1" smtClean="0"/>
              <a:t>внеучебной</a:t>
            </a:r>
            <a:r>
              <a:rPr lang="ru-RU" sz="2800" i="1" dirty="0" smtClean="0"/>
              <a:t> </a:t>
            </a:r>
            <a:r>
              <a:rPr lang="ru-RU" sz="2800" dirty="0" smtClean="0"/>
              <a:t>(школьной и внешкольной) </a:t>
            </a:r>
            <a:r>
              <a:rPr lang="ru-RU" sz="2800" b="1" i="1" dirty="0" smtClean="0"/>
              <a:t>и </a:t>
            </a:r>
            <a:r>
              <a:rPr lang="ru-RU" sz="2800" b="1" i="1" dirty="0" err="1" smtClean="0"/>
              <a:t>досуговой</a:t>
            </a:r>
            <a:r>
              <a:rPr lang="ru-RU" sz="2800" b="1" i="1" dirty="0" smtClean="0"/>
              <a:t> деятельности.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 bwMode="auto">
          <a:xfrm>
            <a:off x="73025" y="87313"/>
            <a:ext cx="9036050" cy="1439862"/>
          </a:xfrm>
          <a:solidFill>
            <a:schemeClr val="accent3">
              <a:lumMod val="60000"/>
              <a:lumOff val="40000"/>
            </a:schemeClr>
          </a:solidFill>
        </p:spPr>
        <p:txBody>
          <a:bodyPr wrap="square" numCol="1" compatLnSpc="1">
            <a:prstTxWarp prst="textNoShape">
              <a:avLst/>
            </a:prstTxWarp>
            <a:normAutofit/>
          </a:bodyPr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Материалы, характеризующие достижения учащихся во </a:t>
            </a:r>
            <a:r>
              <a:rPr lang="ru-RU" sz="2800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внеучебной</a:t>
            </a:r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(школьной и внешкольной) </a:t>
            </a:r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досуговой деятельности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72706" name="Rectangle 3"/>
          <p:cNvSpPr>
            <a:spLocks noGrp="1"/>
          </p:cNvSpPr>
          <p:nvPr>
            <p:ph sz="quarter" idx="13"/>
          </p:nvPr>
        </p:nvSpPr>
        <p:spPr>
          <a:xfrm>
            <a:off x="323850" y="2060575"/>
            <a:ext cx="8183563" cy="41878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800" u="sng" dirty="0" smtClean="0"/>
              <a:t>три основные группы результатов:</a:t>
            </a:r>
            <a:r>
              <a:rPr lang="ru-RU" sz="2800" dirty="0" smtClean="0"/>
              <a:t> </a:t>
            </a:r>
          </a:p>
          <a:p>
            <a:pPr>
              <a:buFont typeface="Wingdings 2" pitchFamily="18" charset="2"/>
              <a:buNone/>
            </a:pPr>
            <a:endParaRPr lang="ru-RU" dirty="0" smtClean="0"/>
          </a:p>
          <a:p>
            <a:r>
              <a:rPr lang="ru-RU" sz="4000" b="1" dirty="0" smtClean="0"/>
              <a:t>личностные </a:t>
            </a:r>
          </a:p>
          <a:p>
            <a:r>
              <a:rPr lang="ru-RU" sz="4000" b="1" dirty="0" err="1" smtClean="0"/>
              <a:t>метапредметные</a:t>
            </a:r>
            <a:endParaRPr lang="ru-RU" sz="4000" b="1" dirty="0" smtClean="0"/>
          </a:p>
          <a:p>
            <a:r>
              <a:rPr lang="ru-RU" sz="4000" b="1" dirty="0" smtClean="0"/>
              <a:t>предметные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16" y="4714884"/>
            <a:ext cx="1630507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3850" y="333375"/>
          <a:ext cx="8569325" cy="6157278"/>
        </p:xfrm>
        <a:graphic>
          <a:graphicData uri="http://schemas.openxmlformats.org/drawingml/2006/table">
            <a:tbl>
              <a:tblPr/>
              <a:tblGrid>
                <a:gridCol w="3384550"/>
                <a:gridCol w="5184775"/>
              </a:tblGrid>
              <a:tr h="115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Разделы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Универсальные учебные действия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Знакомьтесь это я. Мои первые документы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Моя семья.</a:t>
                      </a: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Личностные универсальные учебные действия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7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Самоопределение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основ идентичности личности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Осознание этнической принадлежности и культурной идентичности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чувства сопричастности своей Родине, народу, истории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Я-концепции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самооценки личности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Нравственно-этическая ориентация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толерантности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моральных норм и самооценки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доброжелательности</a:t>
                      </a: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Коммуникативные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универсальные учебные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098" name="Picture 2" descr="C:\Users\АЛЕКСЕЙ И НАТАЛЬЯ\Desktop\Новая папка\P102096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660000">
            <a:off x="598282" y="2145812"/>
            <a:ext cx="1640205" cy="1187735"/>
          </a:xfrm>
          <a:prstGeom prst="rect">
            <a:avLst/>
          </a:prstGeom>
          <a:noFill/>
        </p:spPr>
      </p:pic>
      <p:pic>
        <p:nvPicPr>
          <p:cNvPr id="4099" name="Picture 3" descr="C:\Users\АЛЕКСЕЙ И НАТАЛЬЯ\Desktop\Новая папка\P102096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600000">
            <a:off x="1732520" y="3147142"/>
            <a:ext cx="1794329" cy="1187535"/>
          </a:xfrm>
          <a:prstGeom prst="rect">
            <a:avLst/>
          </a:prstGeom>
          <a:noFill/>
        </p:spPr>
      </p:pic>
      <p:pic>
        <p:nvPicPr>
          <p:cNvPr id="4100" name="Picture 4" descr="C:\Users\АЛЕКСЕЙ И НАТАЛЬЯ\Desktop\Новая папка\P102097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2976" y="4572008"/>
            <a:ext cx="2006192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357165"/>
          <a:ext cx="8429684" cy="6195389"/>
        </p:xfrm>
        <a:graphic>
          <a:graphicData uri="http://schemas.openxmlformats.org/drawingml/2006/table">
            <a:tbl>
              <a:tblPr/>
              <a:tblGrid>
                <a:gridCol w="3329397"/>
                <a:gridCol w="5100287"/>
              </a:tblGrid>
              <a:tr h="3297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Разделы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Универсальные учебные действия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28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Моя школа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Мой  класс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Личностные универсальные учебные действия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57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Нравственно-этическая ориентация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доброжелательности, положительного отношения к жизни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установления на здоровый и безопасный образ жизни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Знание основных моральных норм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эмпатии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эмоционально-нравственной отзывчивости, толерантности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Коммуникативные универсальные учебные действия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76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122" name="Picture 2" descr="C:\Users\АЛЕКСЕЙ И НАТАЛЬЯ\Desktop\Новая папка\P102096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224" y="2214554"/>
            <a:ext cx="2357454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388" y="260351"/>
          <a:ext cx="8856662" cy="6347421"/>
        </p:xfrm>
        <a:graphic>
          <a:graphicData uri="http://schemas.openxmlformats.org/drawingml/2006/table">
            <a:tbl>
              <a:tblPr/>
              <a:tblGrid>
                <a:gridCol w="2214562"/>
                <a:gridCol w="6642100"/>
              </a:tblGrid>
              <a:tr h="696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Разделы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Универсальные учебные действия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022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Мои учебные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достижения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Личностные универсальные учебные действия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14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Смыслообразование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Формирование целостных ориентиров и смысла учебной деятельности</a:t>
                      </a: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0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Регулятивные универсальные учебные действия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0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 учиться и способствовать к организации своей деятельности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 контролировать процесс и результаты своей деятельности, планировать свою деятельность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 адекватно оценивать свою деятельность и воспринимать оценку со стороны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целеустремленности и настойчивости в достижении целей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Готовность к преодолению трудностей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оптимистического восприятия мира</a:t>
                      </a: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0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Познавательные универсальные учебные действия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8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Общеучебные</a:t>
                      </a: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универсальные учебные действия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Универсальные логические действия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0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Коммуникативные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универсальные учебные действия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6363" y="635000"/>
          <a:ext cx="8964612" cy="5651520"/>
        </p:xfrm>
        <a:graphic>
          <a:graphicData uri="http://schemas.openxmlformats.org/drawingml/2006/table">
            <a:tbl>
              <a:tblPr/>
              <a:tblGrid>
                <a:gridCol w="3711575"/>
                <a:gridCol w="5253037"/>
              </a:tblGrid>
              <a:tr h="491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Разделы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Универсальные учебные действия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460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Копилка  достижений (сертифицированные документы, благодарственные письма, сертификаты, грамоты, дипломы)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Личностные универсальные учебные действия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3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Самоопределение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Развитие Я-концепции и самооценки личности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Нравственно-этическая ориентация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Формирование моральной самооценки</a:t>
                      </a: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4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Регулятивные универсальные учебные действия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9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 учиться и способствовать к организации своей деятельности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 контролировать процесс и результаты своей деятельности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 адекватно оценивать свою деятельность и воспринимать оценку со стороны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целеустремлённости и настойчивости в достижении целей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Picture 2" descr="C:\Users\АЛЕКСЕЙ И НАТАЛЬЯ\Desktop\школа фото\P102051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360000">
            <a:off x="849861" y="3699530"/>
            <a:ext cx="1143008" cy="1285884"/>
          </a:xfrm>
          <a:prstGeom prst="rect">
            <a:avLst/>
          </a:prstGeom>
          <a:noFill/>
        </p:spPr>
      </p:pic>
      <p:pic>
        <p:nvPicPr>
          <p:cNvPr id="5" name="Picture 2" descr="C:\Users\АЛЕКСЕЙ И НАТАЛЬЯ\Desktop\школа фото\P1020517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80000">
            <a:off x="2098716" y="3720523"/>
            <a:ext cx="1214446" cy="1500198"/>
          </a:xfrm>
          <a:prstGeom prst="rect">
            <a:avLst/>
          </a:prstGeom>
          <a:noFill/>
        </p:spPr>
      </p:pic>
      <p:pic>
        <p:nvPicPr>
          <p:cNvPr id="6" name="Picture 4" descr="C:\Users\АЛЕКСЕЙ И НАТАЛЬЯ\Desktop\школа фото\P102004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420000">
            <a:off x="1348219" y="4901649"/>
            <a:ext cx="785818" cy="1071570"/>
          </a:xfrm>
          <a:prstGeom prst="rect">
            <a:avLst/>
          </a:prstGeom>
          <a:noFill/>
        </p:spPr>
      </p:pic>
      <p:pic>
        <p:nvPicPr>
          <p:cNvPr id="7" name="Picture 3" descr="C:\Users\АЛЕКСЕЙ И НАТАЛЬЯ\Desktop\школа фото\P102004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40000">
            <a:off x="2179525" y="4812425"/>
            <a:ext cx="785818" cy="1071570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5143512"/>
            <a:ext cx="909295" cy="104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8750" y="373063"/>
          <a:ext cx="8950325" cy="6137279"/>
        </p:xfrm>
        <a:graphic>
          <a:graphicData uri="http://schemas.openxmlformats.org/drawingml/2006/table">
            <a:tbl>
              <a:tblPr/>
              <a:tblGrid>
                <a:gridCol w="3232150"/>
                <a:gridCol w="5718175"/>
              </a:tblGrid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Разделы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Универсальные учебные действия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V.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Мои творческие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проекты.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Личностные универсальные учебные действия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2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Смыслообразование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Формирование ценностных ориентиров и смысла учебной деятельности </a:t>
                      </a: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Регулятивные универсальные учебные действия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 учиться и способствовать к организации своей деятельности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Познавательные универсальные учебные действия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Общеучебные универсальные учебные действия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Универсальные логические действия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Коммуникативные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универсальные учебные действия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006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Picture 2" descr="C:\Users\АЛЕКСЕЙ И НАТАЛЬЯ\Desktop\школа фото\P1010089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48" y="2214554"/>
            <a:ext cx="2071702" cy="1214446"/>
          </a:xfrm>
          <a:prstGeom prst="rect">
            <a:avLst/>
          </a:prstGeom>
          <a:noFill/>
        </p:spPr>
      </p:pic>
      <p:pic>
        <p:nvPicPr>
          <p:cNvPr id="5" name="Picture 3" descr="C:\Users\АЛЕКСЕЙ И НАТАЛЬЯ\Desktop\школа фото\P101009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7356" y="3571876"/>
            <a:ext cx="1182184" cy="1214446"/>
          </a:xfrm>
          <a:prstGeom prst="rect">
            <a:avLst/>
          </a:prstGeom>
          <a:noFill/>
        </p:spPr>
      </p:pic>
      <p:pic>
        <p:nvPicPr>
          <p:cNvPr id="6" name="Picture 5" descr="D:\школа №5\спорт фото\P101009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3571876"/>
            <a:ext cx="1152862" cy="1143008"/>
          </a:xfrm>
          <a:prstGeom prst="rect">
            <a:avLst/>
          </a:prstGeom>
          <a:noFill/>
        </p:spPr>
      </p:pic>
      <p:pic>
        <p:nvPicPr>
          <p:cNvPr id="7" name="Picture 2" descr="D:\школа №5\спорт фото\P101009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8662" y="5023928"/>
            <a:ext cx="1904270" cy="12625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6"/>
          <p:cNvSpPr txBox="1">
            <a:spLocks noChangeArrowheads="1"/>
          </p:cNvSpPr>
          <p:nvPr/>
        </p:nvSpPr>
        <p:spPr bwMode="auto">
          <a:xfrm>
            <a:off x="44450" y="1844675"/>
            <a:ext cx="8370888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buFont typeface="Arial" charset="0"/>
              <a:buChar char="•"/>
            </a:pPr>
            <a:r>
              <a:rPr lang="ru-RU" sz="2000" b="1" dirty="0">
                <a:latin typeface="Constantia" pitchFamily="18" charset="0"/>
              </a:rPr>
              <a:t> Деятельный и активный;</a:t>
            </a:r>
          </a:p>
          <a:p>
            <a:pPr eaLnBrk="0" hangingPunct="0">
              <a:buFont typeface="Arial" charset="0"/>
              <a:buChar char="•"/>
            </a:pPr>
            <a:r>
              <a:rPr lang="ru-RU" sz="2000" b="1" dirty="0">
                <a:latin typeface="Constantia" pitchFamily="18" charset="0"/>
              </a:rPr>
              <a:t> </a:t>
            </a:r>
            <a:r>
              <a:rPr lang="ru-RU" sz="2000" b="1" dirty="0" err="1">
                <a:latin typeface="Constantia" pitchFamily="18" charset="0"/>
              </a:rPr>
              <a:t>Креативный</a:t>
            </a:r>
            <a:r>
              <a:rPr lang="ru-RU" sz="2000" b="1" dirty="0">
                <a:latin typeface="Constantia" pitchFamily="18" charset="0"/>
              </a:rPr>
              <a:t>;</a:t>
            </a:r>
          </a:p>
          <a:p>
            <a:pPr eaLnBrk="0" hangingPunct="0">
              <a:buFont typeface="Arial" charset="0"/>
              <a:buChar char="•"/>
            </a:pPr>
            <a:r>
              <a:rPr lang="ru-RU" sz="2000" b="1" dirty="0">
                <a:latin typeface="Constantia" pitchFamily="18" charset="0"/>
              </a:rPr>
              <a:t> Любознательный;</a:t>
            </a:r>
          </a:p>
          <a:p>
            <a:pPr eaLnBrk="0" hangingPunct="0">
              <a:buFont typeface="Arial" charset="0"/>
              <a:buChar char="•"/>
            </a:pPr>
            <a:r>
              <a:rPr lang="ru-RU" sz="2000" b="1" dirty="0">
                <a:latin typeface="Constantia" pitchFamily="18" charset="0"/>
              </a:rPr>
              <a:t> Инициативный;</a:t>
            </a:r>
          </a:p>
          <a:p>
            <a:pPr eaLnBrk="0" hangingPunct="0">
              <a:buFont typeface="Arial" charset="0"/>
              <a:buChar char="•"/>
            </a:pPr>
            <a:r>
              <a:rPr lang="ru-RU" sz="2000" b="1" dirty="0">
                <a:latin typeface="Constantia" pitchFamily="18" charset="0"/>
              </a:rPr>
              <a:t> Открытый внешнему миру;</a:t>
            </a:r>
          </a:p>
          <a:p>
            <a:pPr eaLnBrk="0" hangingPunct="0">
              <a:buFont typeface="Arial" charset="0"/>
              <a:buChar char="•"/>
            </a:pPr>
            <a:r>
              <a:rPr lang="ru-RU" sz="2000" b="1" dirty="0">
                <a:latin typeface="Constantia" pitchFamily="18" charset="0"/>
              </a:rPr>
              <a:t> Доброжелательный и отзывчивый;</a:t>
            </a:r>
          </a:p>
          <a:p>
            <a:pPr eaLnBrk="0" hangingPunct="0">
              <a:buFont typeface="Arial" charset="0"/>
              <a:buChar char="•"/>
            </a:pPr>
            <a:r>
              <a:rPr lang="ru-RU" sz="2000" b="1" dirty="0">
                <a:latin typeface="Constantia" pitchFamily="18" charset="0"/>
              </a:rPr>
              <a:t> Положительное отношение к себе;</a:t>
            </a:r>
          </a:p>
          <a:p>
            <a:pPr eaLnBrk="0" hangingPunct="0">
              <a:buFont typeface="Arial" charset="0"/>
              <a:buChar char="•"/>
            </a:pPr>
            <a:r>
              <a:rPr lang="ru-RU" sz="2000" b="1" dirty="0">
                <a:latin typeface="Constantia" pitchFamily="18" charset="0"/>
              </a:rPr>
              <a:t> Уверенность в своих силах;</a:t>
            </a:r>
          </a:p>
          <a:p>
            <a:pPr eaLnBrk="0" hangingPunct="0">
              <a:buFont typeface="Arial" charset="0"/>
              <a:buChar char="•"/>
            </a:pPr>
            <a:r>
              <a:rPr lang="ru-RU" sz="2000" b="1" dirty="0">
                <a:latin typeface="Constantia" pitchFamily="18" charset="0"/>
              </a:rPr>
              <a:t> Чувство собственного достоинства;</a:t>
            </a:r>
          </a:p>
          <a:p>
            <a:pPr eaLnBrk="0" hangingPunct="0">
              <a:buFont typeface="Arial" charset="0"/>
              <a:buChar char="•"/>
            </a:pPr>
            <a:r>
              <a:rPr lang="ru-RU" sz="2000" b="1" dirty="0">
                <a:latin typeface="Constantia" pitchFamily="18" charset="0"/>
              </a:rPr>
              <a:t> </a:t>
            </a:r>
            <a:r>
              <a:rPr lang="ru-RU" sz="2000" b="1" dirty="0" err="1">
                <a:latin typeface="Constantia" pitchFamily="18" charset="0"/>
              </a:rPr>
              <a:t>Саморегуляция</a:t>
            </a:r>
            <a:r>
              <a:rPr lang="ru-RU" sz="2000" b="1" dirty="0">
                <a:latin typeface="Constantia" pitchFamily="18" charset="0"/>
              </a:rPr>
              <a:t>;</a:t>
            </a:r>
          </a:p>
          <a:p>
            <a:pPr eaLnBrk="0" hangingPunct="0">
              <a:buFont typeface="Arial" charset="0"/>
              <a:buChar char="•"/>
            </a:pPr>
            <a:r>
              <a:rPr lang="ru-RU" sz="2000" b="1" dirty="0">
                <a:latin typeface="Constantia" pitchFamily="18" charset="0"/>
              </a:rPr>
              <a:t> </a:t>
            </a:r>
            <a:r>
              <a:rPr lang="ru-RU" sz="2000" b="1" dirty="0" err="1">
                <a:latin typeface="Constantia" pitchFamily="18" charset="0"/>
              </a:rPr>
              <a:t>Коммуникативность</a:t>
            </a:r>
            <a:r>
              <a:rPr lang="ru-RU" sz="2000" b="1" dirty="0">
                <a:latin typeface="Constantia" pitchFamily="18" charset="0"/>
              </a:rPr>
              <a:t>;</a:t>
            </a:r>
          </a:p>
          <a:p>
            <a:pPr eaLnBrk="0" hangingPunct="0">
              <a:buFont typeface="Arial" charset="0"/>
              <a:buChar char="•"/>
            </a:pPr>
            <a:r>
              <a:rPr lang="ru-RU" sz="2000" b="1" dirty="0">
                <a:latin typeface="Constantia" pitchFamily="18" charset="0"/>
              </a:rPr>
              <a:t> Исследовательский интерес;</a:t>
            </a:r>
          </a:p>
          <a:p>
            <a:pPr eaLnBrk="0" hangingPunct="0">
              <a:buFont typeface="Arial" charset="0"/>
              <a:buChar char="•"/>
            </a:pPr>
            <a:r>
              <a:rPr lang="ru-RU" sz="2000" b="1" dirty="0">
                <a:latin typeface="Constantia" pitchFamily="18" charset="0"/>
              </a:rPr>
              <a:t> Ответственность;</a:t>
            </a:r>
          </a:p>
          <a:p>
            <a:pPr eaLnBrk="0" hangingPunct="0">
              <a:buFont typeface="Arial" charset="0"/>
              <a:buChar char="•"/>
            </a:pPr>
            <a:r>
              <a:rPr lang="ru-RU" sz="2000" b="1" dirty="0">
                <a:latin typeface="Constantia" pitchFamily="18" charset="0"/>
              </a:rPr>
              <a:t> Уважительное отношение к окружающим,  к иной точке зрения;</a:t>
            </a:r>
          </a:p>
          <a:p>
            <a:pPr eaLnBrk="0" hangingPunct="0">
              <a:buFont typeface="Arial" charset="0"/>
              <a:buChar char="•"/>
            </a:pPr>
            <a:r>
              <a:rPr lang="ru-RU" sz="2000" b="1" dirty="0">
                <a:latin typeface="Constantia" pitchFamily="18" charset="0"/>
              </a:rPr>
              <a:t> Навыки самоорганизации и здорового образа жизни.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0" y="1125538"/>
            <a:ext cx="9144000" cy="7016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+mn-cs"/>
              </a:rPr>
              <a:t>ПОРТРЕТ ВЫПУСКНИКА</a:t>
            </a:r>
            <a:r>
              <a:rPr 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                          </a:t>
            </a:r>
            <a:r>
              <a:rPr 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+mn-cs"/>
              </a:rPr>
              <a:t>НАЧАЛЬНОЙ ШКОЛЫ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8675688" y="106363"/>
            <a:ext cx="468312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>
                <a:solidFill>
                  <a:srgbClr val="224B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</a:t>
            </a:r>
          </a:p>
        </p:txBody>
      </p:sp>
      <p:pic>
        <p:nvPicPr>
          <p:cNvPr id="7" name="Picture 2" descr="F:\1326786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500042"/>
            <a:ext cx="3929089" cy="335758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8750" y="373063"/>
          <a:ext cx="8950325" cy="5959475"/>
        </p:xfrm>
        <a:graphic>
          <a:graphicData uri="http://schemas.openxmlformats.org/drawingml/2006/table">
            <a:tbl>
              <a:tblPr/>
              <a:tblGrid>
                <a:gridCol w="3232150"/>
                <a:gridCol w="5718175"/>
              </a:tblGrid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Разделы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Универсальные учебные действия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Пожелания и отзывы.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Личностные универсальные учебные действия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Самоопределение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Нравственно-этическая ориентация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Регулятивные универсальные учебные действия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Коммуникативные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универсальные учебные действия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406" marR="434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>
          <a:xfrm>
            <a:off x="323850" y="260350"/>
            <a:ext cx="8183563" cy="1050925"/>
          </a:xfrm>
          <a:solidFill>
            <a:schemeClr val="accent3">
              <a:lumMod val="60000"/>
              <a:lumOff val="40000"/>
            </a:schemeClr>
          </a:solidFill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Преимущества портфолио</a:t>
            </a:r>
          </a:p>
        </p:txBody>
      </p:sp>
      <p:sp>
        <p:nvSpPr>
          <p:cNvPr id="86018" name="Rectangle 3"/>
          <p:cNvSpPr>
            <a:spLocks noGrp="1"/>
          </p:cNvSpPr>
          <p:nvPr>
            <p:ph sz="quarter" idx="13"/>
          </p:nvPr>
        </p:nvSpPr>
        <p:spPr>
          <a:xfrm>
            <a:off x="357188" y="1143000"/>
            <a:ext cx="8183562" cy="550071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 err="1" smtClean="0"/>
              <a:t>Портфолио</a:t>
            </a:r>
            <a:r>
              <a:rPr lang="ru-RU" dirty="0" smtClean="0"/>
              <a:t> интегрирует три составляющие процесса обучения  (преподавание, учение и оценивание).</a:t>
            </a:r>
          </a:p>
          <a:p>
            <a:pPr>
              <a:lnSpc>
                <a:spcPct val="90000"/>
              </a:lnSpc>
            </a:pPr>
            <a:r>
              <a:rPr lang="ru-RU" dirty="0" err="1" smtClean="0"/>
              <a:t>Портфолио</a:t>
            </a:r>
            <a:r>
              <a:rPr lang="ru-RU" dirty="0" smtClean="0"/>
              <a:t> позволяет объединить количественную и качественную оценку способностей учащегося посредством анализа разнообразных продуктов учебно-познавательной деятельности.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Поощряется не только оценка, но и самооценка и </a:t>
            </a:r>
            <a:r>
              <a:rPr lang="ru-RU" dirty="0" err="1" smtClean="0"/>
              <a:t>взаимооценка</a:t>
            </a:r>
            <a:r>
              <a:rPr lang="ru-RU" dirty="0" smtClean="0"/>
              <a:t>, а также самоанализ и самоконтроль учащегося.</a:t>
            </a:r>
          </a:p>
          <a:p>
            <a:pPr>
              <a:lnSpc>
                <a:spcPct val="90000"/>
              </a:lnSpc>
            </a:pPr>
            <a:r>
              <a:rPr lang="ru-RU" dirty="0" err="1" smtClean="0"/>
              <a:t>Портфолио</a:t>
            </a:r>
            <a:r>
              <a:rPr lang="ru-RU" dirty="0" smtClean="0"/>
              <a:t> направлено на сотрудничество учителя и учащеюся с целью оценки достижений, приложенных усилий и прогресса в обучении.</a:t>
            </a:r>
          </a:p>
          <a:p>
            <a:pPr>
              <a:lnSpc>
                <a:spcPct val="90000"/>
              </a:lnSpc>
            </a:pPr>
            <a:r>
              <a:rPr lang="ru-RU" dirty="0" err="1" smtClean="0"/>
              <a:t>Портфолио</a:t>
            </a:r>
            <a:r>
              <a:rPr lang="ru-RU" dirty="0" smtClean="0"/>
              <a:t> - форма непрерывной оценки в процессе непрерывного образования, которая смещает акценты от жестких факторов традиционной оценки к гибким условиям оценки альтернативной.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5" y="642918"/>
            <a:ext cx="7091386" cy="5643601"/>
          </a:xfrm>
        </p:spPr>
        <p:txBody>
          <a:bodyPr/>
          <a:lstStyle/>
          <a:p>
            <a:pPr algn="ctr">
              <a:buNone/>
            </a:pPr>
            <a:r>
              <a:rPr lang="ru-RU" sz="4400" dirty="0" smtClean="0">
                <a:solidFill>
                  <a:srgbClr val="002060"/>
                </a:solidFill>
              </a:rPr>
              <a:t>Спасибо </a:t>
            </a:r>
            <a:br>
              <a:rPr lang="ru-RU" sz="4400" dirty="0" smtClean="0">
                <a:solidFill>
                  <a:srgbClr val="002060"/>
                </a:solidFill>
              </a:rPr>
            </a:br>
            <a:r>
              <a:rPr lang="ru-RU" sz="4400" dirty="0" smtClean="0">
                <a:solidFill>
                  <a:srgbClr val="002060"/>
                </a:solidFill>
              </a:rPr>
              <a:t>за внимание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i="1" dirty="0" smtClean="0">
                <a:solidFill>
                  <a:srgbClr val="FF0000"/>
                </a:solidFill>
              </a:rPr>
              <a:t>Творческих успехов и хорошего настроения!</a:t>
            </a:r>
            <a:endParaRPr lang="ru-RU" sz="4400" i="1" dirty="0">
              <a:solidFill>
                <a:srgbClr val="FF0000"/>
              </a:solidFill>
            </a:endParaRPr>
          </a:p>
        </p:txBody>
      </p:sp>
      <p:pic>
        <p:nvPicPr>
          <p:cNvPr id="4" name="Picture 3" descr="MCj04298150000[1]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2214554"/>
            <a:ext cx="271464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9" y="2571744"/>
            <a:ext cx="7234262" cy="3643337"/>
          </a:xfrm>
        </p:spPr>
        <p:txBody>
          <a:bodyPr/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Главным компонентом этого подхода является признание каждого учащегося и его индивидуальной учебной деятельности. Роль учителя состоит не в передачи знаний, умений и навыков, а в организации такой образовательной среды, которая позволяет ученику опираться на свой потенциал и соответствующую технологию обучения. Учитель и ученик создают совместную деятельность, которая направлена на индивидуальную самореализацию учащегося и развитие его личностных качеств.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483034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Человек – уникальная личность и именно это является одним из основных постулатов личностно-ориентированного обучения.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04813"/>
            <a:ext cx="8229600" cy="850900"/>
          </a:xfrm>
        </p:spPr>
        <p:txBody>
          <a:bodyPr wrap="square" numCol="1" anchor="ctr" compatLnSpc="1">
            <a:prstTxWarp prst="textNoShape">
              <a:avLst/>
            </a:prstTxWarp>
          </a:bodyPr>
          <a:lstStyle/>
          <a:p>
            <a:r>
              <a:rPr lang="ru-RU" b="0" smtClean="0">
                <a:solidFill>
                  <a:srgbClr val="29941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ПОРТФОЛИО</a:t>
            </a:r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484313"/>
            <a:ext cx="7258050" cy="4525962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ru-RU" sz="19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для ученика</a:t>
            </a:r>
            <a:r>
              <a:rPr lang="ru-RU" sz="19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 осознание самого себя, «Какой я?»; </a:t>
            </a:r>
          </a:p>
          <a:p>
            <a:pPr marL="609600" indent="-609600">
              <a:lnSpc>
                <a:spcPct val="90000"/>
              </a:lnSpc>
            </a:pPr>
            <a:r>
              <a:rPr lang="ru-RU" sz="19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для учителя</a:t>
            </a:r>
            <a:r>
              <a:rPr lang="ru-RU" sz="19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 условие формирования рефлексивного отношения школьника к учебной деятельности, своеобразная методическая копилка, наглядность процесса обучения; </a:t>
            </a:r>
          </a:p>
          <a:p>
            <a:pPr marL="609600" indent="-609600">
              <a:lnSpc>
                <a:spcPct val="90000"/>
              </a:lnSpc>
            </a:pPr>
            <a:r>
              <a:rPr lang="ru-RU" sz="19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для родителей</a:t>
            </a:r>
            <a:r>
              <a:rPr lang="ru-RU" sz="19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 возможность для совместной деятельности, творчества, прикосновение к процессу становления школьника «от новичка – к ученику».</a:t>
            </a:r>
          </a:p>
        </p:txBody>
      </p:sp>
      <p:pic>
        <p:nvPicPr>
          <p:cNvPr id="4" name="Picture 2" descr="C:\Users\АЛЕКСЕЙ И НАТАЛЬЯ\Downloads\32efb4f778c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3240" y="4000504"/>
            <a:ext cx="2286016" cy="247651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9036496" cy="144016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320040" indent="-320040" algn="l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Основная цель и задача портфолио - 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62466" name="Содержимое 2"/>
          <p:cNvSpPr>
            <a:spLocks noGrp="1"/>
          </p:cNvSpPr>
          <p:nvPr>
            <p:ph sz="quarter" idx="13"/>
          </p:nvPr>
        </p:nvSpPr>
        <p:spPr>
          <a:xfrm>
            <a:off x="428625" y="2286000"/>
            <a:ext cx="8464550" cy="41878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3600" dirty="0" smtClean="0"/>
              <a:t>внедрение </a:t>
            </a:r>
            <a:r>
              <a:rPr lang="ru-RU" sz="3600" dirty="0" err="1" smtClean="0"/>
              <a:t>портфолио</a:t>
            </a:r>
            <a:r>
              <a:rPr lang="ru-RU" sz="3600" dirty="0" smtClean="0"/>
              <a:t> в начальной школе является формирование активной жизненной позиции ученика, воспитание неравнодушного человека, способного принести пользу современному обществу.</a:t>
            </a:r>
          </a:p>
        </p:txBody>
      </p:sp>
      <p:pic>
        <p:nvPicPr>
          <p:cNvPr id="4" name="Picture 8" descr="an00790_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43834" y="5286388"/>
            <a:ext cx="11747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3238" y="530224"/>
            <a:ext cx="8183562" cy="6042047"/>
          </a:xfrm>
        </p:spPr>
        <p:txBody>
          <a:bodyPr rtlCol="0">
            <a:noAutofit/>
          </a:bodyPr>
          <a:lstStyle/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Портфолио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коллекция работ и результатов ученика, демонстрирующая его усилия, прогресс и достижения в различных областях.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Портфолио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вид</a:t>
            </a:r>
            <a:r>
              <a:rPr lang="ru-R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аутентичных индивидуальных оценок, ориентированных на демонстрацию динамику образовательных достижений ученика в широком образовательном контексте.</a:t>
            </a:r>
          </a:p>
          <a:p>
            <a:pPr marL="265176" indent="-265176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2004 году в Министерстве образования науки РФ была представлена концепция </a:t>
            </a:r>
            <a:r>
              <a:rPr lang="ru-RU" sz="28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портфолио</a:t>
            </a:r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достижений ученика.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6" descr="i (11)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06962" y="5643578"/>
            <a:ext cx="1052957" cy="960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3238" y="530225"/>
            <a:ext cx="8461375" cy="6042047"/>
          </a:xfrm>
        </p:spPr>
        <p:txBody>
          <a:bodyPr rtlCol="0">
            <a:normAutofit fontScale="92500" lnSpcReduction="20000"/>
          </a:bodyPr>
          <a:lstStyle/>
          <a:p>
            <a:pPr marL="265176" indent="-265176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endParaRPr lang="ru-RU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5176" indent="-265176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endParaRPr lang="ru-RU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5176" indent="-265176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функции портфолио</a:t>
            </a:r>
          </a:p>
          <a:p>
            <a:pPr marL="265176" indent="-265176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None/>
              <a:defRPr/>
            </a:pPr>
            <a:endParaRPr lang="ru-RU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диагностическая </a:t>
            </a:r>
            <a:r>
              <a:rPr lang="ru-RU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(фиксирует изменения и рост знание учащихся за определенный период времени);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600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целепалагания</a:t>
            </a:r>
            <a:r>
              <a:rPr lang="ru-RU" sz="2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(поддерживает учебные цели ученика);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содержательная </a:t>
            </a:r>
            <a:r>
              <a:rPr lang="ru-RU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(раскрывает весь спектр выполняемых учеником работ);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развивающая </a:t>
            </a:r>
            <a:r>
              <a:rPr lang="ru-RU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(обеспечивает непрерывность процесса обучения от года к году);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мотивационная </a:t>
            </a:r>
            <a:r>
              <a:rPr lang="ru-RU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(поощряет результаты деятельности учащихся, преподавателей и родителей);</a:t>
            </a:r>
          </a:p>
          <a:p>
            <a:pPr marL="265176" indent="-265176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/>
              <a:buChar char=""/>
              <a:defRPr/>
            </a:pPr>
            <a:r>
              <a:rPr lang="ru-RU" sz="2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рейтинговая </a:t>
            </a:r>
            <a:r>
              <a:rPr lang="ru-RU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(позволяет определить количественные и</a:t>
            </a:r>
            <a:r>
              <a:rPr lang="ru-R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качественные индивидуальные достижения ученика)</a:t>
            </a:r>
            <a:endParaRPr lang="ru-RU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928662" y="285728"/>
            <a:ext cx="1278121" cy="1278121"/>
          </a:xfrm>
          <a:prstGeom prst="ellipse">
            <a:avLst/>
          </a:prstGeom>
          <a:blipFill rotWithShape="0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50925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4400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Особенности работы с портфолио</a:t>
            </a: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60418" name="Содержимое 2"/>
          <p:cNvSpPr>
            <a:spLocks noGrp="1"/>
          </p:cNvSpPr>
          <p:nvPr>
            <p:ph sz="quarter" idx="13"/>
          </p:nvPr>
        </p:nvSpPr>
        <p:spPr>
          <a:xfrm>
            <a:off x="107950" y="1125538"/>
            <a:ext cx="8928100" cy="5232420"/>
          </a:xfrm>
        </p:spPr>
        <p:txBody>
          <a:bodyPr/>
          <a:lstStyle/>
          <a:p>
            <a:pPr marL="265113" indent="-265113">
              <a:spcAft>
                <a:spcPct val="0"/>
              </a:spcAft>
              <a:buNone/>
            </a:pPr>
            <a:r>
              <a:rPr lang="ru-RU" sz="3600" dirty="0" smtClean="0">
                <a:solidFill>
                  <a:srgbClr val="C00000"/>
                </a:solidFill>
              </a:rPr>
              <a:t>•</a:t>
            </a:r>
            <a:r>
              <a:rPr lang="ru-RU" sz="2400" dirty="0" err="1" smtClean="0"/>
              <a:t>портфолио</a:t>
            </a:r>
            <a:r>
              <a:rPr lang="ru-RU" sz="2400" dirty="0" smtClean="0"/>
              <a:t> в начальной школе носит обучающий характер и предназначено для формирования контрольно-оценочной самостоятельности учащихся;</a:t>
            </a:r>
          </a:p>
          <a:p>
            <a:pPr marL="265113" indent="-265113">
              <a:spcAft>
                <a:spcPct val="0"/>
              </a:spcAft>
              <a:buFont typeface="Wingdings 2" pitchFamily="18" charset="2"/>
              <a:buChar char=""/>
            </a:pPr>
            <a:r>
              <a:rPr lang="ru-RU" sz="2400" dirty="0" smtClean="0"/>
              <a:t>необходимо наличие перечня материалов и рецензий или отзывов на работы учеников;</a:t>
            </a:r>
          </a:p>
          <a:p>
            <a:pPr marL="265113" indent="-265113">
              <a:spcAft>
                <a:spcPct val="0"/>
              </a:spcAft>
              <a:buFont typeface="Wingdings 2" pitchFamily="18" charset="2"/>
              <a:buChar char=""/>
            </a:pPr>
            <a:r>
              <a:rPr lang="ru-RU" sz="2400" dirty="0" smtClean="0"/>
              <a:t>эстетичность оформления;</a:t>
            </a:r>
          </a:p>
          <a:p>
            <a:pPr marL="265113" indent="-265113">
              <a:spcAft>
                <a:spcPct val="0"/>
              </a:spcAft>
              <a:buFont typeface="Wingdings 2" pitchFamily="18" charset="2"/>
              <a:buChar char=""/>
            </a:pPr>
            <a:r>
              <a:rPr lang="ru-RU" sz="2400" dirty="0" smtClean="0"/>
              <a:t>цель </a:t>
            </a:r>
            <a:r>
              <a:rPr lang="ru-RU" sz="2400" dirty="0" err="1" smtClean="0"/>
              <a:t>портфолио</a:t>
            </a:r>
            <a:r>
              <a:rPr lang="ru-RU" sz="2400" dirty="0" smtClean="0"/>
              <a:t> - представить отчет по процессу образования учащегося;</a:t>
            </a:r>
          </a:p>
          <a:p>
            <a:pPr marL="265113" indent="-265113">
              <a:spcAft>
                <a:spcPct val="0"/>
              </a:spcAft>
              <a:buFont typeface="Wingdings 2" pitchFamily="18" charset="2"/>
              <a:buChar char=""/>
            </a:pPr>
            <a:r>
              <a:rPr lang="ru-RU" sz="2400" dirty="0" smtClean="0"/>
              <a:t>работа с </a:t>
            </a:r>
            <a:r>
              <a:rPr lang="ru-RU" sz="2400" dirty="0" err="1" smtClean="0"/>
              <a:t>портфолио</a:t>
            </a:r>
            <a:r>
              <a:rPr lang="ru-RU" sz="2400" dirty="0" smtClean="0"/>
              <a:t> должна быть организована в системе;</a:t>
            </a:r>
          </a:p>
          <a:p>
            <a:pPr marL="265113" indent="-265113">
              <a:spcAft>
                <a:spcPct val="0"/>
              </a:spcAft>
              <a:buFont typeface="Wingdings 2" pitchFamily="18" charset="2"/>
              <a:buChar char=""/>
            </a:pPr>
            <a:r>
              <a:rPr lang="ru-RU" sz="2400" dirty="0" smtClean="0"/>
              <a:t>создание </a:t>
            </a:r>
            <a:r>
              <a:rPr lang="ru-RU" sz="2400" dirty="0" err="1" smtClean="0"/>
              <a:t>портфолио</a:t>
            </a:r>
            <a:r>
              <a:rPr lang="ru-RU" sz="2400" dirty="0" smtClean="0"/>
              <a:t> - совместная деятельность обучающихся, родителей и учителя, обмен информацией;</a:t>
            </a:r>
          </a:p>
          <a:p>
            <a:pPr marL="265113" indent="-265113">
              <a:spcAft>
                <a:spcPct val="0"/>
              </a:spcAft>
              <a:buFont typeface="Wingdings 2" pitchFamily="18" charset="2"/>
              <a:buChar char=""/>
            </a:pPr>
            <a:r>
              <a:rPr lang="ru-RU" sz="2400" dirty="0" smtClean="0"/>
              <a:t>родители - участники создания </a:t>
            </a:r>
            <a:r>
              <a:rPr lang="ru-RU" sz="2400" dirty="0" err="1" smtClean="0"/>
              <a:t>портфолио</a:t>
            </a:r>
            <a:endParaRPr lang="ru-RU" sz="2400" dirty="0" smtClean="0"/>
          </a:p>
          <a:p>
            <a:pPr marL="265113" indent="-265113">
              <a:spcAft>
                <a:spcPct val="0"/>
              </a:spcAft>
              <a:buFont typeface="Wingdings 2" pitchFamily="18" charset="2"/>
              <a:buChar char=""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E1E1E1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1E1E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795</TotalTime>
  <Words>2718</Words>
  <Application>Microsoft Office PowerPoint</Application>
  <PresentationFormat>Экран (4:3)</PresentationFormat>
  <Paragraphs>278</Paragraphs>
  <Slides>32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Воздушный поток</vt:lpstr>
      <vt:lpstr>«Реализация  личностно-ориентированного обучения с использованием технологии «Портфолио» как средства персонального движения младшего школьника»</vt:lpstr>
      <vt:lpstr>Презентация PowerPoint</vt:lpstr>
      <vt:lpstr>Презентация PowerPoint</vt:lpstr>
      <vt:lpstr>Главным компонентом этого подхода является признание каждого учащегося и его индивидуальной учебной деятельности. Роль учителя состоит не в передачи знаний, умений и навыков, а в организации такой образовательной среды, которая позволяет ученику опираться на свой потенциал и соответствующую технологию обучения. Учитель и ученик создают совместную деятельность, которая направлена на индивидуальную самореализацию учащегося и развитие его личностных качеств.</vt:lpstr>
      <vt:lpstr>ПОРТФОЛИО</vt:lpstr>
      <vt:lpstr>Основная цель и задача портфолио - </vt:lpstr>
      <vt:lpstr>Презентация PowerPoint</vt:lpstr>
      <vt:lpstr>Презентация PowerPoint</vt:lpstr>
      <vt:lpstr>Особенности работы с портфолио </vt:lpstr>
      <vt:lpstr>Презентация PowerPoint</vt:lpstr>
      <vt:lpstr>Этапы введения портфолио</vt:lpstr>
      <vt:lpstr>Подготовительный этап </vt:lpstr>
      <vt:lpstr>Основной этап  (как и чем наполнить портфолио ученика начальной школы)</vt:lpstr>
      <vt:lpstr>Заключительный этап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Школьная деятельность:</vt:lpstr>
      <vt:lpstr>Внешкольная деятельность:</vt:lpstr>
      <vt:lpstr>В Портфолио входят:</vt:lpstr>
      <vt:lpstr>Материалы, характеризующие достижения учащихся во внеучебной (школьной и внешкольной) и досуговой деятельности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Преимущества портфолио</vt:lpstr>
      <vt:lpstr>Спасибо  за внимание     Творческих успехов и хорошего настроения!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ФГОС НОО и ПОРТФОЛИО УЧЕНИКА НАЧАЛЬНОЙ ШКОЛЫ</dc:title>
  <cp:lastModifiedBy>Пользователь Windows</cp:lastModifiedBy>
  <cp:revision>78</cp:revision>
  <dcterms:modified xsi:type="dcterms:W3CDTF">2015-04-22T21:32:58Z</dcterms:modified>
</cp:coreProperties>
</file>