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92" r:id="rId1"/>
  </p:sldMasterIdLst>
  <p:notesMasterIdLst>
    <p:notesMasterId r:id="rId25"/>
  </p:notesMasterIdLst>
  <p:sldIdLst>
    <p:sldId id="256" r:id="rId2"/>
    <p:sldId id="272" r:id="rId3"/>
    <p:sldId id="270" r:id="rId4"/>
    <p:sldId id="271" r:id="rId5"/>
    <p:sldId id="257" r:id="rId6"/>
    <p:sldId id="258" r:id="rId7"/>
    <p:sldId id="278" r:id="rId8"/>
    <p:sldId id="260" r:id="rId9"/>
    <p:sldId id="259" r:id="rId10"/>
    <p:sldId id="261" r:id="rId11"/>
    <p:sldId id="262" r:id="rId12"/>
    <p:sldId id="263" r:id="rId13"/>
    <p:sldId id="277" r:id="rId14"/>
    <p:sldId id="264" r:id="rId15"/>
    <p:sldId id="265" r:id="rId16"/>
    <p:sldId id="266" r:id="rId17"/>
    <p:sldId id="267" r:id="rId18"/>
    <p:sldId id="268" r:id="rId19"/>
    <p:sldId id="269" r:id="rId20"/>
    <p:sldId id="273" r:id="rId21"/>
    <p:sldId id="274" r:id="rId22"/>
    <p:sldId id="276" r:id="rId23"/>
    <p:sldId id="275" r:id="rId2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3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288DCC6-B1DE-4CBA-9633-70540FD0D8EA}" type="datetimeFigureOut">
              <a:rPr lang="ru-RU" smtClean="0"/>
              <a:pPr/>
              <a:t>23.04.2015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99441B1-2EED-4386-ABCB-80651A32E7FA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9441B1-2EED-4386-ABCB-80651A32E7FA}" type="slidenum">
              <a:rPr lang="ru-RU" smtClean="0"/>
              <a:pPr/>
              <a:t>15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23.04.2015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23.04.2015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23.04.2015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23.04.2015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23.04.2015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23.04.2015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23.04.2015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23.04.2015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://prometey-spb.su/svetochi/1/ivan_i_sofya0.html" TargetMode="External"/><Relationship Id="rId2" Type="http://schemas.openxmlformats.org/officeDocument/2006/relationships/hyperlink" Target="https://ru.wikipedia.org/wiki/%C8%E2%E0%ED_%C3%F0%EE%E7%ED%FB%E9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encyclopaedia-russia.ru/article.php?id" TargetMode="External"/><Relationship Id="rId5" Type="http://schemas.openxmlformats.org/officeDocument/2006/relationships/hyperlink" Target="http://gruzdoff.ru/wiki/&#1048;&#1074;&#1072;&#1085;_&#1043;&#1088;&#1086;&#1079;&#1085;&#1099;&#1081;" TargetMode="External"/><Relationship Id="rId4" Type="http://schemas.openxmlformats.org/officeDocument/2006/relationships/hyperlink" Target="https://ru.wikipedia.org/wiki/%C2%E0%F1%E8%EB%E8%E9_III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571481"/>
            <a:ext cx="7772400" cy="3286147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0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Урок окружающего мира в 3-в  классе.</a:t>
            </a:r>
            <a:r>
              <a:rPr lang="ru-RU" sz="40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0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0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на тему: « Создание Московского государства. Грозный царь».</a:t>
            </a:r>
            <a:r>
              <a:rPr lang="ru-RU" dirty="0" smtClean="0">
                <a:solidFill>
                  <a:srgbClr val="FFFF00"/>
                </a:solidFill>
              </a:rPr>
              <a:t/>
            </a:r>
            <a:br>
              <a:rPr lang="ru-RU" dirty="0" smtClean="0">
                <a:solidFill>
                  <a:srgbClr val="FFFF00"/>
                </a:solidFill>
              </a:rPr>
            </a:br>
            <a:endParaRPr lang="ru-RU" dirty="0">
              <a:solidFill>
                <a:srgbClr val="FFFF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57290" y="3071810"/>
            <a:ext cx="5857916" cy="3357586"/>
          </a:xfrm>
        </p:spPr>
        <p:txBody>
          <a:bodyPr>
            <a:normAutofit/>
          </a:bodyPr>
          <a:lstStyle/>
          <a:p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</a:t>
            </a:r>
          </a:p>
          <a:p>
            <a:endParaRPr lang="ru-RU" sz="24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4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Составитель:</a:t>
            </a:r>
          </a:p>
          <a:p>
            <a:pPr algn="ctr"/>
            <a:r>
              <a:rPr lang="ru-RU" sz="24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учитель начальных классов МБОУСОШ№17 Муниципального образования </a:t>
            </a:r>
            <a:r>
              <a:rPr lang="ru-RU" sz="24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Абинский</a:t>
            </a:r>
            <a:r>
              <a:rPr lang="ru-RU" sz="24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район Краснодарского Края </a:t>
            </a:r>
          </a:p>
          <a:p>
            <a:pPr algn="ctr"/>
            <a:r>
              <a:rPr lang="ru-RU" sz="24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Дьякова Ирина Евгеньевна </a:t>
            </a:r>
            <a:endParaRPr lang="ru-RU" sz="24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Боярская дума – совет при великом князе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2" name="Picture 2" descr="C:\Users\Андрей\Desktop\270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 bwMode="auto">
          <a:xfrm>
            <a:off x="762000" y="1986756"/>
            <a:ext cx="7620000" cy="42862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581904"/>
          </a:xfrm>
        </p:spPr>
        <p:txBody>
          <a:bodyPr>
            <a:noAutofit/>
          </a:bodyPr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Иван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III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принял византийский герб- двуглавого орла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Содержимое 5" descr="gerb1_big.gif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428860" y="2285992"/>
            <a:ext cx="4084682" cy="4311649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214290"/>
            <a:ext cx="8229600" cy="2500330"/>
          </a:xfrm>
        </p:spPr>
        <p:txBody>
          <a:bodyPr>
            <a:noAutofit/>
          </a:bodyPr>
          <a:lstStyle/>
          <a:p>
            <a:pPr algn="ctr"/>
            <a:r>
              <a:rPr lang="ru-RU" sz="4400" b="1" dirty="0" smtClean="0">
                <a:latin typeface="Times New Roman" pitchFamily="18" charset="0"/>
                <a:cs typeface="Times New Roman" pitchFamily="18" charset="0"/>
              </a:rPr>
              <a:t>Иван </a:t>
            </a:r>
            <a:r>
              <a:rPr lang="en-US" sz="4400" b="1" dirty="0" smtClean="0">
                <a:latin typeface="Times New Roman" pitchFamily="18" charset="0"/>
                <a:cs typeface="Times New Roman" pitchFamily="18" charset="0"/>
              </a:rPr>
              <a:t>III </a:t>
            </a:r>
            <a:r>
              <a:rPr lang="ru-RU" sz="4400" b="1" dirty="0" smtClean="0">
                <a:latin typeface="Times New Roman" pitchFamily="18" charset="0"/>
                <a:cs typeface="Times New Roman" pitchFamily="18" charset="0"/>
              </a:rPr>
              <a:t>приказал белокаменные стены заменить на красный обожженный кирпич</a:t>
            </a:r>
            <a:endParaRPr lang="ru-RU" sz="4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170" name="Picture 2" descr="C:\Users\Андрей\Desktop\photo_500-450x400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85720" y="2786058"/>
            <a:ext cx="4286250" cy="3881438"/>
          </a:xfrm>
          <a:prstGeom prst="rect">
            <a:avLst/>
          </a:prstGeom>
          <a:noFill/>
        </p:spPr>
      </p:pic>
      <p:pic>
        <p:nvPicPr>
          <p:cNvPr id="5" name="Рисунок 4" descr="15_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72066" y="2786058"/>
            <a:ext cx="3778246" cy="374650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1" name="Picture 3" descr="C:\Users\Андрей\Desktop\15461384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439850"/>
          </a:xfrm>
        </p:spPr>
        <p:txBody>
          <a:bodyPr>
            <a:noAutofit/>
          </a:bodyPr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Характеристика Ивана Грозного по картинам  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1370428311_002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983926" y="1935163"/>
            <a:ext cx="3176148" cy="4389437"/>
          </a:xfrm>
        </p:spPr>
      </p:pic>
      <p:sp>
        <p:nvSpPr>
          <p:cNvPr id="10" name="TextBox 9"/>
          <p:cNvSpPr txBox="1"/>
          <p:nvPr/>
        </p:nvSpPr>
        <p:spPr>
          <a:xfrm>
            <a:off x="7072330" y="2928934"/>
            <a:ext cx="190537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С.М.Васнецов </a:t>
            </a: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«Иван Грозный»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797040"/>
          </a:xfrm>
        </p:spPr>
        <p:txBody>
          <a:bodyPr>
            <a:noAutofit/>
          </a:bodyPr>
          <a:lstStyle/>
          <a:p>
            <a:pPr algn="ctr"/>
            <a:r>
              <a:rPr lang="ru-RU" sz="4400" b="1" dirty="0" smtClean="0">
                <a:latin typeface="Times New Roman" pitchFamily="18" charset="0"/>
                <a:cs typeface="Times New Roman" pitchFamily="18" charset="0"/>
              </a:rPr>
              <a:t>Картина И.Репина "Иван Грозный и сын его Иван 16 ноября 1581 года"</a:t>
            </a:r>
            <a:endParaRPr lang="ru-RU" sz="4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204734_original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714480" y="2071678"/>
            <a:ext cx="5629739" cy="438943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85728"/>
            <a:ext cx="8229600" cy="1071570"/>
          </a:xfrm>
        </p:spPr>
        <p:txBody>
          <a:bodyPr>
            <a:normAutofit/>
          </a:bodyPr>
          <a:lstStyle/>
          <a:p>
            <a:pPr algn="ctr"/>
            <a:r>
              <a:rPr lang="ru-RU" sz="4400" b="1" dirty="0" smtClean="0">
                <a:latin typeface="Times New Roman" pitchFamily="18" charset="0"/>
                <a:cs typeface="Times New Roman" pitchFamily="18" charset="0"/>
              </a:rPr>
              <a:t>Храм Василия Блаженного</a:t>
            </a:r>
            <a:endParaRPr lang="ru-RU" sz="4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194" name="Picture 2" descr="C:\Users\Андрей\Desktop\82vii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00034" y="1500174"/>
            <a:ext cx="4000528" cy="4929222"/>
          </a:xfrm>
          <a:prstGeom prst="rect">
            <a:avLst/>
          </a:prstGeom>
          <a:noFill/>
        </p:spPr>
      </p:pic>
      <p:pic>
        <p:nvPicPr>
          <p:cNvPr id="1026" name="Picture 2" descr="C:\Users\Андрей\Desktop\17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86314" y="1500174"/>
            <a:ext cx="3929090" cy="492922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39718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642918"/>
            <a:ext cx="8229600" cy="5483245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Иван Грозный 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- самый загадочный и самый жестокий царь на Руси, был высокообразованным и просвещенным человеком, сочинял музыку, собрал уникальную, лучшую в мире библиотеку оставил в Москве и истории свой неизгладимый след. Вот такой человек на 17 году жизни заявил митрополиту </a:t>
            </a:r>
            <a:r>
              <a:rPr lang="ru-RU" sz="3200" dirty="0" err="1" smtClean="0">
                <a:latin typeface="Times New Roman" pitchFamily="18" charset="0"/>
                <a:cs typeface="Times New Roman" pitchFamily="18" charset="0"/>
              </a:rPr>
              <a:t>Макарию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о своем намерении венчаться на царство.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9218" name="Picture 2" descr="C:\Users\Андрей\Desktop\slide_6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42" name="Picture 2" descr="C:\Users\Андрей\Desktop\slide_8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Содержание :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Цели урока.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Планируемые результаты.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Организационный момент. 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Актуализация знаний.</a:t>
            </a: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Постановка цели и задач урока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Изучение нового материала.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Подведение итогов урока. 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Рефлексия. 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Список используемой литературы.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Подведение итогов 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При ком произошло объединение Руси вокруг Москвы?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Какие города присоединились к Москве?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Кто входил в Боярскую думу ?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Какой герб принял князь Иван третий и как стал себя именовать ?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Как вы оцените личность Ивана Грозного ? </a:t>
            </a:r>
          </a:p>
          <a:p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4900" b="1" dirty="0" smtClean="0">
                <a:latin typeface="Times New Roman" pitchFamily="18" charset="0"/>
                <a:cs typeface="Times New Roman" pitchFamily="18" charset="0"/>
              </a:rPr>
              <a:t>Рефлексия </a:t>
            </a:r>
            <a:r>
              <a:rPr lang="ru-RU" b="1" dirty="0" smtClean="0"/>
              <a:t/>
            </a:r>
            <a:br>
              <a:rPr lang="ru-RU" b="1" dirty="0" smtClean="0"/>
            </a:br>
            <a:endParaRPr lang="ru-RU" dirty="0"/>
          </a:p>
        </p:txBody>
      </p:sp>
      <p:pic>
        <p:nvPicPr>
          <p:cNvPr id="11266" name="Picture 2" descr="C:\Users\Андрей\Desktop\bly09vgyyk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57158" y="1571612"/>
            <a:ext cx="3085730" cy="2257428"/>
          </a:xfrm>
          <a:prstGeom prst="rect">
            <a:avLst/>
          </a:prstGeom>
          <a:noFill/>
        </p:spPr>
      </p:pic>
      <p:pic>
        <p:nvPicPr>
          <p:cNvPr id="11267" name="Picture 3" descr="C:\Users\Андрей\Desktop\true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429256" y="1285860"/>
            <a:ext cx="2881316" cy="288131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4900" b="1" dirty="0" smtClean="0">
                <a:latin typeface="Times New Roman" pitchFamily="18" charset="0"/>
                <a:cs typeface="Times New Roman" pitchFamily="18" charset="0"/>
              </a:rPr>
              <a:t>Спасибо за внимание 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12290" name="Picture 2" descr="C:\Users\Андрей\Desktop\941624b053e6d158104ddf1af76d18391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 bwMode="auto">
          <a:xfrm>
            <a:off x="1505527" y="1935163"/>
            <a:ext cx="6132946" cy="438943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14356"/>
            <a:ext cx="8229600" cy="1643074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900" b="1" dirty="0" smtClean="0">
                <a:latin typeface="Times New Roman" pitchFamily="18" charset="0"/>
                <a:cs typeface="Times New Roman" pitchFamily="18" charset="0"/>
              </a:rPr>
              <a:t>Список используемой литературы</a:t>
            </a:r>
            <a:r>
              <a:rPr lang="ru-RU" sz="4900" b="1" dirty="0" smtClean="0"/>
              <a:t>:</a:t>
            </a:r>
            <a:r>
              <a:rPr lang="ru-RU" b="1" dirty="0" smtClean="0"/>
              <a:t/>
            </a:r>
            <a:br>
              <a:rPr lang="ru-RU" b="1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000240"/>
            <a:ext cx="8229600" cy="4125923"/>
          </a:xfrm>
        </p:spPr>
        <p:txBody>
          <a:bodyPr>
            <a:normAutofit/>
          </a:bodyPr>
          <a:lstStyle/>
          <a:p>
            <a:pPr lvl="0"/>
            <a:r>
              <a:rPr lang="en-US" sz="3200" u="sng" baseline="-250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  <a:hlinkClick r:id="rId2"/>
              </a:rPr>
              <a:t>https://ru.wikipedia.org/wiki/%C8%E2%E0%ED_%C3%F0%EE%E7%ED%FB%E9</a:t>
            </a:r>
            <a:r>
              <a:rPr lang="ru-RU" sz="3200" baseline="-250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3200" dirty="0" smtClean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en-US" sz="3200" u="sng" baseline="-250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  <a:hlinkClick r:id="rId3"/>
              </a:rPr>
              <a:t>http</a:t>
            </a:r>
            <a:r>
              <a:rPr lang="ru-RU" sz="3200" u="sng" baseline="-250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  <a:hlinkClick r:id="rId3"/>
              </a:rPr>
              <a:t>://</a:t>
            </a:r>
            <a:r>
              <a:rPr lang="en-US" sz="3200" u="sng" baseline="-25000" dirty="0" err="1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  <a:hlinkClick r:id="rId3"/>
              </a:rPr>
              <a:t>prometey</a:t>
            </a:r>
            <a:r>
              <a:rPr lang="ru-RU" sz="3200" u="sng" baseline="-250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  <a:hlinkClick r:id="rId3"/>
              </a:rPr>
              <a:t>-</a:t>
            </a:r>
            <a:r>
              <a:rPr lang="en-US" sz="3200" u="sng" baseline="-25000" dirty="0" err="1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  <a:hlinkClick r:id="rId3"/>
              </a:rPr>
              <a:t>spb</a:t>
            </a:r>
            <a:r>
              <a:rPr lang="ru-RU" sz="3200" u="sng" baseline="-250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  <a:hlinkClick r:id="rId3"/>
              </a:rPr>
              <a:t>.</a:t>
            </a:r>
            <a:r>
              <a:rPr lang="en-US" sz="3200" u="sng" baseline="-25000" dirty="0" err="1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  <a:hlinkClick r:id="rId3"/>
              </a:rPr>
              <a:t>su</a:t>
            </a:r>
            <a:r>
              <a:rPr lang="ru-RU" sz="3200" u="sng" baseline="-250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  <a:hlinkClick r:id="rId3"/>
              </a:rPr>
              <a:t>/</a:t>
            </a:r>
            <a:r>
              <a:rPr lang="en-US" sz="3200" u="sng" baseline="-25000" dirty="0" err="1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  <a:hlinkClick r:id="rId3"/>
              </a:rPr>
              <a:t>svetochi</a:t>
            </a:r>
            <a:r>
              <a:rPr lang="ru-RU" sz="3200" u="sng" baseline="-250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  <a:hlinkClick r:id="rId3"/>
              </a:rPr>
              <a:t>/1/</a:t>
            </a:r>
            <a:r>
              <a:rPr lang="en-US" sz="3200" u="sng" baseline="-25000" dirty="0" err="1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  <a:hlinkClick r:id="rId3"/>
              </a:rPr>
              <a:t>ivan</a:t>
            </a:r>
            <a:r>
              <a:rPr lang="ru-RU" sz="3200" u="sng" baseline="-250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  <a:hlinkClick r:id="rId3"/>
              </a:rPr>
              <a:t>_</a:t>
            </a:r>
            <a:r>
              <a:rPr lang="en-US" sz="3200" u="sng" baseline="-25000" dirty="0" err="1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  <a:hlinkClick r:id="rId3"/>
              </a:rPr>
              <a:t>i</a:t>
            </a:r>
            <a:r>
              <a:rPr lang="ru-RU" sz="3200" u="sng" baseline="-250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  <a:hlinkClick r:id="rId3"/>
              </a:rPr>
              <a:t>_</a:t>
            </a:r>
            <a:r>
              <a:rPr lang="en-US" sz="3200" u="sng" baseline="-25000" dirty="0" err="1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  <a:hlinkClick r:id="rId3"/>
              </a:rPr>
              <a:t>sofya</a:t>
            </a:r>
            <a:r>
              <a:rPr lang="ru-RU" sz="3200" u="sng" baseline="-250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  <a:hlinkClick r:id="rId3"/>
              </a:rPr>
              <a:t>0.</a:t>
            </a:r>
            <a:r>
              <a:rPr lang="en-US" sz="3200" u="sng" baseline="-250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  <a:hlinkClick r:id="rId3"/>
              </a:rPr>
              <a:t>html</a:t>
            </a:r>
            <a:r>
              <a:rPr lang="ru-RU" sz="3200" baseline="-250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3200" dirty="0" smtClean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en-US" sz="3200" u="sng" baseline="-250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  <a:hlinkClick r:id="rId4"/>
              </a:rPr>
              <a:t>https</a:t>
            </a:r>
            <a:r>
              <a:rPr lang="ru-RU" sz="3200" u="sng" baseline="-250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  <a:hlinkClick r:id="rId4"/>
              </a:rPr>
              <a:t>://</a:t>
            </a:r>
            <a:r>
              <a:rPr lang="en-US" sz="3200" u="sng" baseline="-25000" dirty="0" err="1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  <a:hlinkClick r:id="rId4"/>
              </a:rPr>
              <a:t>ru</a:t>
            </a:r>
            <a:r>
              <a:rPr lang="ru-RU" sz="3200" u="sng" baseline="-250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  <a:hlinkClick r:id="rId4"/>
              </a:rPr>
              <a:t>.</a:t>
            </a:r>
            <a:r>
              <a:rPr lang="en-US" sz="3200" u="sng" baseline="-25000" dirty="0" err="1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  <a:hlinkClick r:id="rId4"/>
              </a:rPr>
              <a:t>wikipedia</a:t>
            </a:r>
            <a:r>
              <a:rPr lang="ru-RU" sz="3200" u="sng" baseline="-250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  <a:hlinkClick r:id="rId4"/>
              </a:rPr>
              <a:t>.</a:t>
            </a:r>
            <a:r>
              <a:rPr lang="en-US" sz="3200" u="sng" baseline="-250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  <a:hlinkClick r:id="rId4"/>
              </a:rPr>
              <a:t>org</a:t>
            </a:r>
            <a:r>
              <a:rPr lang="ru-RU" sz="3200" u="sng" baseline="-250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  <a:hlinkClick r:id="rId4"/>
              </a:rPr>
              <a:t>/</a:t>
            </a:r>
            <a:r>
              <a:rPr lang="en-US" sz="3200" u="sng" baseline="-250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  <a:hlinkClick r:id="rId4"/>
              </a:rPr>
              <a:t>wiki</a:t>
            </a:r>
            <a:r>
              <a:rPr lang="ru-RU" sz="3200" u="sng" baseline="-250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  <a:hlinkClick r:id="rId4"/>
              </a:rPr>
              <a:t>/%</a:t>
            </a:r>
            <a:r>
              <a:rPr lang="en-US" sz="3200" u="sng" baseline="-250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  <a:hlinkClick r:id="rId4"/>
              </a:rPr>
              <a:t>C</a:t>
            </a:r>
            <a:r>
              <a:rPr lang="ru-RU" sz="3200" u="sng" baseline="-250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  <a:hlinkClick r:id="rId4"/>
              </a:rPr>
              <a:t>2%</a:t>
            </a:r>
            <a:r>
              <a:rPr lang="en-US" sz="3200" u="sng" baseline="-250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  <a:hlinkClick r:id="rId4"/>
              </a:rPr>
              <a:t>E</a:t>
            </a:r>
            <a:r>
              <a:rPr lang="ru-RU" sz="3200" u="sng" baseline="-250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  <a:hlinkClick r:id="rId4"/>
              </a:rPr>
              <a:t>0%</a:t>
            </a:r>
            <a:r>
              <a:rPr lang="en-US" sz="3200" u="sng" baseline="-250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  <a:hlinkClick r:id="rId4"/>
              </a:rPr>
              <a:t>F</a:t>
            </a:r>
            <a:r>
              <a:rPr lang="ru-RU" sz="3200" u="sng" baseline="-250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  <a:hlinkClick r:id="rId4"/>
              </a:rPr>
              <a:t>1%</a:t>
            </a:r>
            <a:r>
              <a:rPr lang="en-US" sz="3200" u="sng" baseline="-250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  <a:hlinkClick r:id="rId4"/>
              </a:rPr>
              <a:t>E</a:t>
            </a:r>
            <a:r>
              <a:rPr lang="ru-RU" sz="3200" u="sng" baseline="-250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  <a:hlinkClick r:id="rId4"/>
              </a:rPr>
              <a:t>8%</a:t>
            </a:r>
            <a:r>
              <a:rPr lang="en-US" sz="3200" u="sng" baseline="-250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  <a:hlinkClick r:id="rId4"/>
              </a:rPr>
              <a:t>EB</a:t>
            </a:r>
            <a:r>
              <a:rPr lang="ru-RU" sz="3200" u="sng" baseline="-250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  <a:hlinkClick r:id="rId4"/>
              </a:rPr>
              <a:t>%</a:t>
            </a:r>
            <a:r>
              <a:rPr lang="en-US" sz="3200" u="sng" baseline="-250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  <a:hlinkClick r:id="rId4"/>
              </a:rPr>
              <a:t>E</a:t>
            </a:r>
            <a:r>
              <a:rPr lang="ru-RU" sz="3200" u="sng" baseline="-250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  <a:hlinkClick r:id="rId4"/>
              </a:rPr>
              <a:t>8%</a:t>
            </a:r>
            <a:r>
              <a:rPr lang="en-US" sz="3200" u="sng" baseline="-250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  <a:hlinkClick r:id="rId4"/>
              </a:rPr>
              <a:t>E</a:t>
            </a:r>
            <a:r>
              <a:rPr lang="ru-RU" sz="3200" u="sng" baseline="-250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  <a:hlinkClick r:id="rId4"/>
              </a:rPr>
              <a:t>9_</a:t>
            </a:r>
            <a:r>
              <a:rPr lang="en-US" sz="3200" u="sng" baseline="-250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  <a:hlinkClick r:id="rId4"/>
              </a:rPr>
              <a:t>III</a:t>
            </a:r>
            <a:r>
              <a:rPr lang="ru-RU" sz="3200" baseline="-250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3200" dirty="0" smtClean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en-US" sz="3200" u="sng" baseline="-250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  <a:hlinkClick r:id="rId5"/>
              </a:rPr>
              <a:t>http</a:t>
            </a:r>
            <a:r>
              <a:rPr lang="ru-RU" sz="3200" u="sng" baseline="-250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  <a:hlinkClick r:id="rId5"/>
              </a:rPr>
              <a:t>://</a:t>
            </a:r>
            <a:r>
              <a:rPr lang="en-US" sz="3200" u="sng" baseline="-25000" dirty="0" err="1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  <a:hlinkClick r:id="rId5"/>
              </a:rPr>
              <a:t>gruzdoff</a:t>
            </a:r>
            <a:r>
              <a:rPr lang="ru-RU" sz="3200" u="sng" baseline="-250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  <a:hlinkClick r:id="rId5"/>
              </a:rPr>
              <a:t>.</a:t>
            </a:r>
            <a:r>
              <a:rPr lang="en-US" sz="3200" u="sng" baseline="-25000" dirty="0" err="1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  <a:hlinkClick r:id="rId5"/>
              </a:rPr>
              <a:t>ru</a:t>
            </a:r>
            <a:r>
              <a:rPr lang="ru-RU" sz="3200" u="sng" baseline="-250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  <a:hlinkClick r:id="rId5"/>
              </a:rPr>
              <a:t>/</a:t>
            </a:r>
            <a:r>
              <a:rPr lang="en-US" sz="3200" u="sng" baseline="-250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  <a:hlinkClick r:id="rId5"/>
              </a:rPr>
              <a:t>wiki</a:t>
            </a:r>
            <a:r>
              <a:rPr lang="ru-RU" sz="3200" u="sng" baseline="-250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  <a:hlinkClick r:id="rId5"/>
              </a:rPr>
              <a:t>/</a:t>
            </a:r>
            <a:r>
              <a:rPr lang="ru-RU" sz="3200" u="sng" baseline="-25000" dirty="0" err="1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  <a:hlinkClick r:id="rId5"/>
              </a:rPr>
              <a:t>Иван_Грозный</a:t>
            </a:r>
            <a:r>
              <a:rPr lang="ru-RU" sz="3200" baseline="-250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3200" dirty="0" smtClean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en-US" sz="3200" u="sng" baseline="-250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  <a:hlinkClick r:id="rId6"/>
              </a:rPr>
              <a:t>http</a:t>
            </a:r>
            <a:r>
              <a:rPr lang="ru-RU" sz="3200" u="sng" baseline="-250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  <a:hlinkClick r:id="rId6"/>
              </a:rPr>
              <a:t>://</a:t>
            </a:r>
            <a:r>
              <a:rPr lang="en-US" sz="3200" u="sng" baseline="-250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  <a:hlinkClick r:id="rId6"/>
              </a:rPr>
              <a:t>www</a:t>
            </a:r>
            <a:r>
              <a:rPr lang="ru-RU" sz="3200" u="sng" baseline="-250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  <a:hlinkClick r:id="rId6"/>
              </a:rPr>
              <a:t>.</a:t>
            </a:r>
            <a:r>
              <a:rPr lang="en-US" sz="3200" u="sng" baseline="-25000" dirty="0" err="1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  <a:hlinkClick r:id="rId6"/>
              </a:rPr>
              <a:t>encyclopaedia</a:t>
            </a:r>
            <a:r>
              <a:rPr lang="ru-RU" sz="3200" u="sng" baseline="-250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  <a:hlinkClick r:id="rId6"/>
              </a:rPr>
              <a:t>-</a:t>
            </a:r>
            <a:r>
              <a:rPr lang="en-US" sz="3200" u="sng" baseline="-25000" dirty="0" err="1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  <a:hlinkClick r:id="rId6"/>
              </a:rPr>
              <a:t>russia</a:t>
            </a:r>
            <a:r>
              <a:rPr lang="ru-RU" sz="3200" u="sng" baseline="-250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  <a:hlinkClick r:id="rId6"/>
              </a:rPr>
              <a:t>.</a:t>
            </a:r>
            <a:r>
              <a:rPr lang="en-US" sz="3200" u="sng" baseline="-25000" dirty="0" err="1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  <a:hlinkClick r:id="rId6"/>
              </a:rPr>
              <a:t>ru</a:t>
            </a:r>
            <a:r>
              <a:rPr lang="ru-RU" sz="3200" u="sng" baseline="-250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  <a:hlinkClick r:id="rId6"/>
              </a:rPr>
              <a:t>/</a:t>
            </a:r>
            <a:r>
              <a:rPr lang="en-US" sz="3200" u="sng" baseline="-250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  <a:hlinkClick r:id="rId6"/>
              </a:rPr>
              <a:t>article</a:t>
            </a:r>
            <a:r>
              <a:rPr lang="ru-RU" sz="3200" u="sng" baseline="-250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  <a:hlinkClick r:id="rId6"/>
              </a:rPr>
              <a:t>.</a:t>
            </a:r>
            <a:r>
              <a:rPr lang="en-US" sz="3200" u="sng" baseline="-25000" dirty="0" err="1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  <a:hlinkClick r:id="rId6"/>
              </a:rPr>
              <a:t>php</a:t>
            </a:r>
            <a:r>
              <a:rPr lang="ru-RU" sz="3200" u="sng" baseline="-250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  <a:hlinkClick r:id="rId6"/>
              </a:rPr>
              <a:t>?</a:t>
            </a:r>
            <a:r>
              <a:rPr lang="en-US" sz="3200" u="sng" baseline="-250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  <a:hlinkClick r:id="rId6"/>
              </a:rPr>
              <a:t>id</a:t>
            </a:r>
            <a:r>
              <a:rPr lang="ru-RU" sz="3200" baseline="-250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= </a:t>
            </a:r>
            <a:endParaRPr lang="ru-RU" sz="3200" dirty="0" smtClean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1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Цели урока :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формировать представление о создании государства Московское государство;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дать представление о личности князя Ивана III;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познакомить с важными событиями правления Ивана III;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дать представление о личности царя Ивана Грозного;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познакомить с преобразованиями в государстве во время правления Ивана Грозного;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совершенствовать умения работать в парах;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развивать память, мышление;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воспитывать уважение, чувство гордости за свою Родину.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4900" b="1" dirty="0" smtClean="0">
                <a:latin typeface="Times New Roman" pitchFamily="18" charset="0"/>
                <a:cs typeface="Times New Roman" pitchFamily="18" charset="0"/>
              </a:rPr>
              <a:t>Планируемые результаты: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142984"/>
            <a:ext cx="8229600" cy="4983179"/>
          </a:xfrm>
        </p:spPr>
        <p:txBody>
          <a:bodyPr>
            <a:normAutofit fontScale="55000" lnSpcReduction="20000"/>
          </a:bodyPr>
          <a:lstStyle/>
          <a:p>
            <a:r>
              <a:rPr lang="ru-RU" sz="3800" b="1" u="sng" dirty="0" smtClean="0">
                <a:latin typeface="Times New Roman" pitchFamily="18" charset="0"/>
                <a:cs typeface="Times New Roman" pitchFamily="18" charset="0"/>
              </a:rPr>
              <a:t>Личностные:</a:t>
            </a:r>
            <a:r>
              <a:rPr lang="ru-RU" sz="3800" u="sng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800" dirty="0" smtClean="0">
                <a:latin typeface="Times New Roman" pitchFamily="18" charset="0"/>
                <a:cs typeface="Times New Roman" pitchFamily="18" charset="0"/>
              </a:rPr>
              <a:t>осознание учащимися сопричастности к стране, в которой они живут, умение соотнести поступки и события с принятыми этическими принципами, умение выделить нравственный аспект поведения, положительное отношение к учебной деятельности.</a:t>
            </a:r>
          </a:p>
          <a:p>
            <a:r>
              <a:rPr lang="ru-RU" sz="3800" b="1" u="sng" dirty="0" smtClean="0">
                <a:latin typeface="Times New Roman" pitchFamily="18" charset="0"/>
                <a:cs typeface="Times New Roman" pitchFamily="18" charset="0"/>
              </a:rPr>
              <a:t>Предметные:</a:t>
            </a:r>
            <a:endParaRPr lang="ru-RU" sz="38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3800" dirty="0" smtClean="0">
                <a:latin typeface="Times New Roman" pitchFamily="18" charset="0"/>
                <a:cs typeface="Times New Roman" pitchFamily="18" charset="0"/>
              </a:rPr>
              <a:t>знать что такое государство, основные причины и значение образования Московского государства, кто был первым русским царем.</a:t>
            </a:r>
          </a:p>
          <a:p>
            <a:r>
              <a:rPr lang="ru-RU" sz="3800" dirty="0" smtClean="0">
                <a:latin typeface="Times New Roman" pitchFamily="18" charset="0"/>
                <a:cs typeface="Times New Roman" pitchFamily="18" charset="0"/>
              </a:rPr>
              <a:t> уметь проводить информационно-смысловой анализ текста, формулировать выводы, работать с исторической картой.</a:t>
            </a:r>
          </a:p>
          <a:p>
            <a:r>
              <a:rPr lang="ru-RU" sz="3800" b="1" u="sng" dirty="0" err="1" smtClean="0">
                <a:latin typeface="Times New Roman" pitchFamily="18" charset="0"/>
                <a:cs typeface="Times New Roman" pitchFamily="18" charset="0"/>
              </a:rPr>
              <a:t>Метапредметные</a:t>
            </a:r>
            <a:r>
              <a:rPr lang="ru-RU" sz="3800" b="1" u="sng" dirty="0" smtClean="0">
                <a:latin typeface="Times New Roman" pitchFamily="18" charset="0"/>
                <a:cs typeface="Times New Roman" pitchFamily="18" charset="0"/>
              </a:rPr>
              <a:t>:</a:t>
            </a:r>
            <a:r>
              <a:rPr lang="ru-RU" sz="3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800" dirty="0" smtClean="0">
                <a:latin typeface="Times New Roman" pitchFamily="18" charset="0"/>
                <a:cs typeface="Times New Roman" pitchFamily="18" charset="0"/>
              </a:rPr>
              <a:t>учащиеся научатся выделять из темы урока известные знания и умения, находить нужную информацию из различных источников, устанавливать причинно-следственные связи, осуществлять рефлексию своей деятельности на уроке, включаться в диалог с учителем и сверстниками.</a:t>
            </a:r>
          </a:p>
          <a:p>
            <a:pPr>
              <a:buNone/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4900" b="1" dirty="0" smtClean="0">
                <a:latin typeface="Times New Roman" pitchFamily="18" charset="0"/>
                <a:cs typeface="Times New Roman" pitchFamily="18" charset="0"/>
              </a:rPr>
              <a:t>Организационный момент</a:t>
            </a:r>
            <a:r>
              <a:rPr lang="ru-RU" sz="49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5400" dirty="0" smtClean="0">
                <a:latin typeface="Times New Roman" pitchFamily="18" charset="0"/>
                <a:cs typeface="Times New Roman" pitchFamily="18" charset="0"/>
              </a:rPr>
              <a:t>Прозвенел звонок. </a:t>
            </a:r>
          </a:p>
          <a:p>
            <a:r>
              <a:rPr lang="ru-RU" sz="5400" dirty="0" smtClean="0">
                <a:latin typeface="Times New Roman" pitchFamily="18" charset="0"/>
                <a:cs typeface="Times New Roman" pitchFamily="18" charset="0"/>
              </a:rPr>
              <a:t>Проверь, дружок,</a:t>
            </a:r>
          </a:p>
          <a:p>
            <a:r>
              <a:rPr lang="ru-RU" sz="5400" dirty="0" smtClean="0">
                <a:latin typeface="Times New Roman" pitchFamily="18" charset="0"/>
                <a:cs typeface="Times New Roman" pitchFamily="18" charset="0"/>
              </a:rPr>
              <a:t>Ты готов начать урок?</a:t>
            </a:r>
          </a:p>
          <a:p>
            <a:endParaRPr lang="ru-RU" dirty="0"/>
          </a:p>
        </p:txBody>
      </p:sp>
      <p:pic>
        <p:nvPicPr>
          <p:cNvPr id="1026" name="Picture 2" descr="C:\Users\Андрей\Desktop\Posled-zvon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388" y="1643050"/>
            <a:ext cx="2477342" cy="187642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b="1" dirty="0" smtClean="0"/>
              <a:t>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Актуализация знаний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Какое значение имела победа русского народа  на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Куликовском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поле?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Через сколько лет  после Куликовской битвы Русь смогла полностью освободиться от ордынской зависимости?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Что помогло Руси окончательно избавиться от монгольского ига?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Кого собрал под свои знамена князь Дмитрий Донской?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400" b="1" dirty="0" smtClean="0">
                <a:latin typeface="Times New Roman" pitchFamily="18" charset="0"/>
                <a:cs typeface="Times New Roman" pitchFamily="18" charset="0"/>
              </a:rPr>
              <a:t>Постановка цели и задач урока</a:t>
            </a:r>
            <a:endParaRPr lang="ru-RU" sz="4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После Куликовской битвы Москва и московские князья упрочили за собой роль объединителей русских земель. Как вы думаете,  для чего объединялись русские князья? Вот сегодня мы и узнаем, что же произошло вокруг Москвы  при князьях Иване 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III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и Василии 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III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Какова задача нашего урока?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Изучение нового материала 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8" name="Picture 2" descr="C:\Users\Андрей\Desktop\img1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 bwMode="auto">
          <a:xfrm>
            <a:off x="1645708" y="1935163"/>
            <a:ext cx="5852583" cy="438943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857232"/>
            <a:ext cx="8229600" cy="1571636"/>
          </a:xfrm>
        </p:spPr>
        <p:txBody>
          <a:bodyPr>
            <a:normAutofit fontScale="90000"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После Куликовской битвы Москва и московские князья упрочили за собой роль объединителей русских земель. Как вы думаете,  для чего объединялись русские князья? Вот сегодня мы и узнаем что же произошло вокруг Москвы  при князьях Иване 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III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и Василии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III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C:\Users\Андрей\Desktop\20_html_38d5e9f0.pn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 bwMode="auto">
          <a:xfrm>
            <a:off x="1000100" y="2500306"/>
            <a:ext cx="6929485" cy="400052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148</TotalTime>
  <Words>633</Words>
  <PresentationFormat>Экран (4:3)</PresentationFormat>
  <Paragraphs>70</Paragraphs>
  <Slides>23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4" baseType="lpstr">
      <vt:lpstr>Поток</vt:lpstr>
      <vt:lpstr>Урок окружающего мира в 3-в  классе. на тему: « Создание Московского государства. Грозный царь». </vt:lpstr>
      <vt:lpstr>Содержание :</vt:lpstr>
      <vt:lpstr>Цели урока :</vt:lpstr>
      <vt:lpstr>Планируемые результаты: </vt:lpstr>
      <vt:lpstr>Организационный момент.  </vt:lpstr>
      <vt:lpstr> Актуализация знаний</vt:lpstr>
      <vt:lpstr>Постановка цели и задач урока</vt:lpstr>
      <vt:lpstr>Изучение нового материала </vt:lpstr>
      <vt:lpstr>После Куликовской битвы Москва и московские князья упрочили за собой роль объединителей русских земель. Как вы думаете,  для чего объединялись русские князья? Вот сегодня мы и узнаем что же произошло вокруг Москвы  при князьях Иване III и Василии III. </vt:lpstr>
      <vt:lpstr>Боярская дума – совет при великом князе</vt:lpstr>
      <vt:lpstr>ИванIII принял византийский герб- двуглавого орла</vt:lpstr>
      <vt:lpstr>Иван III приказал белокаменные стены заменить на красный обожженный кирпич</vt:lpstr>
      <vt:lpstr>Слайд 13</vt:lpstr>
      <vt:lpstr>Характеристика Ивана Грозного по картинам  </vt:lpstr>
      <vt:lpstr>Картина И.Репина "Иван Грозный и сын его Иван 16 ноября 1581 года"</vt:lpstr>
      <vt:lpstr>Храм Василия Блаженного</vt:lpstr>
      <vt:lpstr>Слайд 17</vt:lpstr>
      <vt:lpstr>Слайд 18</vt:lpstr>
      <vt:lpstr>Слайд 19</vt:lpstr>
      <vt:lpstr>Подведение итогов </vt:lpstr>
      <vt:lpstr>Рефлексия  </vt:lpstr>
      <vt:lpstr>Спасибо за внимание  </vt:lpstr>
      <vt:lpstr>Список используемой литературы: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Урок окружающего мира в 3-в  классе. на тему: « Создание Московского государства. Грозный царь». </dc:title>
  <dc:creator>Андрей</dc:creator>
  <cp:lastModifiedBy>Андрей</cp:lastModifiedBy>
  <cp:revision>20</cp:revision>
  <dcterms:created xsi:type="dcterms:W3CDTF">2015-04-21T16:15:53Z</dcterms:created>
  <dcterms:modified xsi:type="dcterms:W3CDTF">2015-04-23T15:03:29Z</dcterms:modified>
</cp:coreProperties>
</file>