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9D5C-5DAC-45DE-A7C3-11252E8A5D87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24CDF4-A0F0-4A2F-AC86-B15093537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9D5C-5DAC-45DE-A7C3-11252E8A5D87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CDF4-A0F0-4A2F-AC86-B15093537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9D5C-5DAC-45DE-A7C3-11252E8A5D87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CDF4-A0F0-4A2F-AC86-B15093537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9D5C-5DAC-45DE-A7C3-11252E8A5D87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24CDF4-A0F0-4A2F-AC86-B15093537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9D5C-5DAC-45DE-A7C3-11252E8A5D87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CDF4-A0F0-4A2F-AC86-B15093537F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9D5C-5DAC-45DE-A7C3-11252E8A5D87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CDF4-A0F0-4A2F-AC86-B15093537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9D5C-5DAC-45DE-A7C3-11252E8A5D87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E24CDF4-A0F0-4A2F-AC86-B15093537F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9D5C-5DAC-45DE-A7C3-11252E8A5D87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CDF4-A0F0-4A2F-AC86-B15093537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9D5C-5DAC-45DE-A7C3-11252E8A5D87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CDF4-A0F0-4A2F-AC86-B15093537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9D5C-5DAC-45DE-A7C3-11252E8A5D87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CDF4-A0F0-4A2F-AC86-B15093537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9D5C-5DAC-45DE-A7C3-11252E8A5D87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CDF4-A0F0-4A2F-AC86-B15093537F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5A9D5C-5DAC-45DE-A7C3-11252E8A5D87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24CDF4-A0F0-4A2F-AC86-B15093537F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Игры, создающие </a:t>
            </a: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 отношения</a:t>
            </a: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ru-RU" sz="1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Содержимое 5" descr="683914d8e1b6194f834260d7d505315d_aa1b48709a74cc3454ce5ee400e066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08844"/>
            <a:ext cx="6694583" cy="534915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41248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Comic Sans MS" pitchFamily="66" charset="0"/>
              </a:rPr>
              <a:t>СПОСОБНОСТь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 К ОСОЗНАВАНИЮ эмоций и чувств  – это ключ к управлению ими</a:t>
            </a:r>
            <a:endParaRPr lang="ru-RU" sz="1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785926"/>
            <a:ext cx="4191000" cy="453867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Comic Sans MS" pitchFamily="66" charset="0"/>
              </a:rPr>
              <a:t>Эмоциональный мир ребёнка - младшего дошкольника – это богатая палитра сильных, искренних, разнообразных эмоций. </a:t>
            </a:r>
          </a:p>
          <a:p>
            <a:r>
              <a:rPr lang="ru-RU" sz="1800" b="1" dirty="0" smtClean="0">
                <a:latin typeface="Comic Sans MS" pitchFamily="66" charset="0"/>
              </a:rPr>
              <a:t>Ребёнок только учится управлять своими эмоциями так же как он учился в предыдущий период жизни управлять своим телом, своими движениями.</a:t>
            </a:r>
          </a:p>
          <a:p>
            <a:endParaRPr lang="ru-RU" sz="1400" dirty="0" smtClean="0">
              <a:latin typeface="Comic Sans MS" pitchFamily="66" charset="0"/>
            </a:endParaRPr>
          </a:p>
          <a:p>
            <a:endParaRPr lang="ru-RU" sz="1400" dirty="0">
              <a:latin typeface="Comic Sans MS" pitchFamily="66" charset="0"/>
            </a:endParaRPr>
          </a:p>
        </p:txBody>
      </p:sp>
      <p:pic>
        <p:nvPicPr>
          <p:cNvPr id="8" name="Содержимое 7" descr="55604587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90" y="1214422"/>
            <a:ext cx="3848140" cy="538739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71570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ОСНОВНАЯ ТРУДНОСТЬ В ВОСПИТАНИИ ОСТАВАТЬСЯ НЕ РАВНОДУШНЫМ, НО  И </a:t>
            </a:r>
            <a:b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ТВЁРДЫМ В ТРЕБОВАНИЯХ К РЕБЁНКУ ОДНОВРЕМЕННО!</a:t>
            </a:r>
            <a:endParaRPr lang="ru-RU" sz="1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85860"/>
            <a:ext cx="4191000" cy="5038740"/>
          </a:xfrm>
        </p:spPr>
        <p:txBody>
          <a:bodyPr>
            <a:normAutofit/>
          </a:bodyPr>
          <a:lstStyle/>
          <a:p>
            <a:endParaRPr lang="ru-RU" sz="1400" dirty="0" smtClean="0">
              <a:latin typeface="Comic Sans MS" pitchFamily="66" charset="0"/>
            </a:endParaRPr>
          </a:p>
          <a:p>
            <a:r>
              <a:rPr lang="ru-RU" sz="1800" b="1" dirty="0" smtClean="0">
                <a:latin typeface="Comic Sans MS" pitchFamily="66" charset="0"/>
              </a:rPr>
              <a:t>Помощь «ПРИНИМАЮЩЕГО НА СЕБЯ УДАР»  взрослого здесь жизненно  необходима, так как  именно он является для ребёнка образцом собственного самоконтроля.</a:t>
            </a:r>
          </a:p>
          <a:p>
            <a:endParaRPr lang="ru-RU" sz="1800" b="1" dirty="0" smtClean="0">
              <a:latin typeface="Comic Sans MS" pitchFamily="66" charset="0"/>
            </a:endParaRPr>
          </a:p>
          <a:p>
            <a:r>
              <a:rPr lang="ru-RU" sz="1800" b="1" dirty="0" smtClean="0">
                <a:latin typeface="Comic Sans MS" pitchFamily="66" charset="0"/>
              </a:rPr>
              <a:t>Взрослый, сталкивающийся с негативными эмоциями должен научиться принимать их так же как и положительные.</a:t>
            </a:r>
          </a:p>
          <a:p>
            <a:endParaRPr lang="ru-RU" sz="1800" b="1" dirty="0" smtClean="0">
              <a:latin typeface="Comic Sans MS" pitchFamily="66" charset="0"/>
            </a:endParaRPr>
          </a:p>
          <a:p>
            <a:r>
              <a:rPr lang="ru-RU" sz="1800" b="1" dirty="0" smtClean="0">
                <a:latin typeface="Comic Sans MS" pitchFamily="66" charset="0"/>
              </a:rPr>
              <a:t>Это  трудный вызов, с которым сталкиваются все родители без исключения!</a:t>
            </a:r>
            <a:endParaRPr lang="ru-RU" sz="1800" b="1" dirty="0">
              <a:latin typeface="Comic Sans MS" pitchFamily="66" charset="0"/>
            </a:endParaRPr>
          </a:p>
        </p:txBody>
      </p:sp>
      <p:pic>
        <p:nvPicPr>
          <p:cNvPr id="5" name="Содержимое 4" descr="img2012012310313429_660x49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326102"/>
            <a:ext cx="4000528" cy="29700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" name="Содержимое 4" descr="003412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4500570"/>
            <a:ext cx="2428892" cy="20000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ЧТО ТАКОЕ «ПРИНИМАТЬ СВОЕГО РЕБЁНКА» в РЕАЛЬНОЙ жизни?</a:t>
            </a:r>
            <a:endParaRPr lang="ru-RU" sz="1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000108"/>
            <a:ext cx="4191000" cy="5324492"/>
          </a:xfrm>
        </p:spPr>
        <p:txBody>
          <a:bodyPr>
            <a:normAutofit/>
          </a:bodyPr>
          <a:lstStyle/>
          <a:p>
            <a:endParaRPr lang="ru-RU" sz="1400" dirty="0" smtClean="0">
              <a:latin typeface="Comic Sans MS" pitchFamily="66" charset="0"/>
            </a:endParaRPr>
          </a:p>
          <a:p>
            <a:endParaRPr lang="ru-RU" sz="1400" dirty="0" smtClean="0">
              <a:latin typeface="Comic Sans MS" pitchFamily="66" charset="0"/>
            </a:endParaRPr>
          </a:p>
          <a:p>
            <a:r>
              <a:rPr lang="ru-RU" sz="1800" b="1" dirty="0" smtClean="0">
                <a:latin typeface="Comic Sans MS" pitchFamily="66" charset="0"/>
              </a:rPr>
              <a:t>Принимать – это значит откликаться на проявления чувств ребёнка, но  иметь при этом устойчивую эмоциональную позицию:</a:t>
            </a:r>
          </a:p>
          <a:p>
            <a:endParaRPr lang="ru-RU" sz="1800" b="1" dirty="0" smtClean="0">
              <a:latin typeface="Comic Sans MS" pitchFamily="66" charset="0"/>
            </a:endParaRPr>
          </a:p>
          <a:p>
            <a:r>
              <a:rPr lang="ru-RU" sz="1800" b="1" dirty="0" smtClean="0">
                <a:latin typeface="Comic Sans MS" pitchFamily="66" charset="0"/>
              </a:rPr>
              <a:t>Взрослый поддерживает активность ребёнка.</a:t>
            </a:r>
          </a:p>
          <a:p>
            <a:endParaRPr lang="ru-RU" sz="1800" b="1" dirty="0" smtClean="0">
              <a:latin typeface="Comic Sans MS" pitchFamily="66" charset="0"/>
            </a:endParaRPr>
          </a:p>
          <a:p>
            <a:r>
              <a:rPr lang="ru-RU" sz="1800" b="1" dirty="0" smtClean="0">
                <a:latin typeface="Comic Sans MS" pitchFamily="66" charset="0"/>
              </a:rPr>
              <a:t>Взрослый спокойно и твёрдо устанавливает ограничения и вводит правила при необходимости.</a:t>
            </a:r>
          </a:p>
        </p:txBody>
      </p:sp>
      <p:pic>
        <p:nvPicPr>
          <p:cNvPr id="5" name="Содержимое 4" descr="3e424ff61aad49519a3f08bdd01afe7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6248" y="1618685"/>
            <a:ext cx="4695781" cy="339744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ЦЕЛЬ ПРИНИМАЮЩИХ ОТНОШЕНИЙ РЕБЁНОК - РОДИТЕЛЬ: благополучие семьи в будущем.</a:t>
            </a:r>
            <a:endParaRPr lang="ru-RU" sz="1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1400" dirty="0" smtClean="0">
              <a:latin typeface="Comic Sans MS" pitchFamily="66" charset="0"/>
            </a:endParaRPr>
          </a:p>
          <a:p>
            <a:endParaRPr lang="ru-RU" sz="1400" dirty="0" smtClean="0">
              <a:latin typeface="Comic Sans MS" pitchFamily="66" charset="0"/>
            </a:endParaRPr>
          </a:p>
          <a:p>
            <a:endParaRPr lang="ru-RU" sz="1400" dirty="0" smtClean="0">
              <a:latin typeface="Comic Sans MS" pitchFamily="66" charset="0"/>
            </a:endParaRPr>
          </a:p>
          <a:p>
            <a:endParaRPr lang="ru-RU" sz="1400" dirty="0" smtClean="0">
              <a:latin typeface="Comic Sans MS" pitchFamily="66" charset="0"/>
            </a:endParaRPr>
          </a:p>
          <a:p>
            <a:r>
              <a:rPr lang="ru-RU" sz="1400" dirty="0" smtClean="0">
                <a:latin typeface="Comic Sans MS" pitchFamily="66" charset="0"/>
              </a:rPr>
              <a:t>    </a:t>
            </a:r>
          </a:p>
          <a:p>
            <a:endParaRPr lang="ru-RU" sz="1400" dirty="0" smtClean="0">
              <a:latin typeface="Comic Sans MS" pitchFamily="66" charset="0"/>
            </a:endParaRPr>
          </a:p>
          <a:p>
            <a:endParaRPr lang="ru-RU" sz="1400" dirty="0" smtClean="0">
              <a:latin typeface="Comic Sans MS" pitchFamily="66" charset="0"/>
            </a:endParaRPr>
          </a:p>
          <a:p>
            <a:endParaRPr lang="ru-RU" sz="1400" dirty="0" smtClean="0">
              <a:latin typeface="Comic Sans MS" pitchFamily="66" charset="0"/>
            </a:endParaRPr>
          </a:p>
          <a:p>
            <a:endParaRPr lang="ru-RU" sz="1400" dirty="0" smtClean="0">
              <a:latin typeface="Comic Sans MS" pitchFamily="66" charset="0"/>
            </a:endParaRPr>
          </a:p>
          <a:p>
            <a:endParaRPr lang="ru-RU" sz="1400" dirty="0" smtClean="0">
              <a:latin typeface="Comic Sans MS" pitchFamily="66" charset="0"/>
            </a:endParaRPr>
          </a:p>
          <a:p>
            <a:endParaRPr lang="ru-RU" sz="1400" dirty="0" smtClean="0">
              <a:latin typeface="Comic Sans MS" pitchFamily="66" charset="0"/>
            </a:endParaRPr>
          </a:p>
        </p:txBody>
      </p:sp>
      <p:pic>
        <p:nvPicPr>
          <p:cNvPr id="9" name="Содержимое 8" descr="EF0qwfEFE-c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6248" y="1714488"/>
            <a:ext cx="4446082" cy="4107473"/>
          </a:xfrm>
        </p:spPr>
      </p:pic>
      <p:sp>
        <p:nvSpPr>
          <p:cNvPr id="5" name="Прямоугольник с двумя вырезанными соседними углами 4"/>
          <p:cNvSpPr/>
          <p:nvPr/>
        </p:nvSpPr>
        <p:spPr>
          <a:xfrm>
            <a:off x="285720" y="5000636"/>
            <a:ext cx="3786214" cy="135732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ЗДОРОВАЯ ПРИВЯЗАННОСТЬ</a:t>
            </a:r>
            <a:endParaRPr lang="ru-RU" dirty="0"/>
          </a:p>
        </p:txBody>
      </p:sp>
      <p:sp>
        <p:nvSpPr>
          <p:cNvPr id="6" name="Прямоугольник с двумя вырезанными соседними углами 5"/>
          <p:cNvSpPr/>
          <p:nvPr/>
        </p:nvSpPr>
        <p:spPr>
          <a:xfrm>
            <a:off x="571472" y="4071942"/>
            <a:ext cx="3286148" cy="9144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ОТНОШЕНИЯ</a:t>
            </a:r>
            <a:endParaRPr lang="ru-RU" dirty="0"/>
          </a:p>
        </p:txBody>
      </p:sp>
      <p:sp>
        <p:nvSpPr>
          <p:cNvPr id="7" name="Прямоугольник с двумя вырезанными соседними углами 6"/>
          <p:cNvSpPr/>
          <p:nvPr/>
        </p:nvSpPr>
        <p:spPr>
          <a:xfrm>
            <a:off x="714348" y="2928934"/>
            <a:ext cx="3000396" cy="112871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ЗРЕЛАЯ ЭМОЦИОНАЛЬНОСТЬ </a:t>
            </a:r>
          </a:p>
          <a:p>
            <a:pPr algn="ctr"/>
            <a:r>
              <a:rPr lang="ru-RU" dirty="0" smtClean="0"/>
              <a:t>САМОКОНТРОЛЬ</a:t>
            </a:r>
            <a:endParaRPr lang="ru-RU" dirty="0"/>
          </a:p>
        </p:txBody>
      </p:sp>
      <p:sp>
        <p:nvSpPr>
          <p:cNvPr id="8" name="Прямоугольник с двумя вырезанными соседними углами 7"/>
          <p:cNvSpPr/>
          <p:nvPr/>
        </p:nvSpPr>
        <p:spPr>
          <a:xfrm>
            <a:off x="928662" y="1428736"/>
            <a:ext cx="2571768" cy="148590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Психологическое и физическое благополучие в будущем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 «детство – время игры» - Это закон жизни.</a:t>
            </a:r>
            <a:endParaRPr lang="ru-RU" sz="1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142984"/>
            <a:ext cx="4191000" cy="5181616"/>
          </a:xfrm>
        </p:spPr>
        <p:txBody>
          <a:bodyPr>
            <a:normAutofit fontScale="92500" lnSpcReduction="20000"/>
          </a:bodyPr>
          <a:lstStyle/>
          <a:p>
            <a:endParaRPr lang="ru-RU" sz="12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1200" dirty="0" smtClean="0">
                <a:latin typeface="Comic Sans MS" pitchFamily="66" charset="0"/>
              </a:rPr>
              <a:t>       </a:t>
            </a:r>
            <a:r>
              <a:rPr lang="ru-RU" sz="1800" b="1" dirty="0" smtClean="0">
                <a:latin typeface="Comic Sans MS" pitchFamily="66" charset="0"/>
              </a:rPr>
              <a:t>Игра  не случайно свойственна  всем детям!!!</a:t>
            </a:r>
          </a:p>
          <a:p>
            <a:pPr>
              <a:buNone/>
            </a:pPr>
            <a:r>
              <a:rPr lang="ru-RU" sz="1800" b="1" dirty="0" smtClean="0">
                <a:latin typeface="Comic Sans MS" pitchFamily="66" charset="0"/>
              </a:rPr>
              <a:t>       Это важная эпоха в развитии ребёнка.</a:t>
            </a:r>
          </a:p>
          <a:p>
            <a:pPr>
              <a:buNone/>
            </a:pPr>
            <a:r>
              <a:rPr lang="ru-RU" sz="1800" b="1" dirty="0" smtClean="0">
                <a:latin typeface="Comic Sans MS" pitchFamily="66" charset="0"/>
              </a:rPr>
              <a:t>       </a:t>
            </a:r>
          </a:p>
          <a:p>
            <a:pPr>
              <a:buNone/>
            </a:pPr>
            <a:r>
              <a:rPr lang="ru-RU" sz="1800" b="1" dirty="0" smtClean="0">
                <a:latin typeface="Comic Sans MS" pitchFamily="66" charset="0"/>
              </a:rPr>
              <a:t>           Во время  игры :</a:t>
            </a:r>
          </a:p>
          <a:p>
            <a:r>
              <a:rPr lang="ru-RU" sz="1800" b="1" dirty="0" smtClean="0">
                <a:latin typeface="Comic Sans MS" pitchFamily="66" charset="0"/>
              </a:rPr>
              <a:t>формируются   жизненно важные навыки поведения;</a:t>
            </a:r>
          </a:p>
          <a:p>
            <a:r>
              <a:rPr lang="ru-RU" sz="1800" b="1" dirty="0" smtClean="0">
                <a:latin typeface="Comic Sans MS" pitchFamily="66" charset="0"/>
              </a:rPr>
              <a:t>укрепляются  значимые отношения;</a:t>
            </a:r>
          </a:p>
          <a:p>
            <a:r>
              <a:rPr lang="ru-RU" sz="1800" b="1" dirty="0" smtClean="0">
                <a:latin typeface="Comic Sans MS" pitchFamily="66" charset="0"/>
              </a:rPr>
              <a:t>пробуются собственные силы;</a:t>
            </a:r>
          </a:p>
          <a:p>
            <a:r>
              <a:rPr lang="ru-RU" sz="1800" b="1" dirty="0" smtClean="0">
                <a:latin typeface="Comic Sans MS" pitchFamily="66" charset="0"/>
              </a:rPr>
              <a:t>проверяются и устанавливаются границы дозволенного</a:t>
            </a:r>
          </a:p>
          <a:p>
            <a:endParaRPr lang="ru-RU" sz="1800" b="1" dirty="0" smtClean="0">
              <a:latin typeface="Comic Sans MS" pitchFamily="66" charset="0"/>
            </a:endParaRPr>
          </a:p>
          <a:p>
            <a:r>
              <a:rPr lang="ru-RU" sz="1800" b="1" dirty="0" smtClean="0">
                <a:latin typeface="Comic Sans MS" pitchFamily="66" charset="0"/>
              </a:rPr>
              <a:t>Фактически формируется психика, как у животных так и у человека.</a:t>
            </a:r>
          </a:p>
          <a:p>
            <a:endParaRPr lang="ru-RU" sz="1800" b="1" dirty="0" smtClean="0">
              <a:latin typeface="Comic Sans MS" pitchFamily="66" charset="0"/>
            </a:endParaRPr>
          </a:p>
          <a:p>
            <a:r>
              <a:rPr lang="ru-RU" sz="1800" b="1" dirty="0" smtClean="0">
                <a:latin typeface="Comic Sans MS" pitchFamily="66" charset="0"/>
              </a:rPr>
              <a:t>Создаются отношения</a:t>
            </a:r>
          </a:p>
          <a:p>
            <a:pPr>
              <a:buNone/>
            </a:pPr>
            <a:endParaRPr lang="ru-RU" sz="1800" b="1" dirty="0" smtClean="0">
              <a:latin typeface="Comic Sans MS" pitchFamily="66" charset="0"/>
            </a:endParaRPr>
          </a:p>
        </p:txBody>
      </p:sp>
      <p:pic>
        <p:nvPicPr>
          <p:cNvPr id="5" name="Содержимое 4" descr="gallery_22690_13__136643987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1142984"/>
            <a:ext cx="3710091" cy="243724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643314"/>
            <a:ext cx="3714776" cy="258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Игра-это пространство принимающих отношений</a:t>
            </a:r>
            <a:endParaRPr lang="ru-RU" sz="1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Comic Sans MS" pitchFamily="66" charset="0"/>
              </a:rPr>
              <a:t>Когда </a:t>
            </a:r>
            <a:r>
              <a:rPr lang="ru-RU" sz="1800" b="1" dirty="0" smtClean="0">
                <a:latin typeface="Comic Sans MS" pitchFamily="66" charset="0"/>
              </a:rPr>
              <a:t>ребенок оказывается включенным в такие принимающие отношения, он может проработать многие из своих проблем и отпустить напряжение, какие-то чувства или конфликты. </a:t>
            </a:r>
            <a:endParaRPr lang="ru-RU" sz="1800" b="1" dirty="0" smtClean="0">
              <a:latin typeface="Comic Sans MS" pitchFamily="66" charset="0"/>
            </a:endParaRPr>
          </a:p>
          <a:p>
            <a:r>
              <a:rPr lang="ru-RU" sz="1800" b="1" dirty="0" smtClean="0">
                <a:latin typeface="Comic Sans MS" pitchFamily="66" charset="0"/>
              </a:rPr>
              <a:t>У </a:t>
            </a:r>
            <a:r>
              <a:rPr lang="ru-RU" sz="1800" b="1" dirty="0" smtClean="0">
                <a:latin typeface="Comic Sans MS" pitchFamily="66" charset="0"/>
              </a:rPr>
              <a:t>вашего ребенка </a:t>
            </a:r>
            <a:r>
              <a:rPr lang="ru-RU" sz="1800" b="1" dirty="0" smtClean="0">
                <a:latin typeface="Comic Sans MS" pitchFamily="66" charset="0"/>
              </a:rPr>
              <a:t>повышается </a:t>
            </a:r>
            <a:r>
              <a:rPr lang="ru-RU" sz="1800" b="1" dirty="0" smtClean="0">
                <a:latin typeface="Comic Sans MS" pitchFamily="66" charset="0"/>
              </a:rPr>
              <a:t>самооценка, он  </a:t>
            </a:r>
            <a:r>
              <a:rPr lang="ru-RU" sz="1800" b="1" dirty="0" smtClean="0">
                <a:latin typeface="Comic Sans MS" pitchFamily="66" charset="0"/>
              </a:rPr>
              <a:t>становится </a:t>
            </a:r>
            <a:r>
              <a:rPr lang="ru-RU" sz="1800" b="1" dirty="0" smtClean="0">
                <a:latin typeface="Comic Sans MS" pitchFamily="66" charset="0"/>
              </a:rPr>
              <a:t>способным открывать свои сильные стороны и развивать ответственность во время решения игровых ситуаций. </a:t>
            </a:r>
          </a:p>
          <a:p>
            <a:endParaRPr lang="ru-RU" sz="1800" b="1" dirty="0">
              <a:latin typeface="Comic Sans MS" pitchFamily="66" charset="0"/>
            </a:endParaRPr>
          </a:p>
        </p:txBody>
      </p:sp>
      <p:pic>
        <p:nvPicPr>
          <p:cNvPr id="5" name="Содержимое 4" descr="Corbis-42-1710931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7674" y="1500174"/>
            <a:ext cx="4429156" cy="442915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84158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Опирайтесь на закон жизни в построении принимающих отношений в семье!</a:t>
            </a:r>
            <a:endParaRPr lang="ru-RU" sz="1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1200" dirty="0" smtClean="0">
              <a:latin typeface="Comic Sans MS" pitchFamily="66" charset="0"/>
            </a:endParaRPr>
          </a:p>
          <a:p>
            <a:endParaRPr lang="ru-RU" sz="1200" dirty="0" smtClean="0">
              <a:latin typeface="Comic Sans MS" pitchFamily="66" charset="0"/>
            </a:endParaRPr>
          </a:p>
          <a:p>
            <a:r>
              <a:rPr lang="ru-RU" sz="1800" b="1" dirty="0" smtClean="0">
                <a:latin typeface="Comic Sans MS" pitchFamily="66" charset="0"/>
              </a:rPr>
              <a:t>Совместные игры :дома, в гостях, в детском саду, на природе.</a:t>
            </a:r>
          </a:p>
          <a:p>
            <a:endParaRPr lang="ru-RU" sz="1800" b="1" dirty="0" smtClean="0">
              <a:latin typeface="Comic Sans MS" pitchFamily="66" charset="0"/>
            </a:endParaRPr>
          </a:p>
          <a:p>
            <a:r>
              <a:rPr lang="ru-RU" sz="1800" b="1" dirty="0" smtClean="0">
                <a:latin typeface="Comic Sans MS" pitchFamily="66" charset="0"/>
              </a:rPr>
              <a:t>Разнообразные игры : дидактические, сюжетно-ролевые, драматизации, игры с правилами и т.д.</a:t>
            </a:r>
          </a:p>
          <a:p>
            <a:endParaRPr lang="ru-RU" sz="1800" b="1" dirty="0" smtClean="0">
              <a:latin typeface="Comic Sans MS" pitchFamily="66" charset="0"/>
            </a:endParaRPr>
          </a:p>
          <a:p>
            <a:r>
              <a:rPr lang="ru-RU" sz="1800" b="1" dirty="0" smtClean="0">
                <a:latin typeface="Comic Sans MS" pitchFamily="66" charset="0"/>
              </a:rPr>
              <a:t>Будут вашим помощником в построении отношений с ребёнком при одном важном  условии:</a:t>
            </a:r>
          </a:p>
        </p:txBody>
      </p:sp>
      <p:pic>
        <p:nvPicPr>
          <p:cNvPr id="5" name="Содержимое 4" descr="prigalk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14810" y="1142984"/>
            <a:ext cx="2961192" cy="2018546"/>
          </a:xfrm>
        </p:spPr>
      </p:pic>
      <p:pic>
        <p:nvPicPr>
          <p:cNvPr id="2050" name="Picture 2" descr="F:\игры с мамой\femyr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142984"/>
            <a:ext cx="2071702" cy="2761520"/>
          </a:xfrm>
          <a:prstGeom prst="rect">
            <a:avLst/>
          </a:prstGeom>
          <a:noFill/>
        </p:spPr>
      </p:pic>
      <p:pic>
        <p:nvPicPr>
          <p:cNvPr id="2051" name="Picture 3" descr="F:\игры с мамой\igray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143248"/>
            <a:ext cx="2725406" cy="1809367"/>
          </a:xfrm>
          <a:prstGeom prst="rect">
            <a:avLst/>
          </a:prstGeom>
          <a:noFill/>
        </p:spPr>
      </p:pic>
      <p:pic>
        <p:nvPicPr>
          <p:cNvPr id="2052" name="Picture 4" descr="F:\игры с мамой\13352005047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3786190"/>
            <a:ext cx="2035984" cy="1357322"/>
          </a:xfrm>
          <a:prstGeom prst="rect">
            <a:avLst/>
          </a:prstGeom>
          <a:noFill/>
        </p:spPr>
      </p:pic>
      <p:pic>
        <p:nvPicPr>
          <p:cNvPr id="2053" name="Picture 5" descr="F:\игры с мамой\yg6MbAnwuh_lar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4929198"/>
            <a:ext cx="2596795" cy="1804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84158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 совместная Игра  – это инструмент построения принимающих отношений с ребёнком  в руках родителей.</a:t>
            </a:r>
            <a:endParaRPr lang="ru-RU" sz="1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00174"/>
            <a:ext cx="4191000" cy="482442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200" b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sz="3200" b="1" dirty="0" smtClean="0">
                <a:latin typeface="Comic Sans MS" pitchFamily="66" charset="0"/>
              </a:rPr>
              <a:t>Если </a:t>
            </a:r>
            <a:r>
              <a:rPr lang="ru-RU" sz="3200" b="1" dirty="0" smtClean="0">
                <a:latin typeface="Comic Sans MS" pitchFamily="66" charset="0"/>
              </a:rPr>
              <a:t>Вы </a:t>
            </a:r>
            <a:endParaRPr lang="ru-RU" sz="3200" b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sz="3200" b="1" dirty="0" smtClean="0">
                <a:latin typeface="Comic Sans MS" pitchFamily="66" charset="0"/>
              </a:rPr>
              <a:t> </a:t>
            </a:r>
            <a:r>
              <a:rPr lang="ru-RU" sz="3200" b="1" dirty="0" smtClean="0">
                <a:latin typeface="Comic Sans MS" pitchFamily="66" charset="0"/>
              </a:rPr>
              <a:t>просто</a:t>
            </a:r>
          </a:p>
          <a:p>
            <a:pPr algn="ctr">
              <a:buNone/>
            </a:pPr>
            <a:r>
              <a:rPr lang="ru-RU" sz="3200" b="1" dirty="0" smtClean="0">
                <a:latin typeface="Comic Sans MS" pitchFamily="66" charset="0"/>
              </a:rPr>
              <a:t>побудете вместе </a:t>
            </a:r>
            <a:endParaRPr lang="ru-RU" sz="3200" b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sz="3200" b="1" dirty="0" smtClean="0">
                <a:latin typeface="Comic Sans MS" pitchFamily="66" charset="0"/>
              </a:rPr>
              <a:t>в пространстве игры </a:t>
            </a:r>
            <a:endParaRPr lang="ru-RU" sz="3200" b="1" dirty="0" smtClean="0">
              <a:latin typeface="Comic Sans MS" pitchFamily="66" charset="0"/>
            </a:endParaRPr>
          </a:p>
          <a:p>
            <a:endParaRPr lang="ru-RU" sz="3200" b="1" dirty="0" smtClean="0">
              <a:latin typeface="Comic Sans MS" pitchFamily="66" charset="0"/>
            </a:endParaRPr>
          </a:p>
        </p:txBody>
      </p:sp>
      <p:pic>
        <p:nvPicPr>
          <p:cNvPr id="5" name="Содержимое 4" descr="1_bi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6248" y="2070607"/>
            <a:ext cx="4705352" cy="351332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1093</TotalTime>
  <Words>385</Words>
  <Application>Microsoft Office PowerPoint</Application>
  <PresentationFormat>Экран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Игры, создающие  отношения.</vt:lpstr>
      <vt:lpstr> СПОСОБНОСТь К ОСОЗНАВАНИЮ эмоций и чувств  – это ключ к управлению ими</vt:lpstr>
      <vt:lpstr>ОСНОВНАЯ ТРУДНОСТЬ В ВОСПИТАНИИ ОСТАВАТЬСЯ НЕ РАВНОДУШНЫМ, НО  И   ТВЁРДЫМ В ТРЕБОВАНИЯХ К РЕБЁНКУ ОДНОВРЕМЕННО!</vt:lpstr>
      <vt:lpstr>ЧТО ТАКОЕ «ПРИНИМАТЬ СВОЕГО РЕБЁНКА» в РЕАЛЬНОЙ жизни?</vt:lpstr>
      <vt:lpstr>ЦЕЛЬ ПРИНИМАЮЩИХ ОТНОШЕНИЙ РЕБЁНОК - РОДИТЕЛЬ: благополучие семьи в будущем.</vt:lpstr>
      <vt:lpstr> «детство – время игры» - Это закон жизни.</vt:lpstr>
      <vt:lpstr>Игра-это пространство принимающих отношений</vt:lpstr>
      <vt:lpstr>Опирайтесь на закон жизни в построении принимающих отношений в семье!</vt:lpstr>
      <vt:lpstr> совместная Игра  – это инструмент построения принимающих отношений с ребёнком  в руках родителей.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Поломодова</dc:creator>
  <cp:lastModifiedBy>Поломодова</cp:lastModifiedBy>
  <cp:revision>104</cp:revision>
  <dcterms:created xsi:type="dcterms:W3CDTF">2015-03-31T09:34:03Z</dcterms:created>
  <dcterms:modified xsi:type="dcterms:W3CDTF">2015-04-09T08:19:16Z</dcterms:modified>
</cp:coreProperties>
</file>