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53D8-46E6-42E7-BFE4-79261C9FEE4C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2CD5-7F6E-477A-9745-D1C0EAE027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53D8-46E6-42E7-BFE4-79261C9FEE4C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2CD5-7F6E-477A-9745-D1C0EAE027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53D8-46E6-42E7-BFE4-79261C9FEE4C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2CD5-7F6E-477A-9745-D1C0EAE027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53D8-46E6-42E7-BFE4-79261C9FEE4C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2CD5-7F6E-477A-9745-D1C0EAE027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53D8-46E6-42E7-BFE4-79261C9FEE4C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2CD5-7F6E-477A-9745-D1C0EAE027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53D8-46E6-42E7-BFE4-79261C9FEE4C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2CD5-7F6E-477A-9745-D1C0EAE027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53D8-46E6-42E7-BFE4-79261C9FEE4C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2CD5-7F6E-477A-9745-D1C0EAE027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53D8-46E6-42E7-BFE4-79261C9FEE4C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2CD5-7F6E-477A-9745-D1C0EAE027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53D8-46E6-42E7-BFE4-79261C9FEE4C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2CD5-7F6E-477A-9745-D1C0EAE027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53D8-46E6-42E7-BFE4-79261C9FEE4C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2CD5-7F6E-477A-9745-D1C0EAE027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53D8-46E6-42E7-BFE4-79261C9FEE4C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2CD5-7F6E-477A-9745-D1C0EAE027AD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F5353D8-46E6-42E7-BFE4-79261C9FEE4C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0F32CD5-7F6E-477A-9745-D1C0EAE027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352927" cy="1872208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Игра </a:t>
            </a:r>
            <a:r>
              <a:rPr lang="ru-RU" sz="6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6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6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«Угадай, кто живет у девочек?»</a:t>
            </a:r>
            <a:endParaRPr lang="ru-RU" sz="6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443" y="2924945"/>
            <a:ext cx="7117178" cy="20162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Цель</a:t>
            </a:r>
            <a:r>
              <a:rPr lang="ru-RU" sz="3200" dirty="0" smtClean="0">
                <a:latin typeface="Monotype Corsiva" panose="03010101010201010101" pitchFamily="66" charset="0"/>
              </a:rPr>
              <a:t>: Отработка навыков чтения прямых и обратных слогов, закрепление артикуляции гласных звуков, закрепление названий домашних птиц; </a:t>
            </a:r>
          </a:p>
          <a:p>
            <a:pPr indent="-457200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Автор разработки: </a:t>
            </a:r>
          </a:p>
          <a:p>
            <a:pPr indent="-457200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учитель-логопед </a:t>
            </a:r>
          </a:p>
          <a:p>
            <a:pPr indent="-457200"/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Юношева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И. В.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картинки\88193-Cute-Yellow-Chick-With-White-Cheek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"/>
          <a:stretch/>
        </p:blipFill>
        <p:spPr bwMode="auto">
          <a:xfrm>
            <a:off x="4144353" y="2566516"/>
            <a:ext cx="1217405" cy="13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457999" y="1821944"/>
            <a:ext cx="1493570" cy="17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4" y="1854534"/>
            <a:ext cx="1840876" cy="168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3" t="16768" r="7174"/>
          <a:stretch/>
        </p:blipFill>
        <p:spPr bwMode="auto">
          <a:xfrm>
            <a:off x="36827" y="3985473"/>
            <a:ext cx="1519084" cy="172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t="19606" r="7986"/>
          <a:stretch/>
        </p:blipFill>
        <p:spPr bwMode="auto">
          <a:xfrm>
            <a:off x="1098282" y="5353500"/>
            <a:ext cx="1359717" cy="150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41" y="3724135"/>
            <a:ext cx="1432793" cy="163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014457"/>
              </p:ext>
            </p:extLst>
          </p:nvPr>
        </p:nvGraphicFramePr>
        <p:xfrm>
          <a:off x="290737" y="260648"/>
          <a:ext cx="7110193" cy="1310640"/>
        </p:xfrm>
        <a:graphic>
          <a:graphicData uri="http://schemas.openxmlformats.org/drawingml/2006/table">
            <a:tbl>
              <a:tblPr/>
              <a:tblGrid>
                <a:gridCol w="1124848"/>
                <a:gridCol w="1153802"/>
                <a:gridCol w="1225914"/>
                <a:gridCol w="1226699"/>
                <a:gridCol w="1153016"/>
                <a:gridCol w="1225914"/>
              </a:tblGrid>
              <a:tr h="10946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tx1"/>
                      </a:solidFill>
                      <a:prstDash val="soli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tx1"/>
                      </a:solidFill>
                      <a:prstDash val="solid"/>
                    </a:lnT>
                    <a:lnB w="5715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0" b="1" dirty="0" smtClean="0"/>
                        <a:t>к</a:t>
                      </a:r>
                      <a:endParaRPr lang="ru-RU" sz="80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0" b="1" dirty="0" smtClean="0"/>
                        <a:t>и</a:t>
                      </a:r>
                      <a:endParaRPr lang="ru-RU" sz="80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tx1"/>
                      </a:solidFill>
                      <a:prstDash val="soli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41688"/>
            <a:ext cx="1742305" cy="225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t="6595" r="9165" b="8068"/>
          <a:stretch/>
        </p:blipFill>
        <p:spPr bwMode="auto">
          <a:xfrm>
            <a:off x="6739429" y="1556792"/>
            <a:ext cx="2191657" cy="257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10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98 0.19699 C -0.08698 0.11676 -0.00642 0.05549 0.09288 0.05549 C 0.19514 0.05549 0.27674 0.11676 0.27674 0.19699 C 0.27674 0.2763 0.35764 0.33873 0.4599 0.33873 C 0.55903 0.33873 0.64097 0.2763 0.64097 0.19699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8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4208 C -0.00035 0.00416 0.06111 -0.0252 0.13628 -0.0252 C 0.21354 -0.0252 0.27517 0.00416 0.27517 0.04208 C 0.27517 0.07977 0.3368 0.10936 0.41406 0.10936 C 0.48923 0.10936 0.55087 0.07977 0.55087 0.04208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4347 C -4.44444E-6 -0.10289 0.08073 -0.14867 0.17917 -0.14867 C 0.28056 -0.14867 0.36146 -0.10289 0.36146 -0.04347 C 0.36146 0.01595 0.44219 0.06196 0.54358 0.06196 C 0.64202 0.06196 0.72292 0.01595 0.72292 -0.04347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093053"/>
              </p:ext>
            </p:extLst>
          </p:nvPr>
        </p:nvGraphicFramePr>
        <p:xfrm>
          <a:off x="793326" y="411401"/>
          <a:ext cx="4896543" cy="1310640"/>
        </p:xfrm>
        <a:graphic>
          <a:graphicData uri="http://schemas.openxmlformats.org/drawingml/2006/table">
            <a:tbl>
              <a:tblPr/>
              <a:tblGrid>
                <a:gridCol w="1296143"/>
                <a:gridCol w="1224136"/>
                <a:gridCol w="1210420"/>
                <a:gridCol w="1165844"/>
              </a:tblGrid>
              <a:tr h="1008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tx1"/>
                      </a:solidFill>
                      <a:prstDash val="soli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tx1"/>
                      </a:solidFill>
                      <a:prstDash val="soli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0" b="1" dirty="0" smtClean="0"/>
                        <a:t>к</a:t>
                      </a:r>
                      <a:endParaRPr lang="ru-RU" sz="80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0" b="1" dirty="0" smtClean="0"/>
                        <a:t>а</a:t>
                      </a:r>
                      <a:endParaRPr lang="ru-RU" sz="80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tx1"/>
                      </a:solidFill>
                      <a:prstDash val="soli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40510"/>
            <a:ext cx="1736725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54" y="2276872"/>
            <a:ext cx="18415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609" y="2006118"/>
            <a:ext cx="1493837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41525"/>
            <a:ext cx="12192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445" y="5059363"/>
            <a:ext cx="1431925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17" y="3432175"/>
            <a:ext cx="1431925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1431925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03" y="441325"/>
            <a:ext cx="271938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73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20232 L 0.07378 0.38935 C 0.09149 0.43241 0.11788 0.45579 0.14548 0.45579 C 0.17691 0.45579 0.20208 0.43241 0.21979 0.38935 L 0.30434 0.20232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63424"/>
              </p:ext>
            </p:extLst>
          </p:nvPr>
        </p:nvGraphicFramePr>
        <p:xfrm>
          <a:off x="683568" y="404664"/>
          <a:ext cx="7110193" cy="1310640"/>
        </p:xfrm>
        <a:graphic>
          <a:graphicData uri="http://schemas.openxmlformats.org/drawingml/2006/table">
            <a:tbl>
              <a:tblPr/>
              <a:tblGrid>
                <a:gridCol w="1124848"/>
                <a:gridCol w="1153802"/>
                <a:gridCol w="1225914"/>
                <a:gridCol w="1226699"/>
                <a:gridCol w="1153016"/>
                <a:gridCol w="1225914"/>
              </a:tblGrid>
              <a:tr h="1094615">
                <a:tc>
                  <a:txBody>
                    <a:bodyPr/>
                    <a:lstStyle/>
                    <a:p>
                      <a:pPr algn="l"/>
                      <a:r>
                        <a:rPr lang="ru-RU" sz="7200" b="1" dirty="0" smtClean="0"/>
                        <a:t>к</a:t>
                      </a:r>
                    </a:p>
                  </a:txBody>
                  <a:tcPr>
                    <a:lnL w="57150" cmpd="sng">
                      <a:solidFill>
                        <a:schemeClr val="tx1"/>
                      </a:solidFill>
                      <a:prstDash val="soli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tx1"/>
                      </a:solidFill>
                      <a:prstDash val="solid"/>
                    </a:lnT>
                    <a:lnB w="5715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у</a:t>
                      </a:r>
                      <a:endParaRPr lang="ru-RU" sz="72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tx1"/>
                      </a:solidFill>
                      <a:prstDash val="soli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61236"/>
            <a:ext cx="12192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453" y="2204864"/>
            <a:ext cx="1431925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1431925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90" y="3645024"/>
            <a:ext cx="1431925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2780"/>
            <a:ext cx="1731963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653136"/>
            <a:ext cx="18415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4989761"/>
            <a:ext cx="1493837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67454"/>
            <a:ext cx="2932113" cy="279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95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41 -0.0474 C 0.06441 -0.12671 0.11945 -0.18775 0.18698 -0.18775 C 0.25643 -0.18775 0.31198 -0.12671 0.31198 -0.0474 C 0.31198 0.03168 0.36754 0.09341 0.43698 0.09341 C 0.50469 0.09341 0.56042 0.03168 0.56042 -0.0474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566034"/>
              </p:ext>
            </p:extLst>
          </p:nvPr>
        </p:nvGraphicFramePr>
        <p:xfrm>
          <a:off x="467544" y="404664"/>
          <a:ext cx="8352926" cy="1310640"/>
        </p:xfrm>
        <a:graphic>
          <a:graphicData uri="http://schemas.openxmlformats.org/drawingml/2006/table">
            <a:tbl>
              <a:tblPr/>
              <a:tblGrid>
                <a:gridCol w="1015124"/>
                <a:gridCol w="1099718"/>
                <a:gridCol w="1015124"/>
                <a:gridCol w="1099718"/>
                <a:gridCol w="1099718"/>
                <a:gridCol w="1051292"/>
                <a:gridCol w="1051292"/>
                <a:gridCol w="920940"/>
              </a:tblGrid>
              <a:tr h="1094615">
                <a:tc>
                  <a:txBody>
                    <a:bodyPr/>
                    <a:lstStyle/>
                    <a:p>
                      <a:pPr algn="l"/>
                      <a:endParaRPr lang="ru-RU" sz="7200" b="1" dirty="0" smtClean="0"/>
                    </a:p>
                  </a:txBody>
                  <a:tcPr>
                    <a:lnL w="57150" cmpd="sng">
                      <a:solidFill>
                        <a:schemeClr val="tx1"/>
                      </a:solidFill>
                      <a:prstDash val="soli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tx1"/>
                      </a:solidFill>
                      <a:prstDash val="solid"/>
                    </a:lnT>
                    <a:lnB w="5715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2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0" b="1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0" b="1" dirty="0" smtClean="0"/>
                        <a:t>о</a:t>
                      </a:r>
                      <a:endParaRPr lang="ru-RU" sz="80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8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tx1"/>
                      </a:solidFill>
                      <a:prstDash val="soli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9" y="3472012"/>
            <a:ext cx="1431925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80" y="2167114"/>
            <a:ext cx="1431925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0" y="1844824"/>
            <a:ext cx="1431925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71281"/>
            <a:ext cx="1731963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6" y="5290492"/>
            <a:ext cx="1658784" cy="152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99645"/>
            <a:ext cx="1493837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47206"/>
            <a:ext cx="26273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618" y="5416585"/>
            <a:ext cx="1219200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27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571</TotalTime>
  <Words>38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Spring</vt:lpstr>
      <vt:lpstr>Игра  «Угадай, кто живет у девочек?»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2013-10-03T13:44:21Z</dcterms:created>
  <dcterms:modified xsi:type="dcterms:W3CDTF">2013-10-06T12:36:59Z</dcterms:modified>
</cp:coreProperties>
</file>