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07" r:id="rId2"/>
    <p:sldId id="269" r:id="rId3"/>
    <p:sldId id="275" r:id="rId4"/>
    <p:sldId id="304" r:id="rId5"/>
    <p:sldId id="270" r:id="rId6"/>
    <p:sldId id="295" r:id="rId7"/>
    <p:sldId id="276" r:id="rId8"/>
    <p:sldId id="278" r:id="rId9"/>
    <p:sldId id="277" r:id="rId10"/>
    <p:sldId id="292" r:id="rId11"/>
    <p:sldId id="300" r:id="rId12"/>
    <p:sldId id="305" r:id="rId13"/>
    <p:sldId id="306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B382B8D8-5D52-426D-9119-3FFBC6C640A2}">
          <p14:sldIdLst>
            <p14:sldId id="274"/>
            <p14:sldId id="269"/>
            <p14:sldId id="275"/>
            <p14:sldId id="304"/>
            <p14:sldId id="270"/>
            <p14:sldId id="295"/>
            <p14:sldId id="276"/>
            <p14:sldId id="278"/>
            <p14:sldId id="277"/>
            <p14:sldId id="292"/>
            <p14:sldId id="300"/>
            <p14:sldId id="296"/>
            <p14:sldId id="299"/>
            <p14:sldId id="284"/>
            <p14:sldId id="293"/>
            <p14:sldId id="294"/>
            <p14:sldId id="298"/>
            <p14:sldId id="289"/>
            <p14:sldId id="297"/>
            <p14:sldId id="301"/>
            <p14:sldId id="306"/>
            <p14:sldId id="308"/>
            <p14:sldId id="307"/>
            <p14:sldId id="291"/>
            <p14:sldId id="273"/>
            <p14:sldId id="285"/>
            <p14:sldId id="305"/>
            <p14:sldId id="28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EB26B"/>
    <a:srgbClr val="A53570"/>
    <a:srgbClr val="009900"/>
    <a:srgbClr val="FF9900"/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92238" autoAdjust="0"/>
  </p:normalViewPr>
  <p:slideViewPr>
    <p:cSldViewPr>
      <p:cViewPr>
        <p:scale>
          <a:sx n="80" d="100"/>
          <a:sy n="80" d="100"/>
        </p:scale>
        <p:origin x="-1627" y="-1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10C0DDD-5F79-4E3E-BF42-9F17D96B215D}" type="datetimeFigureOut">
              <a:rPr lang="ru-RU"/>
              <a:pPr>
                <a:defRPr/>
              </a:pPr>
              <a:t>25.07.2014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B7193A8-82AB-4D09-A04E-A9EBF8D701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12194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7193A8-82AB-4D09-A04E-A9EBF8D70107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416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7193A8-82AB-4D09-A04E-A9EBF8D70107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7193A8-82AB-4D09-A04E-A9EBF8D70107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6482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7193A8-82AB-4D09-A04E-A9EBF8D70107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7193A8-82AB-4D09-A04E-A9EBF8D70107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6842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DFACF-1D0F-441F-A3C5-1D31C08A420A}" type="datetime1">
              <a:rPr lang="ru-RU" smtClean="0"/>
              <a:pPr>
                <a:defRPr/>
              </a:pPr>
              <a:t>25.07.2014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8F287-E40D-4E6D-B67A-07753A5C01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D0F44-839F-44A8-BD3C-3F6B253095D5}" type="datetime1">
              <a:rPr lang="ru-RU" smtClean="0"/>
              <a:pPr>
                <a:defRPr/>
              </a:pPr>
              <a:t>25.07.2014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7E8A7-18C4-43EF-B0D7-5800995427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02FCF-C68B-4D3A-90D7-A8A8DCDB0823}" type="datetime1">
              <a:rPr lang="ru-RU" smtClean="0"/>
              <a:pPr>
                <a:defRPr/>
              </a:pPr>
              <a:t>25.07.2014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67B06-AD4A-41FE-8CD8-D0635D256C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D869B-38FE-4248-88B4-1E2C249BD0DA}" type="datetime1">
              <a:rPr lang="ru-RU" smtClean="0"/>
              <a:pPr>
                <a:defRPr/>
              </a:pPr>
              <a:t>25.07.2014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C506B-5955-4D68-A558-8048617521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723FF-BFBF-4B62-94FE-B2905F61911C}" type="datetime1">
              <a:rPr lang="ru-RU" smtClean="0"/>
              <a:pPr>
                <a:defRPr/>
              </a:pPr>
              <a:t>25.07.2014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AF5E3-4608-4C4A-8994-27245511F2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2036B-7474-4783-AA19-EDA99D99B0AB}" type="datetime1">
              <a:rPr lang="ru-RU" smtClean="0"/>
              <a:pPr>
                <a:defRPr/>
              </a:pPr>
              <a:t>25.07.2014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5A403-55BF-4DF3-9214-0612F3FD84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965B0-14CA-455B-9C86-0269C2BFC167}" type="datetime1">
              <a:rPr lang="ru-RU" smtClean="0"/>
              <a:pPr>
                <a:defRPr/>
              </a:pPr>
              <a:t>25.07.2014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6F995-2B22-4AC5-8C48-4F82BA43B2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CB71E-A1FF-443F-992F-C2870D13177E}" type="datetime1">
              <a:rPr lang="ru-RU" smtClean="0"/>
              <a:pPr>
                <a:defRPr/>
              </a:pPr>
              <a:t>25.07.2014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7A6A2-EE84-4DAF-8C07-24DEC2CAB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27BA3-AD6A-420F-BC64-23393F608C2F}" type="datetime1">
              <a:rPr lang="ru-RU" smtClean="0"/>
              <a:pPr>
                <a:defRPr/>
              </a:pPr>
              <a:t>25.07.2014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836B0-997B-4C7A-9BB0-5BD1A11314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155E3-FB2A-4704-B9F4-084E85559E01}" type="datetime1">
              <a:rPr lang="ru-RU" smtClean="0"/>
              <a:pPr>
                <a:defRPr/>
              </a:pPr>
              <a:t>25.07.2014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C38BD-1CA5-4E3F-B997-F557442C8A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D8526-8C14-4900-8F99-EF8546BFB404}" type="datetime1">
              <a:rPr lang="ru-RU" smtClean="0"/>
              <a:pPr>
                <a:defRPr/>
              </a:pPr>
              <a:t>25.07.2014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98B1D-56DB-439F-A40F-39194A284C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953FC6B-800F-4191-ABFD-33DF0F9C41D6}" type="datetime1">
              <a:rPr lang="ru-RU" smtClean="0"/>
              <a:pPr>
                <a:defRPr/>
              </a:pPr>
              <a:t>25.07.2014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139F125-2044-4601-B929-7AD01DDC7B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4320" y="0"/>
            <a:ext cx="8229600" cy="2218258"/>
          </a:xfrm>
        </p:spPr>
        <p:txBody>
          <a:bodyPr/>
          <a:lstStyle/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образовательное учреждение детский сад  комбинированного вида №9 «Россиянка»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556793"/>
            <a:ext cx="444624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Информационно  – практико  – ориентированный проект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2652008"/>
            <a:ext cx="633670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Овощи и фрукты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– важные продукты!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04248" y="3887182"/>
            <a:ext cx="23397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Выполнила: Великанова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Антонина Ивановна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педагог МБДОУ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д/с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№9 «Россиянка»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Г. Протвино                                                                                                                            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19872" y="6309320"/>
            <a:ext cx="22322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Протвино 2013 г.</a:t>
            </a:r>
            <a:endParaRPr lang="ru-RU" dirty="0"/>
          </a:p>
        </p:txBody>
      </p:sp>
      <p:pic>
        <p:nvPicPr>
          <p:cNvPr id="1027" name="Picture 3" descr="C:\Users\Александр\Desktop\Фото и картинки\iGWPU46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1052736"/>
            <a:ext cx="1562100" cy="1428750"/>
          </a:xfrm>
          <a:prstGeom prst="rect">
            <a:avLst/>
          </a:prstGeom>
          <a:noFill/>
        </p:spPr>
      </p:pic>
      <p:pic>
        <p:nvPicPr>
          <p:cNvPr id="1028" name="Picture 4" descr="C:\Users\Александр\Desktop\Фото и картинки\iHI40072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4221088"/>
            <a:ext cx="2197788" cy="1673442"/>
          </a:xfrm>
          <a:prstGeom prst="rect">
            <a:avLst/>
          </a:prstGeom>
          <a:noFill/>
        </p:spPr>
      </p:pic>
      <p:pic>
        <p:nvPicPr>
          <p:cNvPr id="1029" name="Picture 5" descr="C:\Users\Александр\Desktop\Фото и картинки\iJ6VDIU3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340768"/>
            <a:ext cx="1800200" cy="12274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4660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764704"/>
            <a:ext cx="87484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Взаимодействие с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родителями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348880"/>
            <a:ext cx="8352928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-Проведение родительского собрания с участием медицинского работника «Здоровье ребенка». 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-Подбор оснащения и ресурсов для проведения организованной деятельности по изготовлению блюд. 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-Анкетирование родителей.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-Консультации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родителей.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-Проведение праздника «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Осенины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с угощением из блюд, приготовленных детьми. 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-День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открытых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дверей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Вкусноежка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36B0-997B-4C7A-9BB0-5BD1A11314F2}" type="slidenum">
              <a:rPr lang="ru-RU" sz="2400" smtClean="0">
                <a:solidFill>
                  <a:srgbClr val="0070C0"/>
                </a:solidFill>
              </a:rPr>
              <a:pPr>
                <a:defRPr/>
              </a:pPr>
              <a:t>10</a:t>
            </a:fld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576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63688" y="332656"/>
            <a:ext cx="619268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Выводы</a:t>
            </a:r>
          </a:p>
          <a:p>
            <a:pPr algn="ctr"/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Долгосрочный проект направлен на проблемы и недостатка витаминов в детском организме в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зимне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весенний период. Создан родительский уголок  «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Здоровейка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», где располагается информация о здоровом образе жизни детей, о значении витаминов в овощах и фруктах, а также меню рецептов  «Едим дома». Проведена презентация проекта на педагогическом совете. Проект одобрен и рекомендован к использованию в дошкольном учреждении в старших и подготовительных группах.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36B0-997B-4C7A-9BB0-5BD1A11314F2}" type="slidenum">
              <a:rPr lang="ru-RU" sz="2800" smtClean="0">
                <a:solidFill>
                  <a:srgbClr val="0070C0"/>
                </a:solidFill>
              </a:rPr>
              <a:pPr>
                <a:defRPr/>
              </a:pPr>
              <a:t>11</a:t>
            </a:fld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8" name="Рисунок 7" descr="CIMG39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4221088"/>
            <a:ext cx="2400000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_29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3933056"/>
            <a:ext cx="3348000" cy="223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dieta_protasova[1]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4221088"/>
            <a:ext cx="2298891" cy="1620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1606631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36B0-997B-4C7A-9BB0-5BD1A11314F2}" type="slidenum">
              <a:rPr lang="ru-RU" sz="2400" b="1" smtClean="0">
                <a:solidFill>
                  <a:srgbClr val="0070C0"/>
                </a:solidFill>
              </a:rPr>
              <a:pPr>
                <a:defRPr/>
              </a:pPr>
              <a:t>12</a:t>
            </a:fld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47767" y="620688"/>
            <a:ext cx="25101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Список литературы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1484784"/>
            <a:ext cx="7992888" cy="3023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1.Федеральный закон РФ от 29 декабря 2012г. №273-ФЗ</a:t>
            </a:r>
          </a:p>
          <a:p>
            <a:r>
              <a:rPr lang="ru-RU" dirty="0" smtClean="0"/>
              <a:t>2. Захарова И. Н.  Скоробогатова Е. В. Статья НИИ питания РАМН (Дефицит витаминов у детей [Текст]. / И. Н. Захарова,  Е.В.Скоробогатова – М., 2012г.                                  </a:t>
            </a:r>
          </a:p>
          <a:p>
            <a:r>
              <a:rPr lang="ru-RU" dirty="0" smtClean="0"/>
              <a:t>3. Макеева Е. В. Современные технологии обучения дошкольников. [Текст]  /  Е. В. Макеева. – В.,  2013г.</a:t>
            </a:r>
          </a:p>
          <a:p>
            <a:r>
              <a:rPr lang="ru-RU" dirty="0" smtClean="0"/>
              <a:t>4. Подольская Е. И.Необычные физкультурные занятия для дошкольников. [Текст] /Е. И.Подольская – В., 2010г.</a:t>
            </a:r>
          </a:p>
          <a:p>
            <a:r>
              <a:rPr lang="ru-RU" dirty="0" smtClean="0"/>
              <a:t>5. Тимофеева И. Л.Планирование образовательной деятельности дошкольников. </a:t>
            </a:r>
            <a:r>
              <a:rPr lang="en-US" dirty="0" smtClean="0"/>
              <a:t>[</a:t>
            </a:r>
            <a:r>
              <a:rPr lang="ru-RU" dirty="0" smtClean="0"/>
              <a:t>Текст</a:t>
            </a:r>
            <a:r>
              <a:rPr lang="en-US" dirty="0" smtClean="0"/>
              <a:t>] / </a:t>
            </a:r>
            <a:r>
              <a:rPr lang="ru-RU" dirty="0" smtClean="0"/>
              <a:t>И. Л. Тимофеева – М.,  2012г.</a:t>
            </a:r>
          </a:p>
          <a:p>
            <a:endParaRPr lang="ru-RU" sz="10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4320" y="0"/>
            <a:ext cx="8229600" cy="2218258"/>
          </a:xfrm>
        </p:spPr>
        <p:txBody>
          <a:bodyPr/>
          <a:lstStyle/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образовательное учреждение детский сад  комбинированного вида №9 «Россиянка»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556793"/>
            <a:ext cx="444624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Информационно  – практико  – ориентированный проект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2652008"/>
            <a:ext cx="633670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Овощи и фрукты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– важные продукты!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04248" y="3887182"/>
            <a:ext cx="23397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Выполнила: Великанова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Антонина Ивановна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педагог МБДОУ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д/с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№9 «Россиянка»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Г. Протвино                                                                                                                            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19872" y="6309320"/>
            <a:ext cx="22322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Протвино 2013 г.</a:t>
            </a:r>
            <a:endParaRPr lang="ru-RU" dirty="0"/>
          </a:p>
        </p:txBody>
      </p:sp>
      <p:pic>
        <p:nvPicPr>
          <p:cNvPr id="1027" name="Picture 3" descr="C:\Users\Александр\Desktop\Фото и картинки\iGWPU46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1052736"/>
            <a:ext cx="1562100" cy="1428750"/>
          </a:xfrm>
          <a:prstGeom prst="rect">
            <a:avLst/>
          </a:prstGeom>
          <a:noFill/>
        </p:spPr>
      </p:pic>
      <p:pic>
        <p:nvPicPr>
          <p:cNvPr id="1028" name="Picture 4" descr="C:\Users\Александр\Desktop\Фото и картинки\iHI40072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4221088"/>
            <a:ext cx="2197788" cy="1673442"/>
          </a:xfrm>
          <a:prstGeom prst="rect">
            <a:avLst/>
          </a:prstGeom>
          <a:noFill/>
        </p:spPr>
      </p:pic>
      <p:pic>
        <p:nvPicPr>
          <p:cNvPr id="1029" name="Picture 5" descr="C:\Users\Александр\Desktop\Фото и картинки\iJ6VDIU3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340768"/>
            <a:ext cx="1800200" cy="12274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4660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87424"/>
            <a:ext cx="8229600" cy="1575048"/>
          </a:xfrm>
        </p:spPr>
        <p:txBody>
          <a:bodyPr/>
          <a:lstStyle/>
          <a:p>
            <a:r>
              <a: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692697"/>
            <a:ext cx="4495800" cy="5420776"/>
          </a:xfrm>
        </p:spPr>
        <p:txBody>
          <a:bodyPr/>
          <a:lstStyle/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Высокий уровень обмена веществ у детей не только поддерживает жизнедеятельность, но и обеспечивает рост и развитие детского организма, что требует достаточного и регулярного поступления </a:t>
            </a:r>
            <a:r>
              <a:rPr lang="ru-RU" sz="16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микронукриентов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Развитие дефицита витаминов и микроэлементов у детей может сопровождаться различными нарушениями здоровья. Поэтому в дошкольном возрасте важно формировать представления о полезных продуктах и здоровом питании.</a:t>
            </a:r>
            <a:endParaRPr lang="ru-RU" sz="16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15A403-55BF-4DF3-9214-0612F3FD8499}" type="slidenum">
              <a:rPr lang="ru-RU" sz="2800" smtClean="0">
                <a:solidFill>
                  <a:srgbClr val="0070C0"/>
                </a:solidFill>
              </a:rPr>
              <a:pPr>
                <a:defRPr/>
              </a:pPr>
              <a:t>2</a:t>
            </a:fld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2051" name="Picture 3" descr="C:\Users\Александр\Desktop\Фото и картинки\IMG_295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072937"/>
            <a:ext cx="4038600" cy="2692400"/>
          </a:xfrm>
          <a:prstGeom prst="rect">
            <a:avLst/>
          </a:prstGeom>
          <a:noFill/>
        </p:spPr>
      </p:pic>
      <p:pic>
        <p:nvPicPr>
          <p:cNvPr id="2052" name="Picture 4" descr="C:\Users\Александр\Desktop\Фото и картинки\iKU40WB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717032"/>
            <a:ext cx="2736304" cy="2052228"/>
          </a:xfrm>
          <a:prstGeom prst="rect">
            <a:avLst/>
          </a:prstGeom>
          <a:noFill/>
        </p:spPr>
      </p:pic>
      <p:pic>
        <p:nvPicPr>
          <p:cNvPr id="2055" name="Picture 7" descr="C:\Users\Александр\Desktop\Фото и картинки\iMIPWV6D9.jpg"/>
          <p:cNvPicPr>
            <a:picLocks noChangeAspect="1" noChangeArrowheads="1"/>
          </p:cNvPicPr>
          <p:nvPr/>
        </p:nvPicPr>
        <p:blipFill>
          <a:blip r:embed="rId4" cstate="print">
            <a:lum bright="-8000" contrast="28000"/>
          </a:blip>
          <a:srcRect/>
          <a:stretch>
            <a:fillRect/>
          </a:stretch>
        </p:blipFill>
        <p:spPr bwMode="auto">
          <a:xfrm>
            <a:off x="6300192" y="476672"/>
            <a:ext cx="2232248" cy="1932806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273446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 smtClean="0">
                <a:solidFill>
                  <a:srgbClr val="A53570"/>
                </a:solidFill>
                <a:latin typeface="Times New Roman" pitchFamily="18" charset="0"/>
                <a:cs typeface="Times New Roman" pitchFamily="18" charset="0"/>
              </a:rPr>
              <a:t>формирование представлений детей о витаминах и микроэлементах, содержащихся в овощах и фруктах, их пользе для здоровья человека. </a:t>
            </a:r>
            <a:endParaRPr lang="ru-RU" sz="2000" dirty="0">
              <a:solidFill>
                <a:srgbClr val="A5357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ОБЪЕКТ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 старшего дошкольного возраста</a:t>
            </a: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ПРЕДМЕТ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формирование  здорового образа жизни посредством познавательной и трудовой деятельности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15A403-55BF-4DF3-9214-0612F3FD8499}" type="slidenum">
              <a:rPr lang="ru-RU" sz="2800" smtClean="0">
                <a:solidFill>
                  <a:srgbClr val="0070C0"/>
                </a:solidFill>
              </a:rPr>
              <a:pPr>
                <a:defRPr/>
              </a:pPr>
              <a:t>3</a:t>
            </a:fld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3074" name="Picture 2" descr="C:\Users\Александр\Desktop\Фото и картинки\_DSC808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276871"/>
            <a:ext cx="4764882" cy="3096345"/>
          </a:xfrm>
          <a:prstGeom prst="rect">
            <a:avLst/>
          </a:prstGeom>
          <a:noFill/>
        </p:spPr>
      </p:pic>
      <p:pic>
        <p:nvPicPr>
          <p:cNvPr id="3075" name="Picture 3" descr="C:\Users\Александр\Desktop\Фото и картинки\iX7N7YC9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725144"/>
            <a:ext cx="2036582" cy="1440978"/>
          </a:xfrm>
          <a:prstGeom prst="rect">
            <a:avLst/>
          </a:prstGeom>
          <a:noFill/>
        </p:spPr>
      </p:pic>
      <p:pic>
        <p:nvPicPr>
          <p:cNvPr id="3076" name="Picture 4" descr="C:\Users\Александр\Desktop\Фото и картинки\iMVE82PR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4581128"/>
            <a:ext cx="1076325" cy="1656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6142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36B0-997B-4C7A-9BB0-5BD1A11314F2}" type="slidenum">
              <a:rPr lang="ru-RU" sz="2800" smtClean="0">
                <a:solidFill>
                  <a:srgbClr val="0070C0"/>
                </a:solidFill>
              </a:rPr>
              <a:pPr>
                <a:defRPr/>
              </a:pPr>
              <a:t>4</a:t>
            </a:fld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IMG_32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0" y="2204864"/>
            <a:ext cx="1680000" cy="2520000"/>
          </a:xfrm>
          <a:prstGeom prst="roundRect">
            <a:avLst>
              <a:gd name="adj" fmla="val 16667"/>
            </a:avLst>
          </a:prstGeom>
          <a:ln>
            <a:solidFill>
              <a:schemeClr val="accent5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Рисунок 5" descr="IMG_30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404664"/>
            <a:ext cx="120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7" name="Рисунок 6" descr="IMG_30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404664"/>
            <a:ext cx="120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F0000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8" name="Рисунок 7" descr="IMG_305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2492896"/>
            <a:ext cx="2700000" cy="1800000"/>
          </a:xfrm>
          <a:prstGeom prst="ellips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softEdge rad="112500"/>
          </a:effectLst>
        </p:spPr>
      </p:pic>
      <p:pic>
        <p:nvPicPr>
          <p:cNvPr id="11" name="Рисунок 10" descr="IMG_306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1560" y="404664"/>
            <a:ext cx="1200000" cy="1800000"/>
          </a:xfrm>
          <a:prstGeom prst="rect">
            <a:avLst/>
          </a:prstGeom>
          <a:ln w="127000" cap="rnd">
            <a:solidFill>
              <a:schemeClr val="accent6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Рисунок 11" descr="IMG_305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80112" y="4797152"/>
            <a:ext cx="2700000" cy="18000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3" name="Рисунок 12" descr="IMG_295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528" y="4725144"/>
            <a:ext cx="2700000" cy="18000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6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4" name="Рисунок 13" descr="IMG_308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707904" y="2492896"/>
            <a:ext cx="2700000" cy="1800000"/>
          </a:xfrm>
          <a:prstGeom prst="roundRect">
            <a:avLst>
              <a:gd name="adj" fmla="val 16667"/>
            </a:avLst>
          </a:prstGeom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5" name="Рисунок 14" descr="IMG_3194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23928" y="4797152"/>
            <a:ext cx="1200000" cy="1800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4EB26B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7" name="Рисунок 16" descr="IMG_3271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292080" y="260648"/>
            <a:ext cx="2670719" cy="1800000"/>
          </a:xfrm>
          <a:prstGeom prst="rect">
            <a:avLst/>
          </a:prstGeom>
          <a:ln w="88900" cap="sq" cmpd="thickThin">
            <a:solidFill>
              <a:srgbClr val="4EB26B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413902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34605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340768"/>
            <a:ext cx="828092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   </a:t>
            </a:r>
          </a:p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Расширять представления детей о ценностях продуктов питания (овощей и фруктов), о способах хранения и приготовление салатов из овощей и фруктов. Научить детей готовить простейшие салаты и сервировать стол.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Обогащать и развивать активный словарь детей, навыки социально - коммукативного взаимодействия детей и подгрупповой работе.</a:t>
            </a:r>
          </a:p>
          <a:p>
            <a:pPr marL="342900" indent="-342900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Активизировать интерес детей по теме: «Что полезно для здоровья»посредством игровой ,трудовой и практической деятельности.</a:t>
            </a:r>
          </a:p>
          <a:p>
            <a:pPr marL="342900" indent="-342900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Воспитание культурно – гигиенических навыков, навыков безопасного поведения во время приготовления пищи и мотивации к здоровому  питанию</a:t>
            </a:r>
          </a:p>
          <a:p>
            <a:pPr marL="342900" indent="-342900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Побуждение родителей к активному участию в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воспитательно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– образовательном процессе, продолжению воспитания трудовых навыков и формированию здорового образа жизни.</a:t>
            </a: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67A6A2-EE84-4DAF-8C07-24DEC2CABA37}" type="slidenum">
              <a:rPr lang="ru-RU" sz="2800" smtClean="0">
                <a:solidFill>
                  <a:srgbClr val="0070C0"/>
                </a:solidFill>
              </a:rPr>
              <a:pPr>
                <a:defRPr/>
              </a:pPr>
              <a:t>5</a:t>
            </a:fld>
            <a:endParaRPr lang="ru-RU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520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4149079"/>
            <a:ext cx="360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3 этап – </a:t>
            </a:r>
          </a:p>
        </p:txBody>
      </p:sp>
      <p:sp>
        <p:nvSpPr>
          <p:cNvPr id="6" name="Овал 5"/>
          <p:cNvSpPr/>
          <p:nvPr/>
        </p:nvSpPr>
        <p:spPr>
          <a:xfrm>
            <a:off x="3203848" y="2420888"/>
            <a:ext cx="2880320" cy="1490465"/>
          </a:xfrm>
          <a:prstGeom prst="ellipse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reflection blurRad="6350" stA="50000" endA="300" endPos="55500" dist="508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Этапы проекта</a:t>
            </a: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576682" y="2245285"/>
            <a:ext cx="1637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для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88440" y="163522"/>
            <a:ext cx="3168352" cy="2681928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1этап – организационный</a:t>
            </a:r>
          </a:p>
          <a:p>
            <a:pPr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Сентябрь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Выбор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темы проекта. Сбор информации и планирование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воспитательно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образовательной работы в рамках проекта. Определение сроков реализации и создание условий для реализации проекта.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865276" y="125960"/>
            <a:ext cx="3027203" cy="2719490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этап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содержательный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Сентябрь - апрель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Вовлечение детей в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игровую, творческую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экспериментальную, продуктивную деятельность. Совместная работа детей, родителей и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специалистов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созданию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условий по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теме проекта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868144" y="3316360"/>
            <a:ext cx="3024336" cy="2664296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 этап –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итоговый</a:t>
            </a:r>
          </a:p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ай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обсуждение результатов; систематизация информации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Проведение итогового мероприятия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–спектакля по сказке,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презентация результатов проектной деятельности для родителей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88439" y="3217046"/>
            <a:ext cx="3168352" cy="2880319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 этап –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результативный</a:t>
            </a:r>
          </a:p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прель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результате работы над проектом планируется сформировать в детях следующие интегративные качества: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любознательность, активность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способность решать личностные, творческие и интеллектуальные задачи адекватные возрасту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овладеть необходимыми умениями и навыками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36B0-997B-4C7A-9BB0-5BD1A11314F2}" type="slidenum">
              <a:rPr lang="ru-RU" sz="2800" smtClean="0">
                <a:solidFill>
                  <a:srgbClr val="0070C0"/>
                </a:solidFill>
              </a:rPr>
              <a:pPr>
                <a:defRPr/>
              </a:pPr>
              <a:t>6</a:t>
            </a:fld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13" name="Рисунок 12" descr="iVBR2QJB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836712"/>
            <a:ext cx="1143000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IMG_32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4293096"/>
            <a:ext cx="2106000" cy="140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51113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5" y="260648"/>
            <a:ext cx="74168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Модель взаимодействия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участников проекта</a:t>
            </a:r>
            <a:endParaRPr lang="ru-RU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94303" y="2677809"/>
            <a:ext cx="2393522" cy="1419689"/>
          </a:xfrm>
          <a:prstGeom prst="ellipse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Педагоги</a:t>
            </a:r>
            <a:endParaRPr lang="ru-RU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228184" y="2780928"/>
            <a:ext cx="2376264" cy="1436318"/>
          </a:xfrm>
          <a:prstGeom prst="ellipse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Родители</a:t>
            </a:r>
            <a:endParaRPr lang="ru-RU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282585" y="4824126"/>
            <a:ext cx="2673375" cy="1656184"/>
          </a:xfrm>
          <a:prstGeom prst="ellips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Специалисты:</a:t>
            </a:r>
          </a:p>
          <a:p>
            <a:pPr algn="ctr"/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Мед. Сестра, повар</a:t>
            </a:r>
            <a:endParaRPr lang="ru-RU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543929" y="980728"/>
            <a:ext cx="2073639" cy="1490464"/>
          </a:xfrm>
          <a:prstGeom prst="ellips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Дети 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Двойная стрелка влево/вправо 8"/>
          <p:cNvSpPr/>
          <p:nvPr/>
        </p:nvSpPr>
        <p:spPr>
          <a:xfrm rot="19667337">
            <a:off x="2437695" y="2109638"/>
            <a:ext cx="1291758" cy="484632"/>
          </a:xfrm>
          <a:prstGeom prst="left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войная стрелка влево/вправо 12"/>
          <p:cNvSpPr/>
          <p:nvPr/>
        </p:nvSpPr>
        <p:spPr>
          <a:xfrm rot="1853938">
            <a:off x="5380641" y="2173503"/>
            <a:ext cx="1546472" cy="484632"/>
          </a:xfrm>
          <a:prstGeom prst="left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войная стрелка влево/вправо 13"/>
          <p:cNvSpPr/>
          <p:nvPr/>
        </p:nvSpPr>
        <p:spPr>
          <a:xfrm rot="19117093">
            <a:off x="5153500" y="4245099"/>
            <a:ext cx="1604920" cy="484632"/>
          </a:xfrm>
          <a:prstGeom prst="left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Двойная стрелка влево/вправо 15"/>
          <p:cNvSpPr/>
          <p:nvPr/>
        </p:nvSpPr>
        <p:spPr>
          <a:xfrm rot="2163404">
            <a:off x="2246698" y="4293777"/>
            <a:ext cx="1673754" cy="484632"/>
          </a:xfrm>
          <a:prstGeom prst="left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6588224" y="6381328"/>
            <a:ext cx="2133600" cy="365125"/>
          </a:xfrm>
        </p:spPr>
        <p:txBody>
          <a:bodyPr/>
          <a:lstStyle/>
          <a:p>
            <a:pPr>
              <a:defRPr/>
            </a:pPr>
            <a:fld id="{0EC836B0-997B-4C7A-9BB0-5BD1A11314F2}" type="slidenum">
              <a:rPr lang="ru-RU" sz="2800" b="1" smtClean="0">
                <a:solidFill>
                  <a:srgbClr val="0070C0"/>
                </a:solidFill>
              </a:rPr>
              <a:pPr>
                <a:defRPr/>
              </a:pPr>
              <a:t>7</a:t>
            </a:fld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621696">
            <a:off x="3732405" y="2804604"/>
            <a:ext cx="1686837" cy="1553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427880">
            <a:off x="3788771" y="2784733"/>
            <a:ext cx="1573023" cy="1448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Александр\Desktop\Фото и картинки\iNU7RDA0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4869160"/>
            <a:ext cx="190500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C:\Users\Александр\Desktop\Фото и картинки\iRV2YALX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9125" y="4695825"/>
            <a:ext cx="190500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Александр\Desktop\Фото и картинки\i5FQEDJ2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1196752"/>
            <a:ext cx="2143125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C:\Users\Александр\Desktop\Фото и картинки\i1RNXQRBZ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836712"/>
            <a:ext cx="2409826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C:\Users\Александр\Desktop\Фото и картинки\iBUPNTDQ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3928" y="3068960"/>
            <a:ext cx="1296000" cy="9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9811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0800000" flipV="1">
            <a:off x="179512" y="323165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Модель интеграции образовательных областей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041650"/>
            <a:ext cx="45720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вал 7"/>
          <p:cNvSpPr/>
          <p:nvPr/>
        </p:nvSpPr>
        <p:spPr>
          <a:xfrm>
            <a:off x="2519772" y="3943636"/>
            <a:ext cx="4104456" cy="252028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ТРУД</a:t>
            </a:r>
          </a:p>
          <a:p>
            <a:pPr algn="ctr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представлений о труде, профессиях, людях труда, желания трудиться, устанавливать взаимоотношений в процессе трудовой деятельности</a:t>
            </a:r>
          </a:p>
        </p:txBody>
      </p:sp>
      <p:sp>
        <p:nvSpPr>
          <p:cNvPr id="3" name="Овал 2"/>
          <p:cNvSpPr/>
          <p:nvPr/>
        </p:nvSpPr>
        <p:spPr>
          <a:xfrm>
            <a:off x="2627784" y="1844824"/>
            <a:ext cx="3672408" cy="252028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СОЦИАЛИЗАЦИЯ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целостной картины мира и расширение кругозора в части представлений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,уточнять обобщающие понятия: «овощи и фрукты – важные продукты»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139952" y="764704"/>
            <a:ext cx="4185103" cy="150119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БЕЗОПАСНОСТЬ</a:t>
            </a:r>
          </a:p>
          <a:p>
            <a:pPr algn="ctr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Формировать навыки пользования столовым прибором(ножом), соблюдать правила поведения во время приготовления пищи.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79512" y="784831"/>
            <a:ext cx="4199003" cy="1556465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ФИЗИЗИЧЕСКАЯ КУЛЬТУРА</a:t>
            </a:r>
          </a:p>
          <a:p>
            <a:pPr algn="ctr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Совершенствовать двигательные умения и навыки, развивать координацию движений.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652120" y="2132856"/>
            <a:ext cx="3491880" cy="252027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КОММУНИКАЦИЯ</a:t>
            </a:r>
          </a:p>
          <a:p>
            <a:pPr algn="ctr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свободного общения со взрослыми и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детьми. Развивать стремление обнаруживать связи важности продуктов питания со здоровьем человека. </a:t>
            </a:r>
          </a:p>
          <a:p>
            <a:pPr algn="ctr"/>
            <a:endParaRPr lang="ru-RU" sz="1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07504" y="2276872"/>
            <a:ext cx="3299417" cy="265514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ПОЗНАНИЕ</a:t>
            </a:r>
          </a:p>
          <a:p>
            <a:pPr algn="ctr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целостной картины мира и расширение кругозора в части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представлений  о витаминах содержащихся в овощах, знакомство с историей возникновения винегрета.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C:\Users\User\Pictures\сказки\1282910995_1252290250_kazkovi-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6909" y="4979598"/>
            <a:ext cx="570907" cy="80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83296" cy="404738"/>
          </a:xfrm>
        </p:spPr>
        <p:txBody>
          <a:bodyPr/>
          <a:lstStyle/>
          <a:p>
            <a:pPr>
              <a:defRPr/>
            </a:pPr>
            <a:fld id="{0EC836B0-997B-4C7A-9BB0-5BD1A11314F2}" type="slidenum">
              <a:rPr lang="ru-RU" sz="2800" smtClean="0">
                <a:solidFill>
                  <a:srgbClr val="0070C0"/>
                </a:solidFill>
              </a:rPr>
              <a:pPr>
                <a:defRPr/>
              </a:pPr>
              <a:t>8</a:t>
            </a:fld>
            <a:endParaRPr lang="ru-RU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78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0800000" flipV="1">
            <a:off x="971600" y="362200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Формы деятельности</a:t>
            </a:r>
            <a:endParaRPr lang="ru-RU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052736"/>
            <a:ext cx="2304256" cy="151216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Непосредственная образовательная деятельность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20101" y="2800001"/>
            <a:ext cx="2349975" cy="149309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Совместная деятельность  педагога и детей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4581128"/>
            <a:ext cx="2349975" cy="144016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Самостоятельная деятельность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детей </a:t>
            </a:r>
          </a:p>
        </p:txBody>
      </p:sp>
      <p:sp>
        <p:nvSpPr>
          <p:cNvPr id="8" name="Выноска со стрелкой влево 7"/>
          <p:cNvSpPr/>
          <p:nvPr/>
        </p:nvSpPr>
        <p:spPr>
          <a:xfrm>
            <a:off x="3577934" y="908720"/>
            <a:ext cx="5184576" cy="1771165"/>
          </a:xfrm>
          <a:prstGeom prst="left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Игры (дидактические, сюжетно-ролевые, подвижные…) просмотры, обсуждения. создание ситуаций, наблюдения, рассматривание, проектная и продуктивная деятельность, викторины.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ыставки, физкультурные занятия, чтение.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Выноска со стрелкой влево 8"/>
          <p:cNvSpPr/>
          <p:nvPr/>
        </p:nvSpPr>
        <p:spPr>
          <a:xfrm>
            <a:off x="3404326" y="2800001"/>
            <a:ext cx="5300222" cy="1656184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6422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Ситуативные беседы, развитие трудовых навыков, участие детей в подготовке к проведению праздников, постановкам показа театра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Выноска со стрелкой влево 9"/>
          <p:cNvSpPr/>
          <p:nvPr/>
        </p:nvSpPr>
        <p:spPr>
          <a:xfrm>
            <a:off x="3635896" y="4581128"/>
            <a:ext cx="5068652" cy="2088232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6675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Дидактические, сюжетные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самодеятельные игры (с собственными знаниями детей на основе их опыта)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изобразительная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деятельность;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труд в природе;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Конструирование из бумаги;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Элементарная помощь в бытовых ситуациях;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Составление рассказов «Вкусные истории»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Наблюдение за посадками лука, зелени.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36B0-997B-4C7A-9BB0-5BD1A11314F2}" type="slidenum">
              <a:rPr lang="ru-RU" sz="2800" smtClean="0">
                <a:solidFill>
                  <a:srgbClr val="0070C0"/>
                </a:solidFill>
              </a:rPr>
              <a:pPr>
                <a:defRPr/>
              </a:pPr>
              <a:t>9</a:t>
            </a:fld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11" name="Рисунок 10" descr="i4ZTHQ4I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2204864"/>
            <a:ext cx="1158240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iFUQMGHV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4005064"/>
            <a:ext cx="1234440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7585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2445</TotalTime>
  <Words>950</Words>
  <Application>Microsoft Office PowerPoint</Application>
  <PresentationFormat>Экран (4:3)</PresentationFormat>
  <Paragraphs>122</Paragraphs>
  <Slides>13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Муниципальное бюджетное образовательное учреждение детский сад  комбинированного вида №9 «Россиянка» </vt:lpstr>
      <vt:lpstr>Актуальность</vt:lpstr>
      <vt:lpstr>ЦЕЛЬ – формирование представлений детей о витаминах и микроэлементах, содержащихся в овощах и фруктах, их пользе для здоровья человека. </vt:lpstr>
      <vt:lpstr>Слайд 4</vt:lpstr>
      <vt:lpstr>ЗАДАЧИ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Муниципальное бюджетное образовательное учреждение детский сад  комбинированного вида №9 «Россиянка»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обучения грамоте.   "Буквы Ш, ш, обозначающие звук [ш]"</dc:title>
  <dc:creator>natalia</dc:creator>
  <cp:lastModifiedBy>Александр</cp:lastModifiedBy>
  <cp:revision>199</cp:revision>
  <dcterms:created xsi:type="dcterms:W3CDTF">2011-02-13T15:26:04Z</dcterms:created>
  <dcterms:modified xsi:type="dcterms:W3CDTF">2014-07-25T13:35:39Z</dcterms:modified>
</cp:coreProperties>
</file>