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73" r:id="rId5"/>
    <p:sldId id="270" r:id="rId6"/>
    <p:sldId id="272" r:id="rId7"/>
    <p:sldId id="271" r:id="rId8"/>
    <p:sldId id="269" r:id="rId9"/>
    <p:sldId id="268" r:id="rId10"/>
    <p:sldId id="274" r:id="rId11"/>
    <p:sldId id="27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CC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9FF31-67D7-44B3-9334-C3430D8D9C88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30FC0-1905-405C-A7AC-7FA630DF9C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9FF31-67D7-44B3-9334-C3430D8D9C88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30FC0-1905-405C-A7AC-7FA630DF9C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9FF31-67D7-44B3-9334-C3430D8D9C88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30FC0-1905-405C-A7AC-7FA630DF9C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9FF31-67D7-44B3-9334-C3430D8D9C88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30FC0-1905-405C-A7AC-7FA630DF9C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9FF31-67D7-44B3-9334-C3430D8D9C88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30FC0-1905-405C-A7AC-7FA630DF9C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9FF31-67D7-44B3-9334-C3430D8D9C88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30FC0-1905-405C-A7AC-7FA630DF9C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9FF31-67D7-44B3-9334-C3430D8D9C88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30FC0-1905-405C-A7AC-7FA630DF9C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9FF31-67D7-44B3-9334-C3430D8D9C88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30FC0-1905-405C-A7AC-7FA630DF9C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9FF31-67D7-44B3-9334-C3430D8D9C88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30FC0-1905-405C-A7AC-7FA630DF9C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9FF31-67D7-44B3-9334-C3430D8D9C88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30FC0-1905-405C-A7AC-7FA630DF9C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9FF31-67D7-44B3-9334-C3430D8D9C88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30FC0-1905-405C-A7AC-7FA630DF9C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9FF31-67D7-44B3-9334-C3430D8D9C88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30FC0-1905-405C-A7AC-7FA630DF9CC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1830065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Русская народная кукла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2289" name="Picture 1" descr="F:\для фестиваля краса ненаглядная\фото музей Народного быта\IMG_351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07704" y="2060848"/>
            <a:ext cx="5724128" cy="4293096"/>
          </a:xfrm>
          <a:prstGeom prst="flowChartDocument">
            <a:avLst/>
          </a:prstGeom>
          <a:noFill/>
          <a:ln w="38100">
            <a:solidFill>
              <a:srgbClr val="FFFF00"/>
            </a:solidFill>
            <a:prstDash val="solid"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" dur="500"/>
                                        <p:tgtEl>
                                          <p:spTgt spid="122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2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124744"/>
            <a:ext cx="4038600" cy="5733256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Пеленашка была и неизменной куклой для ребенка в играх.</a:t>
            </a:r>
          </a:p>
          <a:p>
            <a:pPr>
              <a:buNone/>
            </a:pP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В 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основе правил изготовления </a:t>
            </a:r>
            <a:r>
              <a:rPr lang="ru-RU" sz="1800" dirty="0" err="1" smtClean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Пеленашки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воспроизводили основные признаки человеческого подобия: тело, голову и центр жизненной силы – пуп. Куклу изготавливали из куска ношенной </a:t>
            </a:r>
            <a:r>
              <a:rPr lang="ru-RU" sz="1800" dirty="0" err="1" smtClean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домотканной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одежды, вобравшей в себя тепло изготовивших ее рук и пропитавшейся трудовым потом. Считалось, что с родным, домашним материалом кукле передается частичка жизненной силы. При изготовлении кукла в руках человека как будто повторяла таинство рождения.</a:t>
            </a:r>
          </a:p>
          <a:p>
            <a:endParaRPr lang="ru-RU" sz="1800" dirty="0"/>
          </a:p>
        </p:txBody>
      </p:sp>
      <p:pic>
        <p:nvPicPr>
          <p:cNvPr id="31746" name="Picture 2" descr="F:\фото сжатые\Вот что получилось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536" y="1196752"/>
            <a:ext cx="2088598" cy="278479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tx2">
                <a:lumMod val="60000"/>
                <a:lumOff val="40000"/>
              </a:schemeClr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31747" name="Picture 3" descr="F:\фото сжатые\Тряпичные куклы сделанные детьми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43608" y="4365104"/>
            <a:ext cx="2829024" cy="2121768"/>
          </a:xfrm>
          <a:prstGeom prst="rect">
            <a:avLst/>
          </a:prstGeom>
          <a:solidFill>
            <a:srgbClr val="FFFFFF">
              <a:shade val="85000"/>
            </a:srgbClr>
          </a:solidFill>
          <a:ln w="57150" cap="sq">
            <a:solidFill>
              <a:srgbClr val="00B050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31749" name="Picture 5" descr="http://img-fotki.yandex.ru/get/3801/pinigina.a/0_34f16_38a91c09_XL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699793" y="1196752"/>
            <a:ext cx="1654036" cy="2808312"/>
          </a:xfrm>
          <a:prstGeom prst="roundRect">
            <a:avLst>
              <a:gd name="adj" fmla="val 16667"/>
            </a:avLst>
          </a:prstGeom>
          <a:ln>
            <a:solidFill>
              <a:schemeClr val="accent2">
                <a:lumMod val="75000"/>
              </a:schemeClr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8" name="Прямоугольник 7"/>
          <p:cNvSpPr/>
          <p:nvPr/>
        </p:nvSpPr>
        <p:spPr>
          <a:xfrm>
            <a:off x="1115616" y="188640"/>
            <a:ext cx="35935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Пеленашка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27584" y="692696"/>
            <a:ext cx="7652992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00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Спасибо за внимание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32770" name="Picture 2" descr="http://img-fotki.yandex.ru/get/2714/72856544.8a/0_6c5c6_3506cc12_XL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15816" y="2420888"/>
            <a:ext cx="3000375" cy="409575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6">
                <a:lumMod val="75000"/>
              </a:schemeClr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900igr.net/datas/mkhk/Istorija-kukol/0007-007-Ona-byla-simvolom-prodolzhenija-roda-simvolom-plodorodij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52568" y="404664"/>
            <a:ext cx="7868298" cy="5904656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26968" cy="1143000"/>
          </a:xfrm>
        </p:spPr>
        <p:txBody>
          <a:bodyPr>
            <a:normAutofit fontScale="90000"/>
          </a:bodyPr>
          <a:lstStyle/>
          <a:p>
            <a:pPr lvl="0"/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Куклы - обереги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539552" y="1711841"/>
            <a:ext cx="799288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Оберег - амулет или волшебное заклинание, спасающее человека от различных опасностей, а также предмет, на который заклинание наговорено и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который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носят на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теле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качестве талисмана.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42" name="Picture 2" descr="http://wiki.iteach.ru/images/c/c5/%d0%97%d0%b0%d0%ba%d1%80%d1%83%d1%82%d0%ba%d0%b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44208" y="260648"/>
            <a:ext cx="2209686" cy="1422403"/>
          </a:xfrm>
          <a:prstGeom prst="rect">
            <a:avLst/>
          </a:prstGeom>
          <a:solidFill>
            <a:srgbClr val="FFFFFF">
              <a:shade val="85000"/>
            </a:srgbClr>
          </a:solidFill>
          <a:ln w="28575" cap="rnd">
            <a:solidFill>
              <a:srgbClr val="FF0000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10243" name="Picture 3" descr="F:\фото сжатые\фото мастер-класс Куколка моя\IMG_250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164288" y="4365104"/>
            <a:ext cx="1706563" cy="227647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6">
                <a:lumMod val="75000"/>
              </a:schemeClr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02  E" pathEditMode="relative" ptsTypes="">
                                      <p:cBhvr>
                                        <p:cTn id="10" dur="20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355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Куклу наполняли </a:t>
            </a:r>
            <a:r>
              <a:rPr lang="ru-RU" dirty="0" smtClean="0">
                <a:solidFill>
                  <a:srgbClr val="00B050"/>
                </a:solidFill>
              </a:rPr>
              <a:t>зерном, желательно пшеницей или зерном всяких сортов одновременно, чтобы урожай был богатым на все виды зерновых культур. К туловищу-мешочку приделывалась голова без лица, повязывалась платком и тесьмой-пояском (с магическим орнаментом: вода, земля, зерно, солнце)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6" name="Picture 2" descr="http://img1.liveinternet.ru/images/attach/b/2/2/291/2291924_38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1520" y="1052736"/>
            <a:ext cx="2045298" cy="2694187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</p:pic>
      <p:pic>
        <p:nvPicPr>
          <p:cNvPr id="30722" name="Picture 2" descr="C:\Users\1\Documents\0_51d9a_37e78f8d_L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339752" y="3933056"/>
            <a:ext cx="2318250" cy="2598936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</p:pic>
      <p:sp>
        <p:nvSpPr>
          <p:cNvPr id="9" name="Прямоугольник 8"/>
          <p:cNvSpPr/>
          <p:nvPr/>
        </p:nvSpPr>
        <p:spPr>
          <a:xfrm>
            <a:off x="2699792" y="260648"/>
            <a:ext cx="57265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Кукла зерновушка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mph" presetSubtype="3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1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22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3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День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и ночь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- два маленьких ангела: один сделан из тёмной ткани, другой - из светлой. Они соединены двухцветной ниткой и неразделимы; днём вперёд помещали одного, ночью - другого.</a:t>
            </a:r>
          </a:p>
          <a:p>
            <a:endParaRPr lang="ru-RU" dirty="0"/>
          </a:p>
        </p:txBody>
      </p:sp>
      <p:pic>
        <p:nvPicPr>
          <p:cNvPr id="5" name="Picture 2" descr="C:\Users\1\Documents\128740796274978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80298" y="1600200"/>
            <a:ext cx="3392404" cy="4525963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</p:pic>
      <p:sp>
        <p:nvSpPr>
          <p:cNvPr id="6" name="Прямоугольник 5"/>
          <p:cNvSpPr/>
          <p:nvPr/>
        </p:nvSpPr>
        <p:spPr>
          <a:xfrm>
            <a:off x="3347864" y="260648"/>
            <a:ext cx="40034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День и </a:t>
            </a:r>
            <a:r>
              <a:rPr lang="ru-RU" sz="5400" b="1" cap="none" spc="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ночь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4008" y="2132856"/>
            <a:ext cx="4038600" cy="4525963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Кукла -"перевёртыш</a:t>
            </a:r>
            <a:r>
              <a:rPr lang="ru-RU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" </a:t>
            </a:r>
            <a:r>
              <a:rPr lang="ru-RU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Девка-баба</a:t>
            </a:r>
            <a:r>
              <a:rPr lang="ru-RU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Служила для </a:t>
            </a:r>
            <a:r>
              <a:rPr lang="ru-RU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игры, в процессе которой крестьянская девочка узнавала, чем различается традиционная одежда девушки и замужней женщины.</a:t>
            </a:r>
            <a:endParaRPr lang="ru-RU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5602" name="Picture 2" descr="http://img-fotki.yandex.ru/get/5202/pinigina.17/0_5d737_cf8adde6_L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71800" y="2564904"/>
            <a:ext cx="1946225" cy="2808312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</p:pic>
      <p:pic>
        <p:nvPicPr>
          <p:cNvPr id="25604" name="Picture 4" descr="http://img-fotki.yandex.ru/get/5200/pinigina.17/0_5d73a_54a7fbec_L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9512" y="4509120"/>
            <a:ext cx="2160240" cy="2068826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</p:pic>
      <p:pic>
        <p:nvPicPr>
          <p:cNvPr id="25606" name="Picture 6" descr="http://img-fotki.yandex.ru/get/5205/pinigina.17/0_5d73b_11694362_L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95536" y="476672"/>
            <a:ext cx="1934168" cy="36004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25608" name="Picture 8" descr="http://tinchonok.ucoz.ua/_si/0/50510220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5400000">
            <a:off x="6768831" y="440082"/>
            <a:ext cx="2015051" cy="1512168"/>
          </a:xfrm>
          <a:prstGeom prst="rect">
            <a:avLst/>
          </a:prstGeom>
          <a:noFill/>
          <a:ln w="38100">
            <a:solidFill>
              <a:srgbClr val="00B0F0"/>
            </a:solidFill>
          </a:ln>
          <a:scene3d>
            <a:camera prst="obliqueBottomRight"/>
            <a:lightRig rig="threePt" dir="t"/>
          </a:scene3d>
        </p:spPr>
      </p:pic>
      <p:sp>
        <p:nvSpPr>
          <p:cNvPr id="11" name="Прямоугольник 10"/>
          <p:cNvSpPr/>
          <p:nvPr/>
        </p:nvSpPr>
        <p:spPr>
          <a:xfrm>
            <a:off x="2555776" y="404664"/>
            <a:ext cx="39915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Девка-баба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9715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Ровно год был отпущен </a:t>
            </a:r>
            <a:endParaRPr lang="ru-RU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этому оберегу. Делали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его в виде 12 фигурок, подвешенных на красной нитке над печкой, чтобы отпугивать приносящих болезни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демонов-трясовиц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которых звали Дряхлея, Глупея,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Глядея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Ленея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Немея,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Ледея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Трясея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Дремлея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Огнея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Ветрея, Желтея и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Авея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15 января каждого года оберег заменяли на новый.</a:t>
            </a:r>
          </a:p>
          <a:p>
            <a:endParaRPr lang="ru-RU" dirty="0"/>
          </a:p>
        </p:txBody>
      </p:sp>
      <p:pic>
        <p:nvPicPr>
          <p:cNvPr id="5" name="Picture 2" descr="http://www.rukukla.ru/file/0001/055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536" y="1268760"/>
            <a:ext cx="3058683" cy="2294012"/>
          </a:xfrm>
          <a:prstGeom prst="rect">
            <a:avLst/>
          </a:prstGeom>
          <a:noFill/>
          <a:ln w="57150">
            <a:solidFill>
              <a:schemeClr val="accent2">
                <a:lumMod val="60000"/>
                <a:lumOff val="40000"/>
              </a:schemeClr>
            </a:solidFill>
          </a:ln>
        </p:spPr>
      </p:pic>
      <p:pic>
        <p:nvPicPr>
          <p:cNvPr id="6" name="Picture 4" descr="http://www.krupenichka.ru/images/dolls/lihomanki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95736" y="3789040"/>
            <a:ext cx="2232248" cy="271917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  <a:prstDash val="lgDashDotDot"/>
          </a:ln>
        </p:spPr>
      </p:pic>
      <p:sp>
        <p:nvSpPr>
          <p:cNvPr id="7" name="Прямоугольник 6"/>
          <p:cNvSpPr/>
          <p:nvPr/>
        </p:nvSpPr>
        <p:spPr>
          <a:xfrm>
            <a:off x="3275856" y="260648"/>
            <a:ext cx="52411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"12 лихорадок". </a:t>
            </a:r>
            <a:endParaRPr lang="ru-RU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4008" y="1484784"/>
            <a:ext cx="4038600" cy="511256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Это магическая колыбельная кукла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Бессоница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Когда без видимой причины начинал плакать младенец, мать, чтобы успокоить его и защитить от злых духов, быстро сворачивала из 2 лоскутков ткани куклу-оберег и клала ее в колыбель, приговаривая:</a:t>
            </a:r>
          </a:p>
          <a:p>
            <a:pPr>
              <a:buNone/>
            </a:pPr>
            <a:r>
              <a:rPr lang="ru-RU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Сонница-бессоница</a:t>
            </a:r>
            <a:r>
              <a:rPr lang="ru-RU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buNone/>
            </a:pPr>
            <a:r>
              <a:rPr lang="ru-RU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Не играй моим дитятком,</a:t>
            </a:r>
          </a:p>
          <a:p>
            <a:pPr>
              <a:buNone/>
            </a:pPr>
            <a:r>
              <a:rPr lang="ru-RU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А играй этой куколкой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Такая кукла оставалась в доме навсегда.</a:t>
            </a:r>
          </a:p>
          <a:p>
            <a:endParaRPr lang="ru-RU" dirty="0"/>
          </a:p>
        </p:txBody>
      </p:sp>
      <p:pic>
        <p:nvPicPr>
          <p:cNvPr id="5" name="Picture 4" descr="http://www.finnougoria.ru/photo/bessonnica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79264" y="1600200"/>
            <a:ext cx="3394472" cy="452596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1">
                <a:lumMod val="60000"/>
                <a:lumOff val="40000"/>
              </a:schemeClr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3275856" y="260648"/>
            <a:ext cx="37376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Бессонница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Эта куколка - веселая, задорная, приносит в дом радость и веселье. Это оберег хорошего настроения. Даря Колокольчик, человек желает своему другу получать только хорошие известия и поддерживает в нем радостное и веселое настроение.</a:t>
            </a:r>
          </a:p>
          <a:p>
            <a:endParaRPr lang="ru-RU" dirty="0"/>
          </a:p>
        </p:txBody>
      </p:sp>
      <p:pic>
        <p:nvPicPr>
          <p:cNvPr id="5" name="Picture 2" descr="http://img-fotki.yandex.ru/get/4701/pinigina.1e/0_66ab6_1ecce5b0_L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199" y="2066004"/>
            <a:ext cx="3715969" cy="3307212"/>
          </a:xfrm>
          <a:prstGeom prst="roundRect">
            <a:avLst>
              <a:gd name="adj" fmla="val 16667"/>
            </a:avLst>
          </a:prstGeom>
          <a:ln>
            <a:solidFill>
              <a:schemeClr val="accent2">
                <a:lumMod val="75000"/>
              </a:schemeClr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2699792" y="404664"/>
            <a:ext cx="41243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Колокольчик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396</Words>
  <Application>Microsoft Office PowerPoint</Application>
  <PresentationFormat>Экран (4:3)</PresentationFormat>
  <Paragraphs>26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Русская народная кукла</vt:lpstr>
      <vt:lpstr>Слайд 2</vt:lpstr>
      <vt:lpstr> Куклы - обереги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41</cp:revision>
  <dcterms:created xsi:type="dcterms:W3CDTF">2012-12-23T14:37:46Z</dcterms:created>
  <dcterms:modified xsi:type="dcterms:W3CDTF">2013-01-15T19:03:24Z</dcterms:modified>
</cp:coreProperties>
</file>