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61" r:id="rId3"/>
    <p:sldId id="258" r:id="rId4"/>
    <p:sldId id="259" r:id="rId5"/>
    <p:sldId id="264" r:id="rId6"/>
    <p:sldId id="265" r:id="rId7"/>
    <p:sldId id="278" r:id="rId8"/>
    <p:sldId id="283" r:id="rId9"/>
    <p:sldId id="290" r:id="rId10"/>
    <p:sldId id="303" r:id="rId11"/>
    <p:sldId id="270" r:id="rId12"/>
    <p:sldId id="271" r:id="rId13"/>
    <p:sldId id="272" r:id="rId14"/>
    <p:sldId id="273" r:id="rId15"/>
    <p:sldId id="274" r:id="rId16"/>
    <p:sldId id="275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067-DB51-4134-BFA4-D4664FC722E2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191F-9BF9-4A19-86A0-D72526642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067-DB51-4134-BFA4-D4664FC722E2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191F-9BF9-4A19-86A0-D72526642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067-DB51-4134-BFA4-D4664FC722E2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191F-9BF9-4A19-86A0-D72526642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067-DB51-4134-BFA4-D4664FC722E2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191F-9BF9-4A19-86A0-D72526642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067-DB51-4134-BFA4-D4664FC722E2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191F-9BF9-4A19-86A0-D72526642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067-DB51-4134-BFA4-D4664FC722E2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191F-9BF9-4A19-86A0-D72526642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067-DB51-4134-BFA4-D4664FC722E2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191F-9BF9-4A19-86A0-D72526642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067-DB51-4134-BFA4-D4664FC722E2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191F-9BF9-4A19-86A0-D72526642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067-DB51-4134-BFA4-D4664FC722E2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191F-9BF9-4A19-86A0-D72526642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067-DB51-4134-BFA4-D4664FC722E2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191F-9BF9-4A19-86A0-D725266429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B067-DB51-4134-BFA4-D4664FC722E2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4C191F-9BF9-4A19-86A0-D725266429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ADB067-DB51-4134-BFA4-D4664FC722E2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4C191F-9BF9-4A19-86A0-D7252664291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357188" y="857250"/>
            <a:ext cx="8501062" cy="5857875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Стендовый доклад воспитателя </a:t>
            </a:r>
            <a:r>
              <a:rPr lang="en-US" dirty="0" smtClean="0"/>
              <a:t>I</a:t>
            </a:r>
            <a:r>
              <a:rPr lang="ru-RU" dirty="0" smtClean="0"/>
              <a:t> квалификационной категории </a:t>
            </a:r>
            <a:r>
              <a:rPr lang="ru-RU" dirty="0" err="1" smtClean="0"/>
              <a:t>Бабицкой</a:t>
            </a:r>
            <a:r>
              <a:rPr lang="ru-RU" dirty="0" smtClean="0"/>
              <a:t> Натальи Анатольевны. </a:t>
            </a:r>
          </a:p>
          <a:p>
            <a:endParaRPr lang="ru-RU" dirty="0" smtClean="0"/>
          </a:p>
          <a:p>
            <a:endParaRPr lang="ru-RU" smtClean="0"/>
          </a:p>
          <a:p>
            <a:r>
              <a:rPr lang="ru-RU" smtClean="0"/>
              <a:t>«</a:t>
            </a:r>
            <a:r>
              <a:rPr lang="ru-RU" dirty="0" smtClean="0"/>
              <a:t>Социально - личностное развитие детей дошкольного возраста. Труд»</a:t>
            </a:r>
          </a:p>
          <a:p>
            <a:endParaRPr lang="ru-RU" dirty="0" smtClean="0"/>
          </a:p>
          <a:p>
            <a:r>
              <a:rPr lang="ru-RU" dirty="0" smtClean="0"/>
              <a:t>МБДОУ ПГО «Детский сад № </a:t>
            </a:r>
            <a:r>
              <a:rPr lang="en-US" dirty="0" smtClean="0"/>
              <a:t>54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все фото-1\наташа\DCIM\100SSCAM\SDC131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928688"/>
            <a:ext cx="7524749" cy="5643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Трудовое воспитание </a:t>
            </a:r>
            <a:r>
              <a:rPr lang="ru-RU" dirty="0" smtClean="0"/>
              <a:t>является обязательным компонентом развития базовых и творческих способностей ребенка, важнейшим средством формирования культуры межличностных отношений. Ставится задача постепенного развития у детей (с учетом возрастных возможностей) интереса к труду взрослых, воспитания желания трудиться, навыков элементарной трудовой деятельности, трудолюбия.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r>
              <a:rPr lang="ru-RU" dirty="0" smtClean="0"/>
              <a:t>Организуя трудовую деятельность, необходимо обеспечивать всестороннее развитие детей, помогаем им обрести уверенность в своих силах, сформировать жизненно необходимые умения и навыки, воспитывать ответственность и самостоятельность, необходимо так организовать труд детей, чтобы он активизировал их физические силы и умственную деятельность, доставлял радость, позволял ощущать себя значимым и компетентным.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572164"/>
          </a:xfrm>
        </p:spPr>
        <p:txBody>
          <a:bodyPr/>
          <a:lstStyle/>
          <a:p>
            <a:r>
              <a:rPr lang="ru-RU" b="1" dirty="0" smtClean="0"/>
              <a:t>Исходя из уровня подготовки детей</a:t>
            </a:r>
            <a:r>
              <a:rPr lang="ru-RU" dirty="0" smtClean="0"/>
              <a:t>, к окончанию учебного года дети старшей группы могут: доводить начатое дело до конца, проявляют творчество и инициативу при выполнении различных видов труда.                                      </a:t>
            </a:r>
          </a:p>
          <a:p>
            <a:endParaRPr lang="ru-RU" b="1" i="1" dirty="0" smtClean="0"/>
          </a:p>
          <a:p>
            <a:r>
              <a:rPr lang="ru-RU" b="1" i="1" dirty="0" smtClean="0"/>
              <a:t>Самообслуживание</a:t>
            </a:r>
            <a:r>
              <a:rPr lang="ru-RU" dirty="0" smtClean="0"/>
              <a:t>: бережно относятся к  личным вещам и вещам сверстников, помогают друг другу. Умеют одеваться и раздеваться не отвлекаясь, ухаживать за своими вещами.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643998" cy="5643602"/>
          </a:xfrm>
        </p:spPr>
        <p:txBody>
          <a:bodyPr/>
          <a:lstStyle/>
          <a:p>
            <a:r>
              <a:rPr lang="ru-RU" b="1" i="1" dirty="0" smtClean="0"/>
              <a:t>Хозяйственно- бытовой труд</a:t>
            </a:r>
            <a:r>
              <a:rPr lang="ru-RU" i="1" dirty="0" smtClean="0"/>
              <a:t>: </a:t>
            </a:r>
            <a:r>
              <a:rPr lang="ru-RU" dirty="0" smtClean="0"/>
              <a:t>Дети умеют наводить порядок  поддерживать его, как в группе, так и на участке. Умеют убирать снег, сухую листву, поливать цветы.   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 Умеют убирать постель после сна, добросовестно выполняют обязанности дежурных по столовой: сервируют столы, приводят их в порядок после еды. Самостоятельно раскладывают материалы для образовательной деятельности.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643998" cy="5500726"/>
          </a:xfrm>
        </p:spPr>
        <p:txBody>
          <a:bodyPr/>
          <a:lstStyle/>
          <a:p>
            <a:endParaRPr lang="ru-RU" i="1" dirty="0" smtClean="0"/>
          </a:p>
          <a:p>
            <a:r>
              <a:rPr lang="ru-RU" b="1" i="1" dirty="0" smtClean="0"/>
              <a:t>Труд в природе</a:t>
            </a:r>
            <a:r>
              <a:rPr lang="ru-RU" dirty="0" smtClean="0"/>
              <a:t>: Дети умеют работать на огороде (Рыхлят почву, сеют семена, рыхлят почву и. т. д.) и в уголке природы ухаживают за цветами.                                  </a:t>
            </a:r>
          </a:p>
          <a:p>
            <a:endParaRPr lang="ru-RU" i="1" dirty="0" smtClean="0"/>
          </a:p>
          <a:p>
            <a:r>
              <a:rPr lang="ru-RU" b="1" i="1" dirty="0" smtClean="0"/>
              <a:t>Ручной труд</a:t>
            </a:r>
            <a:r>
              <a:rPr lang="ru-RU" i="1" dirty="0" smtClean="0"/>
              <a:t>: </a:t>
            </a:r>
            <a:r>
              <a:rPr lang="ru-RU" dirty="0" smtClean="0"/>
              <a:t>Дети работают с бумагой, создают из нее объемные фигуры, делают поделки из природных материалов, создают поделки для сюжетно- ролевых игр, экономно и рационально расходуют материалы.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Формы работы с родителями:</a:t>
            </a:r>
            <a:endParaRPr lang="ru-RU" dirty="0" smtClean="0"/>
          </a:p>
          <a:p>
            <a:r>
              <a:rPr lang="ru-RU" b="1" i="1" dirty="0" smtClean="0"/>
              <a:t>Информационные:</a:t>
            </a:r>
            <a:r>
              <a:rPr lang="ru-RU" i="1" dirty="0" smtClean="0"/>
              <a:t> </a:t>
            </a:r>
            <a:endParaRPr lang="ru-RU" dirty="0" smtClean="0"/>
          </a:p>
          <a:p>
            <a:r>
              <a:rPr lang="ru-RU" dirty="0" smtClean="0"/>
              <a:t>1.Родительские собрания </a:t>
            </a:r>
          </a:p>
          <a:p>
            <a:r>
              <a:rPr lang="ru-RU" dirty="0" smtClean="0"/>
              <a:t>2.Групповые и индивидуальные беседы </a:t>
            </a:r>
          </a:p>
          <a:p>
            <a:r>
              <a:rPr lang="ru-RU" dirty="0" smtClean="0"/>
              <a:t>3.Консультации                                                                        </a:t>
            </a:r>
          </a:p>
          <a:p>
            <a:r>
              <a:rPr lang="ru-RU" b="1" dirty="0" smtClean="0"/>
              <a:t>Наглядно информационные</a:t>
            </a:r>
            <a:r>
              <a:rPr lang="ru-RU" dirty="0" smtClean="0"/>
              <a:t>: </a:t>
            </a:r>
          </a:p>
          <a:p>
            <a:r>
              <a:rPr lang="ru-RU" dirty="0" smtClean="0"/>
              <a:t>1.Информационные стенды </a:t>
            </a:r>
          </a:p>
          <a:p>
            <a:r>
              <a:rPr lang="ru-RU" dirty="0" smtClean="0"/>
              <a:t>2.Папки - передвижки </a:t>
            </a:r>
          </a:p>
          <a:p>
            <a:r>
              <a:rPr lang="ru-RU" dirty="0" smtClean="0"/>
              <a:t>3.Фотовыставки </a:t>
            </a:r>
          </a:p>
          <a:p>
            <a:r>
              <a:rPr lang="ru-RU" b="1" i="1" dirty="0" err="1" smtClean="0"/>
              <a:t>Досуговые</a:t>
            </a:r>
            <a:r>
              <a:rPr lang="ru-RU" b="1" i="1" dirty="0" smtClean="0"/>
              <a:t>: </a:t>
            </a:r>
            <a:endParaRPr lang="ru-RU" b="1" dirty="0" smtClean="0"/>
          </a:p>
          <a:p>
            <a:r>
              <a:rPr lang="ru-RU" dirty="0" smtClean="0"/>
              <a:t>1.Совместные досуги, праздники, развлечения </a:t>
            </a:r>
          </a:p>
          <a:p>
            <a:r>
              <a:rPr lang="ru-RU" dirty="0" smtClean="0"/>
              <a:t>2. Дни открытых дверей </a:t>
            </a:r>
          </a:p>
          <a:p>
            <a:r>
              <a:rPr lang="ru-RU" dirty="0" smtClean="0"/>
              <a:t>3.Выставки совместного творчества </a:t>
            </a:r>
          </a:p>
          <a:p>
            <a:r>
              <a:rPr lang="ru-RU" dirty="0" smtClean="0"/>
              <a:t>4.Субботники </a:t>
            </a:r>
          </a:p>
          <a:p>
            <a:r>
              <a:rPr lang="ru-RU" b="1" i="1" dirty="0" smtClean="0"/>
              <a:t>Мониторинговые:</a:t>
            </a:r>
            <a:r>
              <a:rPr lang="ru-RU" i="1" dirty="0" smtClean="0"/>
              <a:t> </a:t>
            </a:r>
            <a:endParaRPr lang="ru-RU" dirty="0" smtClean="0"/>
          </a:p>
          <a:p>
            <a:r>
              <a:rPr lang="ru-RU" dirty="0" smtClean="0"/>
              <a:t>1.Анкетирование </a:t>
            </a:r>
          </a:p>
          <a:p>
            <a:r>
              <a:rPr lang="ru-RU" dirty="0" smtClean="0"/>
              <a:t>2.Беседа </a:t>
            </a:r>
          </a:p>
          <a:p>
            <a:r>
              <a:rPr lang="ru-RU" dirty="0" smtClean="0"/>
              <a:t>3.Опрос </a:t>
            </a:r>
          </a:p>
          <a:p>
            <a:r>
              <a:rPr lang="ru-RU" dirty="0" smtClean="0"/>
              <a:t>4.Наблюдение </a:t>
            </a:r>
          </a:p>
          <a:p>
            <a:r>
              <a:rPr lang="ru-RU" dirty="0" smtClean="0"/>
              <a:t>5.Социалогические исследования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072494" cy="557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329642" cy="5643602"/>
          </a:xfrm>
        </p:spPr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«Социально-личностное развитие детей дошкольного возраста. Труд.»                            </a:t>
            </a:r>
          </a:p>
          <a:p>
            <a:endParaRPr lang="ru-RU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Общество, государство и семья остро осознают необходимость вернуть утраченное в последние годы уважительное отношение к труду как к самостоятельной ценности. 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Цели </a:t>
            </a:r>
            <a:r>
              <a:rPr lang="ru-RU" dirty="0" smtClean="0"/>
              <a:t>дошкольного образования, связанные с всесторонним и гармоничным развитием воспитанников, не могут быть достигнуты вне решения задачи трудового воспитания, так как труд является одним из универсальных  средств, приобщения  к человеческой культуре, социализации и формировании личности ребенка.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r>
              <a:rPr lang="ru-RU" b="1" dirty="0" smtClean="0"/>
              <a:t>Основные задачи</a:t>
            </a:r>
            <a:r>
              <a:rPr lang="ru-RU" dirty="0" smtClean="0"/>
              <a:t> </a:t>
            </a:r>
            <a:r>
              <a:rPr lang="ru-RU" b="1" dirty="0" err="1" smtClean="0"/>
              <a:t>психолго-педагогической</a:t>
            </a:r>
            <a:r>
              <a:rPr lang="ru-RU" b="1" dirty="0" smtClean="0"/>
              <a:t> работы:                                                                                  </a:t>
            </a:r>
            <a:r>
              <a:rPr lang="ru-RU" dirty="0" smtClean="0"/>
              <a:t>- развитие трудовой деятельности (обеспечение освоения детьми разных видов детской трудовой деятельности, адекватных их возрастным и </a:t>
            </a:r>
            <a:r>
              <a:rPr lang="ru-RU" dirty="0" err="1" smtClean="0"/>
              <a:t>гендерным</a:t>
            </a:r>
            <a:r>
              <a:rPr lang="ru-RU" dirty="0" smtClean="0"/>
              <a:t> возможностям);                                                                                                                            - воспитание ценностного отношения к собственному труду, труду других людей и его результатам;                                                                                                                                 - формирование первичных представлений о труде взрослых(целях, видах, содержании, результатах), его роли в обществе и жизни каждого человека.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58228" cy="542928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По задачам и содержанию  </a:t>
            </a:r>
            <a:r>
              <a:rPr lang="ru-RU" b="1" dirty="0" err="1" smtClean="0"/>
              <a:t>психолого</a:t>
            </a:r>
            <a:r>
              <a:rPr lang="ru-RU" b="1" dirty="0" smtClean="0"/>
              <a:t>-</a:t>
            </a:r>
          </a:p>
          <a:p>
            <a:r>
              <a:rPr lang="ru-RU" b="1" dirty="0" smtClean="0"/>
              <a:t>педагогической работы</a:t>
            </a:r>
          </a:p>
          <a:p>
            <a:endParaRPr lang="ru-RU" i="1" dirty="0" smtClean="0"/>
          </a:p>
          <a:p>
            <a:r>
              <a:rPr lang="ru-RU" b="1" i="1" dirty="0" smtClean="0"/>
              <a:t>«Физическая культура»</a:t>
            </a:r>
            <a:r>
              <a:rPr lang="ru-RU" b="1" dirty="0" smtClean="0"/>
              <a:t> </a:t>
            </a:r>
            <a:r>
              <a:rPr lang="ru-RU" dirty="0" smtClean="0"/>
              <a:t>(развитие физических качеств ребенка в процессе освоения разных видов труда, формирование навыков по уходу за физкультурным инвентарем и спортивной одеждой). </a:t>
            </a:r>
          </a:p>
          <a:p>
            <a:endParaRPr lang="ru-RU" i="1" dirty="0" smtClean="0"/>
          </a:p>
          <a:p>
            <a:r>
              <a:rPr lang="ru-RU" b="1" i="1" dirty="0" smtClean="0"/>
              <a:t>«Социализация»</a:t>
            </a:r>
            <a:r>
              <a:rPr lang="ru-RU" b="1" dirty="0" smtClean="0"/>
              <a:t> </a:t>
            </a:r>
            <a:r>
              <a:rPr lang="ru-RU" dirty="0" smtClean="0"/>
              <a:t>(формирование первичных представлений о себе, </a:t>
            </a:r>
            <a:r>
              <a:rPr lang="ru-RU" dirty="0" err="1" smtClean="0"/>
              <a:t>гендерных</a:t>
            </a:r>
            <a:r>
              <a:rPr lang="ru-RU" dirty="0" smtClean="0"/>
              <a:t> особенностях, семье, социуме и государстве, освоение общепринятых норм и правил взаимоотношений со взрослыми  и сверстниками в контексте развития детского труда и представлений о труде взрослых). </a:t>
            </a:r>
          </a:p>
          <a:p>
            <a:endParaRPr lang="ru-RU" i="1" dirty="0" smtClean="0"/>
          </a:p>
          <a:p>
            <a:r>
              <a:rPr lang="ru-RU" b="1" i="1" dirty="0" smtClean="0"/>
              <a:t>«Безопасность» </a:t>
            </a:r>
            <a:r>
              <a:rPr lang="ru-RU" dirty="0" smtClean="0"/>
              <a:t>(формирование основ безопасности собственной жизнедеятельности в процессе трудовой деятельности). </a:t>
            </a:r>
          </a:p>
          <a:p>
            <a:endParaRPr lang="ru-RU" i="1" dirty="0" smtClean="0"/>
          </a:p>
          <a:p>
            <a:r>
              <a:rPr lang="ru-RU" b="1" i="1" dirty="0" smtClean="0"/>
              <a:t>«Коммуникация» </a:t>
            </a:r>
            <a:r>
              <a:rPr lang="ru-RU" dirty="0" smtClean="0"/>
              <a:t>(развитие свободного общения со взрослыми и детьми в процессе трудовой деятельности, знакомства с трудом взрослых). </a:t>
            </a:r>
          </a:p>
          <a:p>
            <a:endParaRPr lang="ru-RU" i="1" dirty="0" smtClean="0"/>
          </a:p>
          <a:p>
            <a:r>
              <a:rPr lang="ru-RU" b="1" i="1" dirty="0" smtClean="0"/>
              <a:t>«Познание»</a:t>
            </a:r>
            <a:r>
              <a:rPr lang="ru-RU" b="1" dirty="0" smtClean="0"/>
              <a:t> </a:t>
            </a:r>
            <a:r>
              <a:rPr lang="ru-RU" dirty="0" smtClean="0"/>
              <a:t>(формирование целостной картины мира и расширение кругозора в части представлений о труде взрослых, детей).                               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42928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По средствам организации и </a:t>
            </a:r>
          </a:p>
          <a:p>
            <a:r>
              <a:rPr lang="ru-RU" b="1" dirty="0" smtClean="0"/>
              <a:t>оптимизации образовательного процесса    </a:t>
            </a:r>
          </a:p>
          <a:p>
            <a:endParaRPr lang="ru-RU" i="1" dirty="0" smtClean="0"/>
          </a:p>
          <a:p>
            <a:r>
              <a:rPr lang="ru-RU" b="1" i="1" dirty="0" smtClean="0"/>
              <a:t>«Физическая культура»</a:t>
            </a:r>
            <a:r>
              <a:rPr lang="ru-RU" b="1" dirty="0" smtClean="0"/>
              <a:t> </a:t>
            </a:r>
            <a:r>
              <a:rPr lang="ru-RU" dirty="0" smtClean="0"/>
              <a:t>(использование подвижных игр и физических упражнений для реализации задач образовательной области «Труд»).</a:t>
            </a:r>
          </a:p>
          <a:p>
            <a:endParaRPr lang="ru-RU" i="1" dirty="0" smtClean="0"/>
          </a:p>
          <a:p>
            <a:r>
              <a:rPr lang="ru-RU" b="1" i="1" dirty="0" smtClean="0"/>
              <a:t>«Чтение художественной</a:t>
            </a:r>
            <a:r>
              <a:rPr lang="ru-RU" b="1" dirty="0" smtClean="0"/>
              <a:t> </a:t>
            </a:r>
            <a:r>
              <a:rPr lang="ru-RU" b="1" i="1" dirty="0" smtClean="0"/>
              <a:t>литературы»</a:t>
            </a:r>
            <a:r>
              <a:rPr lang="ru-RU" b="1" dirty="0" smtClean="0"/>
              <a:t> </a:t>
            </a:r>
            <a:r>
              <a:rPr lang="ru-RU" dirty="0" smtClean="0"/>
              <a:t>(использование художественных произведений для формирования ценностных представлений, связанных с трудовой деятельностью взрослых и детей).                                                </a:t>
            </a:r>
          </a:p>
          <a:p>
            <a:endParaRPr lang="ru-RU" i="1" dirty="0" smtClean="0"/>
          </a:p>
          <a:p>
            <a:r>
              <a:rPr lang="ru-RU" b="1" i="1" dirty="0" smtClean="0"/>
              <a:t>«Музыка», «Художественное творчество» </a:t>
            </a:r>
            <a:r>
              <a:rPr lang="ru-RU" dirty="0" smtClean="0"/>
              <a:t>(использование музыкальных произведений, продуктивной деятельности детей для обогащения содержания области «Труд»).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все фото-1\наташа\SDC139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928688"/>
            <a:ext cx="7429500" cy="557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все фото-1\наташа\PB0903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725" y="928688"/>
            <a:ext cx="7194549" cy="5395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все фото-1\наташа\венигре\DSC04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857250"/>
            <a:ext cx="7429500" cy="557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</TotalTime>
  <Words>700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2013-03-20T15:25:32Z</dcterms:created>
  <dcterms:modified xsi:type="dcterms:W3CDTF">2014-01-11T14:09:37Z</dcterms:modified>
</cp:coreProperties>
</file>