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BC806-4F79-4B9E-94F0-E70AF6AB4FED}" type="datetimeFigureOut">
              <a:rPr lang="ru-RU" smtClean="0"/>
              <a:pPr/>
              <a:t>21.02.2010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3DF52-83E1-48F7-8F72-4AC6F07D95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BC806-4F79-4B9E-94F0-E70AF6AB4FED}" type="datetimeFigureOut">
              <a:rPr lang="ru-RU" smtClean="0"/>
              <a:pPr/>
              <a:t>21.02.2010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3DF52-83E1-48F7-8F72-4AC6F07D95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BC806-4F79-4B9E-94F0-E70AF6AB4FED}" type="datetimeFigureOut">
              <a:rPr lang="ru-RU" smtClean="0"/>
              <a:pPr/>
              <a:t>21.02.2010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3DF52-83E1-48F7-8F72-4AC6F07D95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BC806-4F79-4B9E-94F0-E70AF6AB4FED}" type="datetimeFigureOut">
              <a:rPr lang="ru-RU" smtClean="0"/>
              <a:pPr/>
              <a:t>21.02.2010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3DF52-83E1-48F7-8F72-4AC6F07D95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BC806-4F79-4B9E-94F0-E70AF6AB4FED}" type="datetimeFigureOut">
              <a:rPr lang="ru-RU" smtClean="0"/>
              <a:pPr/>
              <a:t>21.02.2010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3DF52-83E1-48F7-8F72-4AC6F07D95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BC806-4F79-4B9E-94F0-E70AF6AB4FED}" type="datetimeFigureOut">
              <a:rPr lang="ru-RU" smtClean="0"/>
              <a:pPr/>
              <a:t>21.02.2010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3DF52-83E1-48F7-8F72-4AC6F07D95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BC806-4F79-4B9E-94F0-E70AF6AB4FED}" type="datetimeFigureOut">
              <a:rPr lang="ru-RU" smtClean="0"/>
              <a:pPr/>
              <a:t>21.02.2010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3DF52-83E1-48F7-8F72-4AC6F07D95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BC806-4F79-4B9E-94F0-E70AF6AB4FED}" type="datetimeFigureOut">
              <a:rPr lang="ru-RU" smtClean="0"/>
              <a:pPr/>
              <a:t>21.02.2010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3DF52-83E1-48F7-8F72-4AC6F07D95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BC806-4F79-4B9E-94F0-E70AF6AB4FED}" type="datetimeFigureOut">
              <a:rPr lang="ru-RU" smtClean="0"/>
              <a:pPr/>
              <a:t>21.02.2010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3DF52-83E1-48F7-8F72-4AC6F07D95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BC806-4F79-4B9E-94F0-E70AF6AB4FED}" type="datetimeFigureOut">
              <a:rPr lang="ru-RU" smtClean="0"/>
              <a:pPr/>
              <a:t>21.02.2010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3DF52-83E1-48F7-8F72-4AC6F07D95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BC806-4F79-4B9E-94F0-E70AF6AB4FED}" type="datetimeFigureOut">
              <a:rPr lang="ru-RU" smtClean="0"/>
              <a:pPr/>
              <a:t>21.02.2010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3DF52-83E1-48F7-8F72-4AC6F07D95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8BC806-4F79-4B9E-94F0-E70AF6AB4FED}" type="datetimeFigureOut">
              <a:rPr lang="ru-RU" smtClean="0"/>
              <a:pPr/>
              <a:t>21.02.2010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A3DF52-83E1-48F7-8F72-4AC6F07D95C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00166" y="500042"/>
            <a:ext cx="62151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ГОУ ЦО № 491 «Марьино»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571604" y="2643182"/>
            <a:ext cx="6643734" cy="2554545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8000" dirty="0" smtClean="0">
                <a:solidFill>
                  <a:srgbClr val="7030A0"/>
                </a:solidFill>
              </a:rPr>
              <a:t>Русский язык  3 класс</a:t>
            </a:r>
            <a:endParaRPr lang="ru-RU" sz="80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ppl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142852"/>
            <a:ext cx="2881316" cy="27891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морковь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4678" y="3714752"/>
            <a:ext cx="2762246" cy="2762246"/>
          </a:xfrm>
          <a:prstGeom prst="rect">
            <a:avLst/>
          </a:prstGeom>
        </p:spPr>
      </p:pic>
      <p:pic>
        <p:nvPicPr>
          <p:cNvPr id="4" name="Рисунок 3" descr="малина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071942"/>
            <a:ext cx="3143247" cy="23574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капуста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1076" y="214290"/>
            <a:ext cx="2729684" cy="25931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mg--i-45528-w-640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8385" y="4143380"/>
            <a:ext cx="2952750" cy="2214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4186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86512" y="142852"/>
            <a:ext cx="2638455" cy="35004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642918"/>
            <a:ext cx="564360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u="sng" dirty="0" smtClean="0"/>
              <a:t>яблок</a:t>
            </a:r>
            <a:r>
              <a:rPr lang="ru-RU" sz="6600" dirty="0" smtClean="0"/>
              <a:t>о</a:t>
            </a:r>
            <a:endParaRPr lang="ru-RU" sz="6600" dirty="0"/>
          </a:p>
        </p:txBody>
      </p:sp>
      <p:sp>
        <p:nvSpPr>
          <p:cNvPr id="3" name="TextBox 2"/>
          <p:cNvSpPr txBox="1"/>
          <p:nvPr/>
        </p:nvSpPr>
        <p:spPr>
          <a:xfrm>
            <a:off x="357158" y="2714620"/>
            <a:ext cx="521497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u="sng" dirty="0" smtClean="0"/>
              <a:t>капуст</a:t>
            </a:r>
            <a:r>
              <a:rPr lang="ru-RU" sz="6600" dirty="0" smtClean="0"/>
              <a:t>а</a:t>
            </a:r>
            <a:endParaRPr lang="ru-RU" sz="6600" dirty="0"/>
          </a:p>
        </p:txBody>
      </p:sp>
      <p:sp>
        <p:nvSpPr>
          <p:cNvPr id="4" name="TextBox 3"/>
          <p:cNvSpPr txBox="1"/>
          <p:nvPr/>
        </p:nvSpPr>
        <p:spPr>
          <a:xfrm>
            <a:off x="571472" y="4857760"/>
            <a:ext cx="628654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u="sng" dirty="0" smtClean="0"/>
              <a:t>вишн</a:t>
            </a:r>
            <a:r>
              <a:rPr lang="ru-RU" sz="6600" dirty="0" smtClean="0"/>
              <a:t>я</a:t>
            </a:r>
            <a:endParaRPr lang="ru-RU" sz="6600" dirty="0"/>
          </a:p>
        </p:txBody>
      </p:sp>
      <p:sp>
        <p:nvSpPr>
          <p:cNvPr id="5" name="TextBox 4"/>
          <p:cNvSpPr txBox="1"/>
          <p:nvPr/>
        </p:nvSpPr>
        <p:spPr>
          <a:xfrm>
            <a:off x="4500562" y="642918"/>
            <a:ext cx="435771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u="sng" dirty="0" smtClean="0"/>
              <a:t>малин</a:t>
            </a:r>
            <a:r>
              <a:rPr lang="ru-RU" sz="6600" dirty="0" smtClean="0"/>
              <a:t>а</a:t>
            </a:r>
            <a:endParaRPr lang="ru-RU" sz="6600" dirty="0"/>
          </a:p>
        </p:txBody>
      </p:sp>
      <p:sp>
        <p:nvSpPr>
          <p:cNvPr id="6" name="TextBox 5"/>
          <p:cNvSpPr txBox="1"/>
          <p:nvPr/>
        </p:nvSpPr>
        <p:spPr>
          <a:xfrm>
            <a:off x="4429124" y="2714620"/>
            <a:ext cx="457203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u="sng" dirty="0" smtClean="0"/>
              <a:t>морковь</a:t>
            </a:r>
            <a:endParaRPr lang="ru-RU" sz="6600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5143472" y="4786322"/>
            <a:ext cx="40005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u="sng" dirty="0" smtClean="0"/>
              <a:t>лук</a:t>
            </a:r>
            <a:endParaRPr lang="ru-RU" sz="6600" u="sng" dirty="0"/>
          </a:p>
        </p:txBody>
      </p:sp>
      <p:sp>
        <p:nvSpPr>
          <p:cNvPr id="8" name="Рамка 7"/>
          <p:cNvSpPr/>
          <p:nvPr/>
        </p:nvSpPr>
        <p:spPr>
          <a:xfrm>
            <a:off x="2500298" y="928670"/>
            <a:ext cx="571504" cy="642942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Рамка 8"/>
          <p:cNvSpPr/>
          <p:nvPr/>
        </p:nvSpPr>
        <p:spPr>
          <a:xfrm>
            <a:off x="2714612" y="3000372"/>
            <a:ext cx="571504" cy="642942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Рамка 9"/>
          <p:cNvSpPr/>
          <p:nvPr/>
        </p:nvSpPr>
        <p:spPr>
          <a:xfrm>
            <a:off x="2500298" y="5143512"/>
            <a:ext cx="571504" cy="71438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Рамка 10"/>
          <p:cNvSpPr/>
          <p:nvPr/>
        </p:nvSpPr>
        <p:spPr>
          <a:xfrm>
            <a:off x="6500826" y="5143512"/>
            <a:ext cx="500066" cy="571504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Рамка 11"/>
          <p:cNvSpPr/>
          <p:nvPr/>
        </p:nvSpPr>
        <p:spPr>
          <a:xfrm>
            <a:off x="6858016" y="928670"/>
            <a:ext cx="500066" cy="785818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Рамка 12"/>
          <p:cNvSpPr/>
          <p:nvPr/>
        </p:nvSpPr>
        <p:spPr>
          <a:xfrm>
            <a:off x="7572396" y="3071810"/>
            <a:ext cx="642942" cy="642942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3429000"/>
            <a:ext cx="800105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Рыцарь, сокол, клоун, гвоздика, солома, гусь, кобра, кашель, баня, дружба, жизнь, воробьи.</a:t>
            </a:r>
            <a:endParaRPr lang="ru-RU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428596" y="500042"/>
            <a:ext cx="85725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Запишите слова в два столбика: в первый – с мягкой основой, во второй – с твёрдой. Основы выделите зелёным и синим цветом. </a:t>
            </a: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4" name="Рисунок 3" descr="Homewor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0826" y="1500174"/>
            <a:ext cx="2371619" cy="24345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5852" y="1928802"/>
            <a:ext cx="771530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Мчится _______ удалой</a:t>
            </a:r>
          </a:p>
          <a:p>
            <a:r>
              <a:rPr lang="ru-RU" sz="4000" dirty="0" smtClean="0"/>
              <a:t>(По)тр…</a:t>
            </a:r>
            <a:r>
              <a:rPr lang="ru-RU" sz="4000" dirty="0" err="1" smtClean="0"/>
              <a:t>пиночке</a:t>
            </a:r>
            <a:r>
              <a:rPr lang="ru-RU" sz="4000" dirty="0" smtClean="0"/>
              <a:t>  л…</a:t>
            </a:r>
            <a:r>
              <a:rPr lang="ru-RU" sz="4000" dirty="0" err="1" smtClean="0"/>
              <a:t>сной</a:t>
            </a:r>
            <a:r>
              <a:rPr lang="ru-RU" sz="4000" dirty="0" smtClean="0"/>
              <a:t>.</a:t>
            </a:r>
          </a:p>
          <a:p>
            <a:r>
              <a:rPr lang="ru-RU" sz="4000" dirty="0" smtClean="0"/>
              <a:t>(От)</a:t>
            </a:r>
            <a:r>
              <a:rPr lang="ru-RU" sz="4000" dirty="0" err="1" smtClean="0"/>
              <a:t>дувается</a:t>
            </a:r>
            <a:r>
              <a:rPr lang="ru-RU" sz="4000" dirty="0" smtClean="0"/>
              <a:t>, пыхтит:</a:t>
            </a:r>
          </a:p>
          <a:p>
            <a:r>
              <a:rPr lang="ru-RU" sz="4000" dirty="0" smtClean="0"/>
              <a:t>Зверь на промысел </a:t>
            </a:r>
            <a:r>
              <a:rPr lang="ru-RU" sz="4000" dirty="0" err="1" smtClean="0"/>
              <a:t>сп</a:t>
            </a:r>
            <a:r>
              <a:rPr lang="ru-RU" sz="4000" dirty="0" smtClean="0"/>
              <a:t>…шит.</a:t>
            </a:r>
          </a:p>
          <a:p>
            <a:r>
              <a:rPr lang="ru-RU" sz="4000" dirty="0" smtClean="0"/>
              <a:t>Он – гр…за гадюк, ужей,</a:t>
            </a:r>
          </a:p>
          <a:p>
            <a:r>
              <a:rPr lang="ru-RU" sz="4000" dirty="0" err="1" smtClean="0"/>
              <a:t>Вра</a:t>
            </a:r>
            <a:r>
              <a:rPr lang="ru-RU" sz="4000" dirty="0" smtClean="0"/>
              <a:t>(</a:t>
            </a:r>
            <a:r>
              <a:rPr lang="ru-RU" sz="4000" dirty="0" err="1" smtClean="0"/>
              <a:t>к,г</a:t>
            </a:r>
            <a:r>
              <a:rPr lang="ru-RU" sz="4000" dirty="0" smtClean="0"/>
              <a:t>) и сереньких мышей.</a:t>
            </a:r>
          </a:p>
          <a:p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choolboy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44" y="142852"/>
            <a:ext cx="4894282" cy="64126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357158" y="714356"/>
            <a:ext cx="392909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accent5">
                    <a:lumMod val="75000"/>
                  </a:schemeClr>
                </a:solidFill>
              </a:rPr>
              <a:t>Спасибо за работу!</a:t>
            </a:r>
            <a:endParaRPr lang="ru-RU" sz="4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596" y="3429000"/>
            <a:ext cx="300039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Учитесь на отлично!</a:t>
            </a:r>
            <a:endParaRPr lang="ru-RU" sz="5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64174756_osina-obyknovennay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546" y="0"/>
            <a:ext cx="4418066" cy="66437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osina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428604"/>
            <a:ext cx="3975652" cy="59714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4643438" y="2714620"/>
            <a:ext cx="421484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500" dirty="0" smtClean="0">
                <a:solidFill>
                  <a:srgbClr val="FF0000"/>
                </a:solidFill>
              </a:rPr>
              <a:t>о</a:t>
            </a:r>
            <a:r>
              <a:rPr lang="ru-RU" sz="11500" dirty="0" smtClean="0">
                <a:solidFill>
                  <a:srgbClr val="002060"/>
                </a:solidFill>
              </a:rPr>
              <a:t>сина</a:t>
            </a:r>
            <a:endParaRPr lang="ru-RU" sz="11500" dirty="0">
              <a:solidFill>
                <a:srgbClr val="002060"/>
              </a:solidFill>
            </a:endParaRPr>
          </a:p>
        </p:txBody>
      </p:sp>
      <p:cxnSp>
        <p:nvCxnSpPr>
          <p:cNvPr id="5" name="Прямая соединительная линия 4"/>
          <p:cNvCxnSpPr>
            <a:stCxn id="7" idx="2"/>
          </p:cNvCxnSpPr>
          <p:nvPr/>
        </p:nvCxnSpPr>
        <p:spPr>
          <a:xfrm rot="5400000" flipH="1" flipV="1">
            <a:off x="6732999" y="3232545"/>
            <a:ext cx="71438" cy="357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6715140" y="2857496"/>
            <a:ext cx="71438" cy="428628"/>
          </a:xfrm>
          <a:prstGeom prst="rect">
            <a:avLst/>
          </a:prstGeom>
          <a:scene3d>
            <a:camera prst="perspectiveContrastingLef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7278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142852"/>
            <a:ext cx="3587990" cy="47863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osina_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8624" y="142852"/>
            <a:ext cx="4243893" cy="47863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42844" y="5000636"/>
            <a:ext cx="3857652" cy="830997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/>
              <a:t>подосиновик</a:t>
            </a:r>
            <a:endParaRPr lang="ru-RU" sz="4800" dirty="0"/>
          </a:p>
        </p:txBody>
      </p:sp>
      <p:sp>
        <p:nvSpPr>
          <p:cNvPr id="5" name="TextBox 4"/>
          <p:cNvSpPr txBox="1"/>
          <p:nvPr/>
        </p:nvSpPr>
        <p:spPr>
          <a:xfrm>
            <a:off x="4357686" y="4857760"/>
            <a:ext cx="4572000" cy="923330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/>
              <a:t>осинник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4414" y="2000240"/>
            <a:ext cx="692948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u="sng" dirty="0" smtClean="0"/>
              <a:t>Осиное</a:t>
            </a:r>
            <a:r>
              <a:rPr lang="ru-RU" sz="9600" dirty="0" smtClean="0"/>
              <a:t> гнездо</a:t>
            </a:r>
            <a:endParaRPr lang="ru-RU" sz="9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was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757330" cy="29464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119622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4678" y="1571612"/>
            <a:ext cx="5643602" cy="48244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85728"/>
            <a:ext cx="9286876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Тест 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 smtClean="0">
                <a:solidFill>
                  <a:srgbClr val="FF0000"/>
                </a:solidFill>
              </a:rPr>
              <a:t>«Имя существительное»</a:t>
            </a:r>
          </a:p>
          <a:p>
            <a:r>
              <a:rPr lang="ru-RU" sz="2000" b="1" dirty="0" smtClean="0"/>
              <a:t>А) Имя существительное – это…</a:t>
            </a:r>
          </a:p>
          <a:p>
            <a:pPr marL="342900" indent="-342900"/>
            <a:r>
              <a:rPr lang="ru-RU" sz="2000" dirty="0" smtClean="0"/>
              <a:t>1)часть речи                      2) часть слова</a:t>
            </a:r>
          </a:p>
          <a:p>
            <a:pPr marL="342900" indent="-342900"/>
            <a:r>
              <a:rPr lang="ru-RU" sz="2000" dirty="0" smtClean="0"/>
              <a:t>3)член предложения      4)часть основы</a:t>
            </a:r>
          </a:p>
          <a:p>
            <a:pPr marL="342900" indent="-342900"/>
            <a:r>
              <a:rPr lang="ru-RU" sz="2000" b="1" dirty="0" smtClean="0"/>
              <a:t>Б) Имена существительные отвечают на вопросы</a:t>
            </a:r>
          </a:p>
          <a:p>
            <a:pPr marL="342900" indent="-342900"/>
            <a:r>
              <a:rPr lang="ru-RU" sz="2000" dirty="0" smtClean="0"/>
              <a:t>1)Что делать? Что сделать?          2)Кто? Что?</a:t>
            </a:r>
          </a:p>
          <a:p>
            <a:pPr marL="342900" indent="-342900"/>
            <a:r>
              <a:rPr lang="ru-RU" sz="2000" dirty="0" smtClean="0"/>
              <a:t>3)Какой? Какая? Какое?                4)Сколько? Который?</a:t>
            </a:r>
          </a:p>
          <a:p>
            <a:pPr marL="342900" indent="-342900"/>
            <a:r>
              <a:rPr lang="ru-RU" sz="2000" b="1" dirty="0" smtClean="0"/>
              <a:t>В) Найдите имя существительное</a:t>
            </a:r>
          </a:p>
          <a:p>
            <a:pPr marL="342900" indent="-342900"/>
            <a:r>
              <a:rPr lang="ru-RU" sz="2000" dirty="0" smtClean="0"/>
              <a:t>1)прыгать              2)прыгающий</a:t>
            </a:r>
          </a:p>
          <a:p>
            <a:pPr marL="342900" indent="-342900"/>
            <a:r>
              <a:rPr lang="ru-RU" sz="2000" dirty="0" smtClean="0"/>
              <a:t>3)прыжок              4)перепрыгнуть</a:t>
            </a:r>
          </a:p>
          <a:p>
            <a:pPr marL="342900" indent="-342900"/>
            <a:r>
              <a:rPr lang="ru-RU" sz="2000" b="1" dirty="0" smtClean="0"/>
              <a:t>Г) Имена существительные изменяются по…</a:t>
            </a:r>
          </a:p>
          <a:p>
            <a:pPr marL="342900" indent="-342900"/>
            <a:r>
              <a:rPr lang="ru-RU" sz="2000" dirty="0" smtClean="0"/>
              <a:t>1)родам                  2)числам</a:t>
            </a:r>
          </a:p>
          <a:p>
            <a:pPr marL="342900" indent="-342900"/>
            <a:r>
              <a:rPr lang="ru-RU" sz="2000" dirty="0" smtClean="0"/>
              <a:t>3)дням                    4)годам</a:t>
            </a:r>
          </a:p>
          <a:p>
            <a:pPr marL="342900" indent="-342900"/>
            <a:r>
              <a:rPr lang="ru-RU" sz="2000" b="1" dirty="0" smtClean="0"/>
              <a:t>Д)Найдите имя существительное женского рода</a:t>
            </a:r>
          </a:p>
          <a:p>
            <a:pPr marL="342900" indent="-342900"/>
            <a:r>
              <a:rPr lang="ru-RU" sz="2000" dirty="0" smtClean="0"/>
              <a:t>1)праздник                 2)сено</a:t>
            </a:r>
          </a:p>
          <a:p>
            <a:pPr marL="342900" indent="-342900"/>
            <a:r>
              <a:rPr lang="ru-RU" sz="2000" dirty="0" smtClean="0"/>
              <a:t>3)число                        4)радость</a:t>
            </a:r>
          </a:p>
          <a:p>
            <a:pPr marL="342900" indent="-342900"/>
            <a:r>
              <a:rPr lang="ru-RU" sz="2000" b="1" dirty="0" smtClean="0"/>
              <a:t>Е) Найдите имя существительное, которое во множественном числе будет иметь другой корень</a:t>
            </a:r>
          </a:p>
          <a:p>
            <a:pPr marL="342900" indent="-342900"/>
            <a:r>
              <a:rPr lang="ru-RU" sz="2000" dirty="0" smtClean="0"/>
              <a:t>1)конь                         2) человек</a:t>
            </a:r>
          </a:p>
          <a:p>
            <a:pPr marL="342900" indent="-342900"/>
            <a:r>
              <a:rPr lang="ru-RU" sz="2000" dirty="0" smtClean="0"/>
              <a:t>3)лицо                        4)трамвай</a:t>
            </a:r>
          </a:p>
          <a:p>
            <a:pPr marL="342900" indent="-342900">
              <a:buAutoNum type="arabicParenR"/>
            </a:pPr>
            <a:endParaRPr lang="ru-RU" sz="1400" dirty="0" smtClean="0"/>
          </a:p>
          <a:p>
            <a:pPr marL="342900" indent="-342900">
              <a:buAutoNum type="arabicParenR"/>
            </a:pP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5852" y="357166"/>
            <a:ext cx="65722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/>
              <a:t>Ключ к тесту</a:t>
            </a:r>
            <a:endParaRPr lang="ru-RU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642910" y="2428868"/>
            <a:ext cx="814393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1 – Х</a:t>
            </a:r>
          </a:p>
          <a:p>
            <a:r>
              <a:rPr lang="ru-RU" sz="5400" dirty="0" smtClean="0"/>
              <a:t>2 – О</a:t>
            </a:r>
          </a:p>
          <a:p>
            <a:r>
              <a:rPr lang="ru-RU" sz="5400" dirty="0" smtClean="0"/>
              <a:t>3 – Р</a:t>
            </a:r>
          </a:p>
          <a:p>
            <a:r>
              <a:rPr lang="ru-RU" sz="5400" dirty="0" smtClean="0"/>
              <a:t>4 - Ш</a:t>
            </a:r>
            <a:endParaRPr lang="ru-RU" sz="5400" dirty="0"/>
          </a:p>
        </p:txBody>
      </p:sp>
      <p:sp>
        <p:nvSpPr>
          <p:cNvPr id="4" name="TextBox 3"/>
          <p:cNvSpPr txBox="1"/>
          <p:nvPr/>
        </p:nvSpPr>
        <p:spPr>
          <a:xfrm>
            <a:off x="9644097" y="714356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р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4414" y="1071546"/>
            <a:ext cx="7215238" cy="4154984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6600" dirty="0" smtClean="0">
                <a:solidFill>
                  <a:srgbClr val="C00000"/>
                </a:solidFill>
              </a:rPr>
              <a:t>Имена существительные с твёрдой и мягкой основами</a:t>
            </a:r>
            <a:endParaRPr lang="ru-RU" sz="6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231</Words>
  <Application>Microsoft Office PowerPoint</Application>
  <PresentationFormat>Экран (4:3)</PresentationFormat>
  <Paragraphs>48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1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9</cp:revision>
  <dcterms:created xsi:type="dcterms:W3CDTF">2010-02-21T16:30:44Z</dcterms:created>
  <dcterms:modified xsi:type="dcterms:W3CDTF">2010-02-21T19:36:32Z</dcterms:modified>
</cp:coreProperties>
</file>