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6" r:id="rId6"/>
    <p:sldId id="267" r:id="rId7"/>
    <p:sldId id="268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6D6B4-7F95-4568-8718-179DB234F7A0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34B03-E938-415F-B0AD-653559031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4B03-E938-415F-B0AD-653559031E7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E416C-BA6F-4ACD-887D-A87500269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35FB7BC-DA7B-4302-B563-09A5A0BC19AD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CE5BEB-FBCB-40A3-87E1-8CB30BDCE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S/&#1041;&#1080;&#1073;&#1083;&#1080;&#1086;&#1090;&#1077;&#1082;&#1072;%20&#1082;&#1072;&#1073;&#1080;&#1085;&#1077;&#1090;&#1072;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PRESENTATIONS/&#1041;&#1048;&#1041;&#1051;&#1048;&#1054;&#1058;&#1045;&#1050;&#1040;%20&#1050;&#1040;&#1041;&#1048;&#1053;&#1045;&#1058;&#1040;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S/&#1044;&#1048;&#1044;&#1040;&#1050;&#1058;&#1048;&#1063;&#1045;&#1057;&#1050;&#1048;&#1049;%20&#1052;&#1040;&#1058;&#1045;&#1056;&#1048;&#1040;&#1051;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1619250" y="1125538"/>
            <a:ext cx="568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0066"/>
                </a:solidFill>
                <a:latin typeface="GOST type A" pitchFamily="34" charset="0"/>
              </a:rPr>
              <a:t>Паспорт </a:t>
            </a:r>
            <a:endParaRPr lang="ru-RU" b="1" dirty="0" smtClean="0">
              <a:solidFill>
                <a:srgbClr val="000066"/>
              </a:solidFill>
              <a:latin typeface="GOST type A" pitchFamily="34" charset="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500438"/>
            <a:ext cx="6911975" cy="1728787"/>
          </a:xfrm>
        </p:spPr>
        <p:txBody>
          <a:bodyPr/>
          <a:lstStyle/>
          <a:p>
            <a:r>
              <a:rPr lang="ru-RU" dirty="0" smtClean="0">
                <a:solidFill>
                  <a:srgbClr val="A50021"/>
                </a:solidFill>
                <a:latin typeface="Impact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составила:   </a:t>
            </a:r>
            <a:r>
              <a:rPr lang="ru-RU" dirty="0" err="1" smtClean="0">
                <a:solidFill>
                  <a:srgbClr val="A50021"/>
                </a:solidFill>
                <a:latin typeface="Impact" pitchFamily="34" charset="0"/>
              </a:rPr>
              <a:t>Ионга</a:t>
            </a:r>
            <a:r>
              <a:rPr lang="ru-RU" dirty="0" smtClean="0">
                <a:solidFill>
                  <a:srgbClr val="A50021"/>
                </a:solidFill>
                <a:latin typeface="Impact" pitchFamily="34" charset="0"/>
              </a:rPr>
              <a:t> </a:t>
            </a:r>
            <a:r>
              <a:rPr lang="ru-RU" dirty="0" smtClean="0">
                <a:solidFill>
                  <a:srgbClr val="A50021"/>
                </a:solidFill>
                <a:latin typeface="Impact" pitchFamily="34" charset="0"/>
              </a:rPr>
              <a:t>И.Н.</a:t>
            </a:r>
          </a:p>
          <a:p>
            <a:endParaRPr lang="ru-RU" dirty="0" smtClean="0"/>
          </a:p>
          <a:p>
            <a:pPr algn="r" eaLnBrk="1" hangingPunct="1"/>
            <a:endParaRPr lang="ru-RU" sz="2000" dirty="0" smtClean="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2411413" y="4149725"/>
            <a:ext cx="5256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320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067175" y="2420938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Impact" pitchFamily="34" charset="0"/>
              </a:rPr>
              <a:t>Кабинет </a:t>
            </a:r>
            <a:r>
              <a:rPr lang="ru-RU" sz="2000" dirty="0">
                <a:solidFill>
                  <a:srgbClr val="000066"/>
                </a:solidFill>
                <a:latin typeface="Impact" pitchFamily="34" charset="0"/>
              </a:rPr>
              <a:t>319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156325" y="2276475"/>
            <a:ext cx="2305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66"/>
                </a:solidFill>
                <a:latin typeface="Impact" pitchFamily="34" charset="0"/>
              </a:rPr>
              <a:t>«</a:t>
            </a:r>
            <a:r>
              <a:rPr lang="ru-RU" sz="2000">
                <a:solidFill>
                  <a:srgbClr val="000066"/>
                </a:solidFill>
                <a:latin typeface="Impact" pitchFamily="34" charset="0"/>
              </a:rPr>
              <a:t>Математика</a:t>
            </a:r>
            <a:r>
              <a:rPr lang="ru-RU" sz="2000" b="1">
                <a:solidFill>
                  <a:srgbClr val="000066"/>
                </a:solidFill>
                <a:latin typeface="Impact" pitchFamily="34" charset="0"/>
              </a:rPr>
              <a:t>»</a:t>
            </a:r>
          </a:p>
        </p:txBody>
      </p:sp>
      <p:sp>
        <p:nvSpPr>
          <p:cNvPr id="3080" name="Rectangle 16"/>
          <p:cNvSpPr>
            <a:spLocks noChangeArrowheads="1"/>
          </p:cNvSpPr>
          <p:nvPr/>
        </p:nvSpPr>
        <p:spPr bwMode="auto">
          <a:xfrm>
            <a:off x="2555875" y="6308725"/>
            <a:ext cx="42481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400" dirty="0" err="1">
                <a:latin typeface="Impact" pitchFamily="34" charset="0"/>
              </a:rPr>
              <a:t>Когалым</a:t>
            </a:r>
            <a:r>
              <a:rPr lang="ru-RU" sz="1400" dirty="0">
                <a:latin typeface="Impact" pitchFamily="34" charset="0"/>
              </a:rPr>
              <a:t> </a:t>
            </a:r>
            <a:r>
              <a:rPr lang="ru-RU" sz="1400" dirty="0" smtClean="0">
                <a:latin typeface="Impact" pitchFamily="34" charset="0"/>
              </a:rPr>
              <a:t>2011 </a:t>
            </a:r>
            <a:r>
              <a:rPr lang="ru-RU" sz="1400" dirty="0">
                <a:latin typeface="Impact" pitchFamily="34" charset="0"/>
              </a:rPr>
              <a:t>г.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547813" y="3429000"/>
            <a:ext cx="4537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000" dirty="0" smtClean="0">
              <a:latin typeface="Impact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10" name="Рисунок 9" descr="C:\Documents and Settings\Ирина\Рабочий стол\1010MSDCF\DSC019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000396" cy="242889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  <p:pic>
        <p:nvPicPr>
          <p:cNvPr id="11" name="Рисунок 10" descr="C:\Documents and Settings\Ирина\Рабочий стол\1010MSDCF\DSC019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14290"/>
            <a:ext cx="2786082" cy="207170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2643206" cy="206692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scene3d>
            <a:camera prst="obliqueBottomLeft"/>
            <a:lightRig rig="threePt" dir="t"/>
          </a:scene3d>
        </p:spPr>
      </p:pic>
      <p:pic>
        <p:nvPicPr>
          <p:cNvPr id="13" name="Рисунок 12" descr="C:\Documents and Settings\Ирина\Рабочий стол\1010MSDCF\DSC019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714884"/>
            <a:ext cx="1357322" cy="146685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785794"/>
            <a:ext cx="8183880" cy="564360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        Геометрия – 7-8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Основные свойства принадлежности точек и прямых.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Основные свойства взаимного расположения точек на прямой и плоскости.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Отрезок . Луч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Основные свойства  измерения отрезков.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Угол.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Основные свойства измерения углов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Основные свойства откладывания отрезков и углов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Равенство треугольников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Равенство треугольников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Существование треугольников, равного данному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Основное свойство параллельных прямых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Виды углов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Смежные углы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Смежные угла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Вертикальные углы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Перпендикулярные углы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Доказательство от противного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Доказательство от противного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Доказательство от противного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Равнобедренный треугольник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Высота, медиана, биссектриса треугольника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Признаки равенства треугольников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Углы при пересечении двух прямых третьей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Углы при параллельных прямых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Прямоугольный треугольник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Площади. Геометрия 7-9.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Окружность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Окружность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Углы, вписанные в окружность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Углы, вписанные в окружность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dirty="0" smtClean="0"/>
              <a:t>Углы, вписанные в окружность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79388" y="188913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200" dirty="0" smtClean="0">
                <a:solidFill>
                  <a:srgbClr val="080808"/>
                </a:solidFill>
                <a:latin typeface="Impact" pitchFamily="34" charset="0"/>
              </a:rPr>
              <a:t>         4</a:t>
            </a:r>
            <a:r>
              <a:rPr lang="ru-RU" sz="4200" dirty="0">
                <a:solidFill>
                  <a:srgbClr val="080808"/>
                </a:solidFill>
                <a:latin typeface="Impact" pitchFamily="34" charset="0"/>
              </a:rPr>
              <a:t>. </a:t>
            </a:r>
            <a:r>
              <a:rPr lang="ru-RU" sz="4200" dirty="0" smtClean="0">
                <a:solidFill>
                  <a:srgbClr val="080808"/>
                </a:solidFill>
                <a:latin typeface="Impact" pitchFamily="34" charset="0"/>
              </a:rPr>
              <a:t>ТАБЛИЦЫ    </a:t>
            </a:r>
            <a:endParaRPr lang="ru-RU" sz="4200" dirty="0">
              <a:solidFill>
                <a:srgbClr val="080808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8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80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80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80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80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80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806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806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806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806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806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806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806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806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806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500174"/>
            <a:ext cx="4897438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dirty="0" smtClean="0"/>
              <a:t>РЕШЕНИЕ ЗАДАЧ ПО СТЕРЕОМЕТРИИ В 11 КЛАССЕ.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Призма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Правильная призма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Правильная призма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Правильная призма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Правильная призма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Прямоугольный параллелепипед. Перпендикулярное сечение призмы. Наклонная призма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Правильная пирамида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Правильная пирамида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Правильная пирамида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Пирамида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Пирамида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Пирамида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Пирамида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Сечение пирамиды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Сечение пирамиды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Сечение пирамиды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Усеченная пирамида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Цилиндр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Цилиндр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Призма и цилиндр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 smtClean="0"/>
              <a:t>Призма и цилиндр </a:t>
            </a:r>
          </a:p>
          <a:p>
            <a:pPr eaLnBrk="1" hangingPunct="1">
              <a:lnSpc>
                <a:spcPct val="80000"/>
              </a:lnSpc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</a:pPr>
            <a:endParaRPr lang="ru-RU" sz="800" dirty="0" smtClean="0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364163" y="1557338"/>
            <a:ext cx="295275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200" dirty="0"/>
              <a:t>Призма и цилиндр</a:t>
            </a:r>
          </a:p>
          <a:p>
            <a:r>
              <a:rPr lang="ru-RU" sz="1200" dirty="0"/>
              <a:t>Сечения конуса</a:t>
            </a:r>
          </a:p>
          <a:p>
            <a:r>
              <a:rPr lang="ru-RU" sz="1200" dirty="0"/>
              <a:t>Сечения конуса</a:t>
            </a:r>
          </a:p>
          <a:p>
            <a:r>
              <a:rPr lang="ru-RU" sz="1200" dirty="0"/>
              <a:t>Пирамида и конус</a:t>
            </a:r>
          </a:p>
          <a:p>
            <a:r>
              <a:rPr lang="ru-RU" sz="1200" dirty="0"/>
              <a:t>Пирамида и конус</a:t>
            </a:r>
          </a:p>
          <a:p>
            <a:r>
              <a:rPr lang="ru-RU" sz="1200" dirty="0"/>
              <a:t>Пирамида и конус</a:t>
            </a:r>
          </a:p>
          <a:p>
            <a:r>
              <a:rPr lang="ru-RU" sz="1200" dirty="0"/>
              <a:t>Усеченный конус</a:t>
            </a:r>
          </a:p>
          <a:p>
            <a:r>
              <a:rPr lang="ru-RU" sz="1200" dirty="0"/>
              <a:t>Тела вращения</a:t>
            </a:r>
          </a:p>
          <a:p>
            <a:r>
              <a:rPr lang="ru-RU" sz="1200" dirty="0"/>
              <a:t>Тела вращения</a:t>
            </a:r>
          </a:p>
          <a:p>
            <a:r>
              <a:rPr lang="ru-RU" sz="1200" dirty="0"/>
              <a:t>Шар (сфера)</a:t>
            </a:r>
          </a:p>
          <a:p>
            <a:r>
              <a:rPr lang="ru-RU" sz="1200" dirty="0"/>
              <a:t>Шар (сфера)</a:t>
            </a:r>
          </a:p>
          <a:p>
            <a:r>
              <a:rPr lang="ru-RU" sz="1200" dirty="0"/>
              <a:t>Призма и шар</a:t>
            </a:r>
          </a:p>
          <a:p>
            <a:r>
              <a:rPr lang="ru-RU" sz="1200" dirty="0"/>
              <a:t>Призма и шар</a:t>
            </a:r>
          </a:p>
          <a:p>
            <a:r>
              <a:rPr lang="ru-RU" sz="1200" dirty="0"/>
              <a:t>Пирамида и шар</a:t>
            </a:r>
          </a:p>
          <a:p>
            <a:r>
              <a:rPr lang="ru-RU" sz="1200" dirty="0"/>
              <a:t>Пирамида и шар</a:t>
            </a:r>
          </a:p>
          <a:p>
            <a:r>
              <a:rPr lang="ru-RU" sz="1200" dirty="0"/>
              <a:t>Шар цилиндр. Шар и конус</a:t>
            </a:r>
          </a:p>
          <a:p>
            <a:r>
              <a:rPr lang="ru-RU" sz="1200" dirty="0"/>
              <a:t>Шар цилиндр. Шар и конус</a:t>
            </a:r>
          </a:p>
          <a:p>
            <a:r>
              <a:rPr lang="ru-RU" sz="1200" dirty="0"/>
              <a:t>Полу шар и конус. Цилиндр и шар</a:t>
            </a:r>
          </a:p>
          <a:p>
            <a:r>
              <a:rPr lang="ru-RU" sz="1200" dirty="0"/>
              <a:t>Полу шар и конус. Цилиндр и шар</a:t>
            </a:r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179388" y="188913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200">
                <a:solidFill>
                  <a:srgbClr val="080808"/>
                </a:solidFill>
                <a:latin typeface="Impact" pitchFamily="34" charset="0"/>
              </a:rPr>
              <a:t>4. 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9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9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90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0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90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90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0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90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9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9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9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90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0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90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890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90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90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890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890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890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8909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000" b="1" i="1" dirty="0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b="1" i="1" dirty="0" smtClean="0">
              <a:latin typeface="Arial Narrow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>
                <a:latin typeface="Arial Narrow" pitchFamily="34" charset="0"/>
              </a:rPr>
              <a:t>10-11 класс</a:t>
            </a:r>
          </a:p>
          <a:p>
            <a:pPr eaLnBrk="1" hangingPunct="1"/>
            <a:r>
              <a:rPr lang="ru-RU" sz="1600" dirty="0" smtClean="0"/>
              <a:t>Основные функции тригонометрии.</a:t>
            </a:r>
          </a:p>
          <a:p>
            <a:pPr eaLnBrk="1" hangingPunct="1"/>
            <a:r>
              <a:rPr lang="ru-RU" sz="1600" dirty="0" smtClean="0"/>
              <a:t>Тела вращения. Геометрия 10-11.</a:t>
            </a:r>
          </a:p>
          <a:p>
            <a:pPr eaLnBrk="1" hangingPunct="1"/>
            <a:r>
              <a:rPr lang="ru-RU" sz="1600" dirty="0" smtClean="0"/>
              <a:t>Логарифмическая функция</a:t>
            </a:r>
            <a:r>
              <a:rPr lang="en-US" sz="1600" dirty="0" smtClean="0"/>
              <a:t>.</a:t>
            </a:r>
            <a:r>
              <a:rPr lang="ru-RU" sz="1600" dirty="0" smtClean="0"/>
              <a:t> А 10-11.</a:t>
            </a:r>
            <a:endParaRPr lang="en-US" sz="1600" dirty="0" smtClean="0"/>
          </a:p>
          <a:p>
            <a:pPr eaLnBrk="1" hangingPunct="1"/>
            <a:r>
              <a:rPr lang="ru-RU" sz="1600" dirty="0" smtClean="0"/>
              <a:t>Простейшие тригонометрические </a:t>
            </a:r>
            <a:r>
              <a:rPr lang="ru-RU" sz="1600" dirty="0" err="1" smtClean="0"/>
              <a:t>уравнения.А</a:t>
            </a:r>
            <a:r>
              <a:rPr lang="ru-RU" sz="1600" dirty="0" smtClean="0"/>
              <a:t> 10-11.</a:t>
            </a:r>
          </a:p>
          <a:p>
            <a:pPr eaLnBrk="1" hangingPunct="1"/>
            <a:r>
              <a:rPr lang="ru-RU" sz="1600" dirty="0" smtClean="0"/>
              <a:t>Функции </a:t>
            </a:r>
            <a:r>
              <a:rPr lang="en-US" sz="1600" dirty="0" smtClean="0"/>
              <a:t>sin </a:t>
            </a:r>
            <a:r>
              <a:rPr lang="ru-RU" sz="1600" dirty="0" smtClean="0"/>
              <a:t>и </a:t>
            </a:r>
            <a:r>
              <a:rPr lang="en-US" sz="1600" dirty="0" err="1" smtClean="0"/>
              <a:t>cos</a:t>
            </a:r>
            <a:r>
              <a:rPr lang="ru-RU" sz="1600" dirty="0" smtClean="0"/>
              <a:t>. Графики и свойства.  А -10-11.</a:t>
            </a:r>
          </a:p>
          <a:p>
            <a:pPr eaLnBrk="1" hangingPunct="1"/>
            <a:r>
              <a:rPr lang="ru-RU" sz="1600" dirty="0" smtClean="0"/>
              <a:t>Дифференцирование.</a:t>
            </a:r>
          </a:p>
          <a:p>
            <a:pPr eaLnBrk="1" hangingPunct="1"/>
            <a:r>
              <a:rPr lang="ru-RU" sz="1600" dirty="0" smtClean="0"/>
              <a:t>Показательная функция.</a:t>
            </a:r>
          </a:p>
          <a:p>
            <a:pPr eaLnBrk="1" hangingPunct="1"/>
            <a:endParaRPr lang="ru-RU" sz="1400" dirty="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14348" y="285728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200">
                <a:solidFill>
                  <a:srgbClr val="080808"/>
                </a:solidFill>
                <a:latin typeface="Impact" pitchFamily="34" charset="0"/>
              </a:rPr>
              <a:t>4. 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  <a:latin typeface="Impact" pitchFamily="34" charset="0"/>
              </a:rPr>
              <a:t>1</a:t>
            </a:r>
            <a:r>
              <a:rPr lang="ru-RU" dirty="0" smtClean="0">
                <a:solidFill>
                  <a:srgbClr val="080808"/>
                </a:solidFill>
                <a:latin typeface="Impact" pitchFamily="34" charset="0"/>
              </a:rPr>
              <a:t>. ПЛАН КАБИНЕТА</a:t>
            </a:r>
          </a:p>
        </p:txBody>
      </p:sp>
      <p:sp>
        <p:nvSpPr>
          <p:cNvPr id="4099" name="Text Box 121"/>
          <p:cNvSpPr txBox="1">
            <a:spLocks noChangeArrowheads="1"/>
          </p:cNvSpPr>
          <p:nvPr/>
        </p:nvSpPr>
        <p:spPr bwMode="auto">
          <a:xfrm>
            <a:off x="971550" y="3500438"/>
            <a:ext cx="534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4102" name="Text Box 128"/>
          <p:cNvSpPr txBox="1">
            <a:spLocks noChangeArrowheads="1"/>
          </p:cNvSpPr>
          <p:nvPr/>
        </p:nvSpPr>
        <p:spPr bwMode="auto">
          <a:xfrm>
            <a:off x="4500562" y="142852"/>
            <a:ext cx="4214842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1600" b="1" dirty="0"/>
              <a:t>Шкафы:</a:t>
            </a:r>
          </a:p>
          <a:p>
            <a:pPr marL="342900" indent="-342900">
              <a:spcBef>
                <a:spcPct val="50000"/>
              </a:spcBef>
            </a:pPr>
            <a:r>
              <a:rPr lang="ru-RU" sz="1000" dirty="0"/>
              <a:t> </a:t>
            </a:r>
            <a:r>
              <a:rPr lang="ru-RU" sz="1000" dirty="0" smtClean="0"/>
              <a:t>№</a:t>
            </a:r>
            <a:r>
              <a:rPr lang="ru-RU" sz="1000" b="1" dirty="0" smtClean="0"/>
              <a:t>1.</a:t>
            </a:r>
            <a:r>
              <a:rPr lang="ru-RU" sz="1000" dirty="0" smtClean="0"/>
              <a:t> Раздаточный материал по стереометрии. Печатные тетради (математика-6).  Комплекты тематических тестов (алгебра 7-11, геометрия  7-11). 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№2, №3, №6. Хозяйственные  шкафы.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№4</a:t>
            </a:r>
            <a:r>
              <a:rPr lang="ru-RU" sz="1000" dirty="0"/>
              <a:t>. </a:t>
            </a:r>
            <a:r>
              <a:rPr lang="ru-RU" sz="1000" dirty="0" smtClean="0"/>
              <a:t>Методическая литература и дидактический материал 5; 10 </a:t>
            </a:r>
            <a:r>
              <a:rPr lang="ru-RU" sz="1000" dirty="0" err="1" smtClean="0"/>
              <a:t>кл</a:t>
            </a:r>
            <a:r>
              <a:rPr lang="ru-RU" sz="1000" dirty="0" smtClean="0"/>
              <a:t>.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№5</a:t>
            </a:r>
            <a:r>
              <a:rPr lang="ru-RU" sz="1000" b="1" dirty="0"/>
              <a:t>,</a:t>
            </a:r>
            <a:r>
              <a:rPr lang="ru-RU" sz="1000" dirty="0" smtClean="0"/>
              <a:t> </a:t>
            </a:r>
            <a:r>
              <a:rPr lang="ru-RU" sz="1000" b="1" dirty="0" smtClean="0"/>
              <a:t>№8</a:t>
            </a:r>
            <a:r>
              <a:rPr lang="ru-RU" sz="1000" dirty="0" smtClean="0">
                <a:hlinkClick r:id="rId3" action="ppaction://hlinkfile"/>
              </a:rPr>
              <a:t>.</a:t>
            </a:r>
            <a:r>
              <a:rPr lang="ru-RU" sz="1000" dirty="0" smtClean="0"/>
              <a:t> Библиотека кабинета. Литература (методика, справочники, внеклассная, сборники задач, олимпиады).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№7</a:t>
            </a:r>
            <a:r>
              <a:rPr lang="ru-RU" sz="1000" b="1" dirty="0"/>
              <a:t>.</a:t>
            </a:r>
            <a:r>
              <a:rPr lang="ru-RU" sz="1000" dirty="0"/>
              <a:t> Дидактика </a:t>
            </a:r>
            <a:r>
              <a:rPr lang="ru-RU" sz="1000" dirty="0" smtClean="0"/>
              <a:t>7-11класс.Лабораторные работы. Раздаточный </a:t>
            </a:r>
            <a:r>
              <a:rPr lang="ru-RU" sz="1000" dirty="0"/>
              <a:t>материал.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№9</a:t>
            </a:r>
            <a:r>
              <a:rPr lang="ru-RU" sz="1000" dirty="0"/>
              <a:t>. </a:t>
            </a:r>
            <a:r>
              <a:rPr lang="ru-RU" sz="1000" dirty="0" smtClean="0"/>
              <a:t>Внеклассная работа. Планирование прошлых лет. Таблицы </a:t>
            </a:r>
            <a:r>
              <a:rPr lang="ru-RU" sz="1000" dirty="0" err="1" smtClean="0"/>
              <a:t>Брадиса</a:t>
            </a:r>
            <a:r>
              <a:rPr lang="ru-RU" sz="1000" dirty="0" smtClean="0"/>
              <a:t> (10 шт.), Сборники заданий для поведения письменного экзамена 9 , 11 </a:t>
            </a:r>
            <a:r>
              <a:rPr lang="ru-RU" sz="1000" dirty="0" err="1" smtClean="0"/>
              <a:t>класссы</a:t>
            </a:r>
            <a:r>
              <a:rPr lang="ru-RU" sz="1000" dirty="0" smtClean="0"/>
              <a:t>. Тренировочные тесты прошлых лет. Нестандартные уроки .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№10</a:t>
            </a:r>
            <a:r>
              <a:rPr lang="ru-RU" sz="1000" dirty="0"/>
              <a:t>. </a:t>
            </a:r>
            <a:r>
              <a:rPr lang="ru-RU" sz="1000" dirty="0" smtClean="0"/>
              <a:t> 1)Новая форма проведения экзамена (алгебра 9, методика, тренировочные ,  тематические тесты) Контрольные самостоятельные работы по учебнику Мордковича А.Г</a:t>
            </a:r>
          </a:p>
          <a:p>
            <a:pPr marL="342900" indent="-342900">
              <a:spcBef>
                <a:spcPct val="50000"/>
              </a:spcBef>
            </a:pPr>
            <a:r>
              <a:rPr lang="ru-RU" sz="1000" dirty="0" smtClean="0"/>
              <a:t>	2)учебный материал  ЕГЭ 3) Использование ИКТ </a:t>
            </a:r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№11.</a:t>
            </a:r>
            <a:r>
              <a:rPr lang="ru-RU" sz="1000" dirty="0" smtClean="0"/>
              <a:t> Периодика (газеты и  журналы). Таблицы. Подборка материалов для поступающих в ВУЗы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№12 .  </a:t>
            </a:r>
            <a:r>
              <a:rPr lang="ru-RU" sz="1000" dirty="0" smtClean="0"/>
              <a:t>Тетради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№13</a:t>
            </a:r>
            <a:r>
              <a:rPr lang="ru-RU" sz="1000" b="1" dirty="0"/>
              <a:t>.</a:t>
            </a:r>
            <a:r>
              <a:rPr lang="ru-RU" sz="1000" dirty="0"/>
              <a:t> </a:t>
            </a:r>
            <a:r>
              <a:rPr lang="ru-RU" sz="1000" dirty="0" smtClean="0"/>
              <a:t> Рабочие  папки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№14</a:t>
            </a:r>
            <a:r>
              <a:rPr lang="ru-RU" sz="1000" b="1" dirty="0"/>
              <a:t>.</a:t>
            </a:r>
            <a:r>
              <a:rPr lang="ru-RU" sz="1000" dirty="0"/>
              <a:t> </a:t>
            </a:r>
            <a:r>
              <a:rPr lang="ru-RU" sz="1000" dirty="0" smtClean="0"/>
              <a:t>Методика.</a:t>
            </a:r>
            <a:r>
              <a:rPr lang="ru-RU" sz="1000" b="1" dirty="0" smtClean="0"/>
              <a:t>  </a:t>
            </a:r>
            <a:r>
              <a:rPr lang="ru-RU" sz="1000" dirty="0" smtClean="0"/>
              <a:t>Учебники, наглядные пособия по стереометрии.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№15</a:t>
            </a:r>
            <a:r>
              <a:rPr lang="ru-RU" sz="1000" b="1" dirty="0"/>
              <a:t>.</a:t>
            </a:r>
            <a:r>
              <a:rPr lang="ru-RU" sz="1000" dirty="0"/>
              <a:t> </a:t>
            </a:r>
            <a:r>
              <a:rPr lang="ru-RU" sz="1000" dirty="0" smtClean="0"/>
              <a:t>Модели по стереометрии.  </a:t>
            </a:r>
            <a:endParaRPr lang="ru-RU" sz="1000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№16</a:t>
            </a:r>
            <a:r>
              <a:rPr lang="ru-RU" sz="1000" b="1" dirty="0"/>
              <a:t>.</a:t>
            </a:r>
            <a:r>
              <a:rPr lang="ru-RU" sz="1000" dirty="0"/>
              <a:t> </a:t>
            </a:r>
            <a:r>
              <a:rPr lang="ru-RU" sz="1000" dirty="0" smtClean="0"/>
              <a:t> Учебники.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№17. </a:t>
            </a:r>
            <a:r>
              <a:rPr lang="ru-RU" sz="1000" dirty="0" smtClean="0"/>
              <a:t>Наглядные пособия по стереометрии.</a:t>
            </a:r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 18.</a:t>
            </a:r>
            <a:r>
              <a:rPr lang="ru-RU" sz="1000" dirty="0" smtClean="0"/>
              <a:t> Учебники.</a:t>
            </a:r>
            <a:endParaRPr lang="ru-RU" sz="1000" b="1" dirty="0"/>
          </a:p>
          <a:p>
            <a:pPr marL="342900" indent="-342900">
              <a:spcBef>
                <a:spcPct val="50000"/>
              </a:spcBef>
            </a:pPr>
            <a:r>
              <a:rPr lang="ru-RU" sz="1000" b="1" dirty="0" smtClean="0"/>
              <a:t>№19.</a:t>
            </a:r>
            <a:r>
              <a:rPr lang="ru-RU" sz="1000" dirty="0" smtClean="0"/>
              <a:t> </a:t>
            </a:r>
            <a:r>
              <a:rPr lang="ru-RU" sz="1000" dirty="0"/>
              <a:t>Чертежные инструменты.   </a:t>
            </a:r>
          </a:p>
        </p:txBody>
      </p:sp>
      <p:pic>
        <p:nvPicPr>
          <p:cNvPr id="1026" name="Picture 2" descr="C:\Documents and Settings\Учитель\Рабочий стол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3957639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6675" y="564939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9675" y="5783261"/>
            <a:ext cx="228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50000"/>
              </a:spcBef>
            </a:pPr>
            <a:endParaRPr lang="ru-RU" sz="9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80808"/>
                </a:solidFill>
                <a:latin typeface="Impact" pitchFamily="34" charset="0"/>
              </a:rPr>
              <a:t>2</a:t>
            </a:r>
            <a:r>
              <a:rPr lang="ru-RU" dirty="0" smtClean="0">
                <a:solidFill>
                  <a:srgbClr val="080808"/>
                </a:solidFill>
                <a:latin typeface="Impact" pitchFamily="34" charset="0"/>
              </a:rPr>
              <a:t>. БИБЛИОТЕКА КАБИНЕТА</a:t>
            </a:r>
          </a:p>
        </p:txBody>
      </p:sp>
      <p:sp>
        <p:nvSpPr>
          <p:cNvPr id="82400" name="Rectangle 1504"/>
          <p:cNvSpPr>
            <a:spLocks noChangeArrowheads="1"/>
          </p:cNvSpPr>
          <p:nvPr/>
        </p:nvSpPr>
        <p:spPr bwMode="auto">
          <a:xfrm>
            <a:off x="1000100" y="1600200"/>
            <a:ext cx="7534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 b="1" dirty="0">
                <a:latin typeface="Arial Narrow" pitchFamily="34" charset="0"/>
              </a:rPr>
              <a:t>Учебники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 b="1" dirty="0">
                <a:latin typeface="Arial Narrow" pitchFamily="34" charset="0"/>
              </a:rPr>
              <a:t>Методическая литература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 b="1" dirty="0">
                <a:latin typeface="Arial Narrow" pitchFamily="34" charset="0"/>
              </a:rPr>
              <a:t>Сборники задач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 b="1" dirty="0">
                <a:latin typeface="Arial Narrow" pitchFamily="34" charset="0"/>
              </a:rPr>
              <a:t>Олимпиады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 b="1" dirty="0">
                <a:latin typeface="Arial Narrow" pitchFamily="34" charset="0"/>
              </a:rPr>
              <a:t>Справочники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4000" b="1" dirty="0">
                <a:latin typeface="Arial Narrow" pitchFamily="34" charset="0"/>
              </a:rPr>
              <a:t>Внеклассная литература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82415" name="Picture 1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1"/>
            <a:ext cx="214314" cy="36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20" descr="IMG_04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412875"/>
            <a:ext cx="952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85860"/>
            <a:ext cx="8115328" cy="4000528"/>
          </a:xfrm>
        </p:spPr>
        <p:txBody>
          <a:bodyPr>
            <a:normAutofit fontScale="32500" lnSpcReduction="20000"/>
          </a:bodyPr>
          <a:lstStyle/>
          <a:p>
            <a:pPr lvl="7">
              <a:lnSpc>
                <a:spcPct val="80000"/>
              </a:lnSpc>
            </a:pPr>
            <a:r>
              <a:rPr lang="ru-RU" sz="100" b="1" dirty="0" smtClean="0">
                <a:solidFill>
                  <a:srgbClr val="080808"/>
                </a:solidFill>
                <a:latin typeface="Courier New" pitchFamily="49" charset="0"/>
              </a:rPr>
              <a:t> 1) Математика 5</a:t>
            </a:r>
          </a:p>
          <a:p>
            <a:pPr>
              <a:lnSpc>
                <a:spcPct val="80000"/>
              </a:lnSpc>
              <a:defRPr/>
            </a:pPr>
            <a:r>
              <a:rPr lang="ru-RU" sz="3300" b="1" dirty="0" smtClean="0">
                <a:solidFill>
                  <a:srgbClr val="080808"/>
                </a:solidFill>
                <a:latin typeface="Courier New" pitchFamily="49" charset="0"/>
              </a:rPr>
              <a:t> </a:t>
            </a: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Математика5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  Математика 6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  Алгебра 7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  Алгебра 8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  Алгебра 9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  Геометрия 7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  Геометрия 8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  Геометрия 9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  Алгебра 10-11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  Алгебра 11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  Геометрия 7-9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  Геометрия 10,11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Лабораторные работы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  ЕГЭ (2001-3 г.)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  Александрова с.р. 10-11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Элективные курсы 8-11</a:t>
            </a:r>
            <a:b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</a:b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Административные работы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err="1" smtClean="0">
                <a:solidFill>
                  <a:srgbClr val="002060"/>
                </a:solidFill>
                <a:latin typeface="Courier New" pitchFamily="49" charset="0"/>
              </a:rPr>
              <a:t>Оимпиады</a:t>
            </a:r>
            <a:endParaRPr lang="ru-RU" sz="4500" b="1" dirty="0" smtClean="0">
              <a:solidFill>
                <a:srgbClr val="00206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Устный счет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Courier New" pitchFamily="49" charset="0"/>
              </a:rPr>
              <a:t>Коррекционные карточки</a:t>
            </a:r>
          </a:p>
          <a:p>
            <a:pPr>
              <a:lnSpc>
                <a:spcPct val="80000"/>
              </a:lnSpc>
              <a:defRPr/>
            </a:pPr>
            <a:r>
              <a:rPr lang="ru-RU" sz="4500" b="1" dirty="0" smtClean="0">
                <a:solidFill>
                  <a:schemeClr val="accent4"/>
                </a:solidFill>
                <a:latin typeface="Courier New" pitchFamily="49" charset="0"/>
              </a:rPr>
              <a:t>ЕГЭ 2010-2011, тесты, раздаточный материал</a:t>
            </a:r>
            <a:endParaRPr lang="ru-RU" sz="4500" b="1" dirty="0" smtClean="0">
              <a:solidFill>
                <a:schemeClr val="accent4"/>
              </a:solidFill>
              <a:latin typeface="Arial Narrow" pitchFamily="34" charset="0"/>
            </a:endParaRPr>
          </a:p>
        </p:txBody>
      </p:sp>
      <p:pic>
        <p:nvPicPr>
          <p:cNvPr id="6148" name="Picture 5" descr="IMG_04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412875"/>
            <a:ext cx="952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428604"/>
            <a:ext cx="773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solidFill>
                  <a:srgbClr val="08080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3. </a:t>
            </a:r>
            <a:r>
              <a:rPr lang="ru-RU" sz="3600" b="1" dirty="0" smtClean="0">
                <a:solidFill>
                  <a:srgbClr val="08080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Impact" pitchFamily="34" charset="0"/>
                <a:ea typeface="+mj-ea"/>
                <a:cs typeface="+mj-cs"/>
                <a:hlinkClick r:id="rId3" action="ppaction://hlinkpres?slideindex=1&amp;slidetitle="/>
              </a:rPr>
              <a:t>ДИДАКТИЧЕСКИЙ МАТЕРИАЛ</a:t>
            </a:r>
            <a:endParaRPr lang="ru-RU" sz="3600" b="1" dirty="0" smtClean="0">
              <a:solidFill>
                <a:srgbClr val="080808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C:\Documents and Settings\Ирина\Рабочий стол\1010MSDCF\DSC019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07575" y="2036301"/>
            <a:ext cx="2229542" cy="172879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8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8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8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8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8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8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78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8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78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8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8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8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8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8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8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8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8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8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Шкаф №10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ГИА алгебра 9 (методика, тренировочные ,  тематические тесты)</a:t>
            </a:r>
          </a:p>
          <a:p>
            <a:pPr>
              <a:buNone/>
            </a:pPr>
            <a:r>
              <a:rPr lang="ru-RU" sz="1600" b="1" dirty="0" smtClean="0"/>
              <a:t>Папка 1 «Геометрия 7-9»</a:t>
            </a:r>
          </a:p>
          <a:p>
            <a:r>
              <a:rPr lang="ru-RU" sz="1600" dirty="0" smtClean="0"/>
              <a:t>Тест по теме «площади многоугольников» 8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r>
              <a:rPr lang="ru-RU" sz="1600" dirty="0" smtClean="0"/>
              <a:t>Практикум по теме «Равнобедренный треугольник» 7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r>
              <a:rPr lang="ru-RU" sz="1600" dirty="0" smtClean="0"/>
              <a:t>Практикум по теме «Признаки равенства треугольники» 7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r>
              <a:rPr lang="ru-RU" sz="1600" dirty="0" smtClean="0"/>
              <a:t>Смотр знаний 9  </a:t>
            </a:r>
            <a:r>
              <a:rPr lang="ru-RU" sz="1600" dirty="0" err="1" smtClean="0"/>
              <a:t>кл</a:t>
            </a:r>
            <a:r>
              <a:rPr lang="ru-RU" sz="1600" dirty="0" smtClean="0"/>
              <a:t>. (вопросы, задачи, раздаточный материал) </a:t>
            </a:r>
          </a:p>
          <a:p>
            <a:r>
              <a:rPr lang="ru-RU" sz="1600" dirty="0" smtClean="0"/>
              <a:t>Теоретический  тест по теме «площади многоугольников» 8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r>
              <a:rPr lang="ru-RU" sz="1600" dirty="0" smtClean="0"/>
              <a:t>Задачи на готовых чертежах «Площадь трапеции»</a:t>
            </a:r>
          </a:p>
          <a:p>
            <a:r>
              <a:rPr lang="ru-RU" sz="1600" dirty="0" smtClean="0"/>
              <a:t>Теоретический  тест по теме «свойства  четырехугольников» 8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r>
              <a:rPr lang="ru-RU" sz="1600" dirty="0" smtClean="0"/>
              <a:t>Практикум по теме  «Площади, подобие» 8кл</a:t>
            </a:r>
          </a:p>
          <a:p>
            <a:r>
              <a:rPr lang="ru-RU" sz="1600" dirty="0" smtClean="0"/>
              <a:t>Набор задач</a:t>
            </a:r>
          </a:p>
          <a:p>
            <a:r>
              <a:rPr lang="ru-RU" sz="1600" dirty="0" smtClean="0"/>
              <a:t>Задачи на готовых чертежах «Площадь . Теорема Пифагора» 8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r>
              <a:rPr lang="ru-RU" sz="1600" dirty="0" smtClean="0"/>
              <a:t>Тест по теме «площади многоугольников» 8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r>
              <a:rPr lang="ru-RU" sz="1600" dirty="0" smtClean="0"/>
              <a:t>Решение треугольников 9 </a:t>
            </a:r>
            <a:r>
              <a:rPr lang="ru-RU" sz="1600" dirty="0" err="1" smtClean="0"/>
              <a:t>кл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Шкаф №10</a:t>
            </a:r>
            <a:r>
              <a:rPr lang="ru-RU" sz="1800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ГИА алгебра 9 (методика, тренировочные ,  тематические тесты)</a:t>
            </a:r>
          </a:p>
          <a:p>
            <a:pPr>
              <a:buNone/>
            </a:pPr>
            <a:r>
              <a:rPr lang="ru-RU" b="1" dirty="0" smtClean="0"/>
              <a:t>Папка 2 «Тренировочные тесты»</a:t>
            </a:r>
          </a:p>
          <a:p>
            <a:pPr>
              <a:buNone/>
            </a:pPr>
            <a:r>
              <a:rPr lang="ru-RU" b="1" dirty="0" smtClean="0"/>
              <a:t>Папка 4 « Нормативы и стандарты»</a:t>
            </a:r>
          </a:p>
          <a:p>
            <a:pPr>
              <a:buNone/>
            </a:pPr>
            <a:r>
              <a:rPr lang="ru-RU" b="1" dirty="0" smtClean="0"/>
              <a:t>Папка 5 «Геометрия-9 Материалы к экзамену (вопросы, задачи, решение практической части)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50072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/>
              <a:t>Шкаф№10</a:t>
            </a:r>
            <a:r>
              <a:rPr lang="ru-RU" sz="3300" dirty="0" smtClean="0"/>
              <a:t>. </a:t>
            </a:r>
            <a:r>
              <a:rPr lang="ru-RU" sz="3300" dirty="0" smtClean="0">
                <a:solidFill>
                  <a:srgbClr val="FF0000"/>
                </a:solidFill>
              </a:rPr>
              <a:t>ГИА алгебра 9 (методика, тренировочные ,  тематические тесты)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3200" b="1" dirty="0" smtClean="0"/>
              <a:t>Папка 3 «Тематические тесты» Лысенко Ф. Ф. </a:t>
            </a:r>
          </a:p>
          <a:p>
            <a:r>
              <a:rPr lang="ru-RU" sz="2200" dirty="0" smtClean="0"/>
              <a:t>Арифметические действия. Сравнение чисел.</a:t>
            </a:r>
          </a:p>
          <a:p>
            <a:r>
              <a:rPr lang="ru-RU" sz="2200" dirty="0" smtClean="0"/>
              <a:t>Отношения. Пропорции.</a:t>
            </a:r>
          </a:p>
          <a:p>
            <a:r>
              <a:rPr lang="ru-RU" sz="2200" dirty="0" smtClean="0"/>
              <a:t>Проценты.</a:t>
            </a:r>
          </a:p>
          <a:p>
            <a:r>
              <a:rPr lang="ru-RU" sz="2200" dirty="0" smtClean="0"/>
              <a:t>Числовые подстановки в буквенные выражения. Формулы.</a:t>
            </a:r>
          </a:p>
          <a:p>
            <a:r>
              <a:rPr lang="ru-RU" sz="2200" dirty="0" smtClean="0"/>
              <a:t>Приближенные значения. Округление чисел.</a:t>
            </a:r>
          </a:p>
          <a:p>
            <a:r>
              <a:rPr lang="ru-RU" sz="2200" dirty="0" smtClean="0"/>
              <a:t>Буквенные выражения</a:t>
            </a:r>
          </a:p>
          <a:p>
            <a:r>
              <a:rPr lang="ru-RU" sz="2200" dirty="0" smtClean="0"/>
              <a:t>Степень с целым показателем.</a:t>
            </a:r>
          </a:p>
          <a:p>
            <a:r>
              <a:rPr lang="ru-RU" sz="2200" dirty="0" smtClean="0"/>
              <a:t>Многочлены. Преобразование выражений</a:t>
            </a:r>
          </a:p>
          <a:p>
            <a:r>
              <a:rPr lang="ru-RU" sz="2200" dirty="0" smtClean="0"/>
              <a:t>Алгебраические дроби</a:t>
            </a:r>
          </a:p>
          <a:p>
            <a:r>
              <a:rPr lang="ru-RU" sz="2200" dirty="0" smtClean="0"/>
              <a:t>Квадратные корни</a:t>
            </a:r>
          </a:p>
          <a:p>
            <a:r>
              <a:rPr lang="ru-RU" sz="2200" dirty="0" smtClean="0"/>
              <a:t>Линейные и квадратные уравнения</a:t>
            </a:r>
          </a:p>
          <a:p>
            <a:r>
              <a:rPr lang="ru-RU" sz="2200" dirty="0" smtClean="0"/>
              <a:t>Системы двух уравнений с двумя неизвестными</a:t>
            </a:r>
          </a:p>
          <a:p>
            <a:r>
              <a:rPr lang="ru-RU" sz="2200" dirty="0" smtClean="0"/>
              <a:t>Составление математической модели…</a:t>
            </a:r>
          </a:p>
          <a:p>
            <a:r>
              <a:rPr lang="ru-RU" sz="2200" dirty="0" smtClean="0"/>
              <a:t>Неравенства с одной переменной и системы неравенств</a:t>
            </a:r>
          </a:p>
          <a:p>
            <a:r>
              <a:rPr lang="ru-RU" sz="2200" dirty="0" smtClean="0"/>
              <a:t>Числовые последовательности</a:t>
            </a:r>
          </a:p>
          <a:p>
            <a:r>
              <a:rPr lang="ru-RU" sz="2200" dirty="0" smtClean="0"/>
              <a:t>Исследование функции построение графиков</a:t>
            </a:r>
          </a:p>
          <a:p>
            <a:r>
              <a:rPr lang="ru-RU" sz="2200" dirty="0" smtClean="0"/>
              <a:t>Представление данных в виде таблиц, диаграмм графиков</a:t>
            </a:r>
          </a:p>
          <a:p>
            <a:r>
              <a:rPr lang="ru-RU" sz="2200" dirty="0" smtClean="0"/>
              <a:t>Решение неравенств. Системы неравенств</a:t>
            </a:r>
          </a:p>
          <a:p>
            <a:r>
              <a:rPr lang="ru-RU" sz="2200" dirty="0" smtClean="0"/>
              <a:t>Алгебраические уравнения и системы нелинейных уравнений</a:t>
            </a:r>
          </a:p>
          <a:p>
            <a:r>
              <a:rPr lang="ru-RU" sz="2200" dirty="0" smtClean="0"/>
              <a:t>Решение иррациональных уравнений</a:t>
            </a:r>
          </a:p>
          <a:p>
            <a:r>
              <a:rPr lang="ru-RU" sz="2200" dirty="0" smtClean="0"/>
              <a:t>Текстовые задачи</a:t>
            </a:r>
          </a:p>
          <a:p>
            <a:r>
              <a:rPr lang="ru-RU" sz="2200" dirty="0" smtClean="0"/>
              <a:t>Задания, содержащие параметр</a:t>
            </a:r>
          </a:p>
          <a:p>
            <a:r>
              <a:rPr lang="ru-RU" sz="2200" dirty="0" smtClean="0"/>
              <a:t>Элементы, статистики комбинаторики и теории вероятности</a:t>
            </a:r>
          </a:p>
          <a:p>
            <a:pPr lvl="4"/>
            <a:endParaRPr lang="ru-RU" sz="400" dirty="0" smtClean="0"/>
          </a:p>
          <a:p>
            <a:endParaRPr lang="ru-RU" dirty="0" smtClean="0"/>
          </a:p>
          <a:p>
            <a:pPr lvl="7"/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88913"/>
            <a:ext cx="7551765" cy="914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80808"/>
                </a:solidFill>
                <a:latin typeface="Impact" pitchFamily="34" charset="0"/>
              </a:rPr>
              <a:t>4. ТАБЛИЦЫ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>
                <a:latin typeface="Arial Narrow" pitchFamily="34" charset="0"/>
              </a:rPr>
              <a:t>5-6 класс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dirty="0" smtClean="0">
                <a:latin typeface="Arial Narrow" pitchFamily="34" charset="0"/>
              </a:rPr>
              <a:t> </a:t>
            </a:r>
          </a:p>
          <a:p>
            <a:pPr eaLnBrk="1" hangingPunct="1"/>
            <a:r>
              <a:rPr lang="ru-RU" sz="1600" dirty="0" smtClean="0"/>
              <a:t>Единицы измерения длин, площадей объёмов  </a:t>
            </a:r>
          </a:p>
          <a:p>
            <a:pPr eaLnBrk="1" hangingPunct="1"/>
            <a:r>
              <a:rPr lang="ru-RU" sz="1600" dirty="0" smtClean="0"/>
              <a:t>Длина окружности и площадь круга</a:t>
            </a:r>
          </a:p>
          <a:p>
            <a:pPr eaLnBrk="1" hangingPunct="1"/>
            <a:r>
              <a:rPr lang="ru-RU" sz="1600" dirty="0" smtClean="0"/>
              <a:t>Основные свойства сложения и умножения</a:t>
            </a:r>
          </a:p>
          <a:p>
            <a:pPr eaLnBrk="1" hangingPunct="1"/>
            <a:r>
              <a:rPr lang="ru-RU" sz="1600" dirty="0" smtClean="0"/>
              <a:t>Квадрат и куб</a:t>
            </a:r>
          </a:p>
          <a:p>
            <a:pPr eaLnBrk="1" hangingPunct="1"/>
            <a:r>
              <a:rPr lang="ru-RU" sz="1600" dirty="0" smtClean="0"/>
              <a:t>Решение уравнений</a:t>
            </a:r>
          </a:p>
          <a:p>
            <a:pPr eaLnBrk="1" hangingPunct="1"/>
            <a:r>
              <a:rPr lang="ru-RU" sz="1600" dirty="0" smtClean="0"/>
              <a:t>Модуль числа</a:t>
            </a:r>
          </a:p>
          <a:p>
            <a:pPr eaLnBrk="1" hangingPunct="1"/>
            <a:r>
              <a:rPr lang="ru-RU" sz="1600" dirty="0" smtClean="0"/>
              <a:t>Перпендикулярные параллельные прямые</a:t>
            </a:r>
          </a:p>
          <a:p>
            <a:pPr eaLnBrk="1" hangingPunct="1"/>
            <a:r>
              <a:rPr lang="ru-RU" sz="1600" dirty="0" smtClean="0"/>
              <a:t>Сложение</a:t>
            </a:r>
          </a:p>
          <a:p>
            <a:pPr eaLnBrk="1" hangingPunct="1"/>
            <a:r>
              <a:rPr lang="ru-RU" sz="1600" dirty="0" smtClean="0"/>
              <a:t>Действия со смешанными числами</a:t>
            </a:r>
          </a:p>
          <a:p>
            <a:pPr eaLnBrk="1" hangingPunct="1"/>
            <a:r>
              <a:rPr lang="ru-RU" sz="1600" dirty="0" smtClean="0"/>
              <a:t>Графики</a:t>
            </a:r>
          </a:p>
          <a:p>
            <a:pPr eaLnBrk="1" hangingPunct="1"/>
            <a:r>
              <a:rPr lang="ru-RU" sz="1600" dirty="0" smtClean="0"/>
              <a:t>Раскрытие скобок</a:t>
            </a:r>
          </a:p>
          <a:p>
            <a:pPr eaLnBrk="1" hangingPunct="1"/>
            <a:r>
              <a:rPr lang="ru-RU" sz="1600" dirty="0" smtClean="0"/>
              <a:t>Округление чисел</a:t>
            </a:r>
          </a:p>
          <a:p>
            <a:pPr eaLnBrk="1" hangingPunct="1"/>
            <a:r>
              <a:rPr lang="ru-RU" sz="1600" dirty="0" smtClean="0"/>
              <a:t>Пропорции</a:t>
            </a:r>
          </a:p>
          <a:p>
            <a:pPr eaLnBrk="1" hangingPunct="1"/>
            <a:r>
              <a:rPr lang="ru-RU" sz="1600" dirty="0" smtClean="0"/>
              <a:t>Дроби</a:t>
            </a:r>
          </a:p>
          <a:p>
            <a:pPr eaLnBrk="1" hangingPunct="1"/>
            <a:r>
              <a:rPr lang="ru-RU" sz="1600" dirty="0" smtClean="0"/>
              <a:t>Свойства единицы и нуля</a:t>
            </a:r>
          </a:p>
          <a:p>
            <a:pPr eaLnBrk="1" hangingPunct="1"/>
            <a:r>
              <a:rPr lang="ru-RU" sz="1600" dirty="0" smtClean="0"/>
              <a:t>Натуральные числа. Признаки деления.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Отрицательные и положительные числа.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	</a:t>
            </a:r>
            <a:r>
              <a:rPr lang="ru-RU" sz="1600" dirty="0" smtClean="0"/>
              <a:t>Обыкновенные дроби.</a:t>
            </a:r>
            <a:br>
              <a:rPr lang="ru-RU" sz="1600" dirty="0" smtClean="0"/>
            </a:b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0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0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08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8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Алгебра 7 класс</a:t>
            </a:r>
          </a:p>
          <a:p>
            <a:pPr eaLnBrk="1" hangingPunct="1"/>
            <a:endParaRPr lang="ru-RU" sz="1000" dirty="0" smtClean="0"/>
          </a:p>
          <a:p>
            <a:pPr eaLnBrk="1" hangingPunct="1"/>
            <a:endParaRPr lang="ru-RU" sz="1000" dirty="0" smtClean="0"/>
          </a:p>
          <a:p>
            <a:pPr eaLnBrk="1" hangingPunct="1"/>
            <a:r>
              <a:rPr lang="ru-RU" sz="1400" dirty="0" smtClean="0"/>
              <a:t>Степень с натуральным и нулевым показателем</a:t>
            </a:r>
          </a:p>
          <a:p>
            <a:pPr eaLnBrk="1" hangingPunct="1"/>
            <a:r>
              <a:rPr lang="ru-RU" sz="1400" dirty="0" smtClean="0"/>
              <a:t>Разложение на множители (Лист 2)</a:t>
            </a:r>
          </a:p>
          <a:p>
            <a:pPr eaLnBrk="1" hangingPunct="1"/>
            <a:r>
              <a:rPr lang="ru-RU" sz="1400" dirty="0" smtClean="0"/>
              <a:t>Графики движения</a:t>
            </a:r>
          </a:p>
          <a:p>
            <a:pPr eaLnBrk="1" hangingPunct="1"/>
            <a:r>
              <a:rPr lang="ru-RU" sz="1400" dirty="0" smtClean="0"/>
              <a:t>Разложение на множители (Лист 1)</a:t>
            </a:r>
          </a:p>
          <a:p>
            <a:pPr eaLnBrk="1" hangingPunct="1"/>
            <a:r>
              <a:rPr lang="ru-RU" sz="1400" dirty="0" smtClean="0"/>
              <a:t>Взаимные расположение графиков линейных функций</a:t>
            </a:r>
          </a:p>
          <a:p>
            <a:pPr eaLnBrk="1" hangingPunct="1"/>
            <a:r>
              <a:rPr lang="ru-RU" sz="1400" dirty="0" smtClean="0"/>
              <a:t>Положения графика функции </a:t>
            </a:r>
            <a:r>
              <a:rPr lang="en-US" sz="1400" dirty="0" smtClean="0"/>
              <a:t>y=</a:t>
            </a:r>
            <a:r>
              <a:rPr lang="ru-RU" sz="1400" dirty="0" err="1" smtClean="0"/>
              <a:t>х</a:t>
            </a:r>
            <a:r>
              <a:rPr lang="en-US" sz="1400" dirty="0" smtClean="0"/>
              <a:t>+b</a:t>
            </a:r>
            <a:endParaRPr lang="ru-RU" sz="1400" dirty="0" smtClean="0"/>
          </a:p>
          <a:p>
            <a:pPr eaLnBrk="1" hangingPunct="1"/>
            <a:r>
              <a:rPr lang="ru-RU" sz="1400" dirty="0" smtClean="0"/>
              <a:t>Графики прямой пропорциональности</a:t>
            </a:r>
          </a:p>
          <a:p>
            <a:pPr eaLnBrk="1" hangingPunct="1"/>
            <a:r>
              <a:rPr lang="ru-RU" sz="1400" dirty="0" smtClean="0"/>
              <a:t>График функции </a:t>
            </a:r>
            <a:r>
              <a:rPr lang="en-US" sz="1400" dirty="0" smtClean="0"/>
              <a:t>y=x </a:t>
            </a:r>
            <a:r>
              <a:rPr lang="ru-RU" sz="1400" dirty="0" smtClean="0"/>
              <a:t>и </a:t>
            </a:r>
            <a:r>
              <a:rPr lang="en-US" sz="1400" dirty="0" smtClean="0"/>
              <a:t>y=x</a:t>
            </a:r>
            <a:endParaRPr lang="ru-RU" sz="1400" dirty="0" smtClean="0"/>
          </a:p>
          <a:p>
            <a:pPr eaLnBrk="1" hangingPunct="1"/>
            <a:r>
              <a:rPr lang="ru-RU" sz="1400" dirty="0" smtClean="0"/>
              <a:t>Многочлены</a:t>
            </a:r>
          </a:p>
          <a:p>
            <a:pPr eaLnBrk="1" hangingPunct="1"/>
            <a:r>
              <a:rPr lang="ru-RU" sz="1400" dirty="0" smtClean="0"/>
              <a:t>Зависимости уровня жидкости в сосуде от её объёма</a:t>
            </a:r>
          </a:p>
          <a:p>
            <a:pPr eaLnBrk="1" hangingPunct="1"/>
            <a:r>
              <a:rPr lang="ru-RU" sz="1400" dirty="0" smtClean="0"/>
              <a:t>Одночлены</a:t>
            </a:r>
          </a:p>
          <a:p>
            <a:pPr eaLnBrk="1" hangingPunct="1"/>
            <a:r>
              <a:rPr lang="ru-RU" sz="1400" dirty="0" smtClean="0"/>
              <a:t>Выражения с переменными</a:t>
            </a:r>
          </a:p>
          <a:p>
            <a:pPr eaLnBrk="1" hangingPunct="1"/>
            <a:r>
              <a:rPr lang="ru-RU" sz="1400" dirty="0" smtClean="0"/>
              <a:t>Стандартный вид</a:t>
            </a:r>
          </a:p>
          <a:p>
            <a:pPr eaLnBrk="1" hangingPunct="1"/>
            <a:r>
              <a:rPr lang="ru-RU" sz="1400" dirty="0" smtClean="0"/>
              <a:t>График температуры воздуха</a:t>
            </a:r>
          </a:p>
          <a:p>
            <a:pPr eaLnBrk="1" hangingPunct="1"/>
            <a:r>
              <a:rPr lang="ru-RU" sz="1400" dirty="0" smtClean="0"/>
              <a:t>График движения</a:t>
            </a:r>
          </a:p>
          <a:p>
            <a:pPr eaLnBrk="1" hangingPunct="1"/>
            <a:r>
              <a:rPr lang="ru-RU" sz="1400" dirty="0" smtClean="0"/>
              <a:t>Прямая и обратная пропорциональность</a:t>
            </a:r>
          </a:p>
          <a:p>
            <a:pPr eaLnBrk="1" hangingPunct="1"/>
            <a:r>
              <a:rPr lang="ru-RU" sz="1400" dirty="0" smtClean="0"/>
              <a:t>Формулы сокращённого умножения</a:t>
            </a:r>
          </a:p>
          <a:p>
            <a:pPr eaLnBrk="1" hangingPunct="1"/>
            <a:r>
              <a:rPr lang="ru-RU" sz="1400" dirty="0" smtClean="0"/>
              <a:t>Графический способ решения уравнения</a:t>
            </a:r>
          </a:p>
          <a:p>
            <a:pPr eaLnBrk="1" hangingPunct="1"/>
            <a:r>
              <a:rPr lang="ru-RU" sz="1400" dirty="0" smtClean="0"/>
              <a:t>Решение систем</a:t>
            </a:r>
          </a:p>
          <a:p>
            <a:pPr eaLnBrk="1" hangingPunct="1"/>
            <a:endParaRPr lang="ru-RU" sz="1400" dirty="0" smtClean="0"/>
          </a:p>
          <a:p>
            <a:pPr eaLnBrk="1" hangingPunct="1"/>
            <a:endParaRPr lang="ru-RU" sz="1400" dirty="0" smtClean="0"/>
          </a:p>
          <a:p>
            <a:pPr eaLnBrk="1" hangingPunct="1"/>
            <a:endParaRPr lang="ru-RU" sz="1000" dirty="0" smtClean="0"/>
          </a:p>
          <a:p>
            <a:pPr eaLnBrk="1" hangingPunct="1"/>
            <a:endParaRPr lang="ru-RU" sz="1000" dirty="0" smtClean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79388" y="188913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200" dirty="0" smtClean="0">
                <a:solidFill>
                  <a:srgbClr val="080808"/>
                </a:solidFill>
                <a:latin typeface="Impact" pitchFamily="34" charset="0"/>
              </a:rPr>
              <a:t> </a:t>
            </a:r>
            <a:r>
              <a:rPr lang="ru-RU" sz="4200" dirty="0">
                <a:solidFill>
                  <a:srgbClr val="080808"/>
                </a:solidFill>
                <a:latin typeface="Impact" pitchFamily="34" charset="0"/>
              </a:rPr>
              <a:t>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7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7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70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70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70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70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70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04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578</TotalTime>
  <Words>971</Words>
  <Application>Microsoft Office PowerPoint</Application>
  <PresentationFormat>Экран (4:3)</PresentationFormat>
  <Paragraphs>249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Паспорт </vt:lpstr>
      <vt:lpstr>1. ПЛАН КАБИНЕТА</vt:lpstr>
      <vt:lpstr>2. БИБЛИОТЕКА КАБИНЕТА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4. ТАБЛИЦЫ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"СОШ  №7"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Maim user</dc:creator>
  <cp:lastModifiedBy>ADMIN</cp:lastModifiedBy>
  <cp:revision>67</cp:revision>
  <dcterms:created xsi:type="dcterms:W3CDTF">2011-03-16T07:32:24Z</dcterms:created>
  <dcterms:modified xsi:type="dcterms:W3CDTF">2012-11-01T13:15:36Z</dcterms:modified>
</cp:coreProperties>
</file>