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9" r:id="rId6"/>
    <p:sldId id="266" r:id="rId7"/>
    <p:sldId id="260" r:id="rId8"/>
    <p:sldId id="267" r:id="rId9"/>
    <p:sldId id="262" r:id="rId10"/>
    <p:sldId id="261" r:id="rId11"/>
    <p:sldId id="263" r:id="rId12"/>
    <p:sldId id="264" r:id="rId13"/>
    <p:sldId id="265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9B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9" autoAdjust="0"/>
    <p:restoredTop sz="94595" autoAdjust="0"/>
  </p:normalViewPr>
  <p:slideViewPr>
    <p:cSldViewPr>
      <p:cViewPr varScale="1">
        <p:scale>
          <a:sx n="82" d="100"/>
          <a:sy n="82" d="100"/>
        </p:scale>
        <p:origin x="-9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225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D7559-3DCC-44B3-83F8-F207E811C0F2}" type="datetimeFigureOut">
              <a:rPr lang="ru-RU" smtClean="0"/>
              <a:pPr/>
              <a:t>10.01.2011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AB54A-0B15-4BBF-9CA4-17B6D43A88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1309D-C35F-4C45-932B-5FD47BC14FA8}" type="datetimeFigureOut">
              <a:rPr lang="ru-RU" smtClean="0"/>
              <a:pPr/>
              <a:t>10.01.2011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2F7D8-4824-403F-BB77-B5FED89C6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2F7D8-4824-403F-BB77-B5FED89C64B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D759-EF53-4AF8-B1AF-DE61C92558FD}" type="datetimeFigureOut">
              <a:rPr lang="ru-RU" smtClean="0"/>
              <a:pPr/>
              <a:t>10.01.2011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0EBC-B091-4EA4-A4E9-88F2DD87C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D759-EF53-4AF8-B1AF-DE61C92558FD}" type="datetimeFigureOut">
              <a:rPr lang="ru-RU" smtClean="0"/>
              <a:pPr/>
              <a:t>10.01.2011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0EBC-B091-4EA4-A4E9-88F2DD87C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D759-EF53-4AF8-B1AF-DE61C92558FD}" type="datetimeFigureOut">
              <a:rPr lang="ru-RU" smtClean="0"/>
              <a:pPr/>
              <a:t>10.01.2011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0EBC-B091-4EA4-A4E9-88F2DD87C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D759-EF53-4AF8-B1AF-DE61C92558FD}" type="datetimeFigureOut">
              <a:rPr lang="ru-RU" smtClean="0"/>
              <a:pPr/>
              <a:t>10.01.2011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0EBC-B091-4EA4-A4E9-88F2DD87C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D759-EF53-4AF8-B1AF-DE61C92558FD}" type="datetimeFigureOut">
              <a:rPr lang="ru-RU" smtClean="0"/>
              <a:pPr/>
              <a:t>10.01.2011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0EBC-B091-4EA4-A4E9-88F2DD87C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D759-EF53-4AF8-B1AF-DE61C92558FD}" type="datetimeFigureOut">
              <a:rPr lang="ru-RU" smtClean="0"/>
              <a:pPr/>
              <a:t>10.01.2011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0EBC-B091-4EA4-A4E9-88F2DD87C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D759-EF53-4AF8-B1AF-DE61C92558FD}" type="datetimeFigureOut">
              <a:rPr lang="ru-RU" smtClean="0"/>
              <a:pPr/>
              <a:t>10.01.2011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0EBC-B091-4EA4-A4E9-88F2DD87C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D759-EF53-4AF8-B1AF-DE61C92558FD}" type="datetimeFigureOut">
              <a:rPr lang="ru-RU" smtClean="0"/>
              <a:pPr/>
              <a:t>10.01.2011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0EBC-B091-4EA4-A4E9-88F2DD87C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D759-EF53-4AF8-B1AF-DE61C92558FD}" type="datetimeFigureOut">
              <a:rPr lang="ru-RU" smtClean="0"/>
              <a:pPr/>
              <a:t>10.01.2011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0EBC-B091-4EA4-A4E9-88F2DD87C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D759-EF53-4AF8-B1AF-DE61C92558FD}" type="datetimeFigureOut">
              <a:rPr lang="ru-RU" smtClean="0"/>
              <a:pPr/>
              <a:t>10.01.2011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0EBC-B091-4EA4-A4E9-88F2DD87C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D759-EF53-4AF8-B1AF-DE61C92558FD}" type="datetimeFigureOut">
              <a:rPr lang="ru-RU" smtClean="0"/>
              <a:pPr/>
              <a:t>10.01.2011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0EBC-B091-4EA4-A4E9-88F2DD87C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9D759-EF53-4AF8-B1AF-DE61C92558FD}" type="datetimeFigureOut">
              <a:rPr lang="ru-RU" smtClean="0"/>
              <a:pPr/>
              <a:t>10.01.2011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D0EBC-B091-4EA4-A4E9-88F2DD87C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2448272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МОУ </a:t>
            </a:r>
            <a:r>
              <a:rPr lang="ru-RU" sz="2400" dirty="0" err="1" smtClean="0"/>
              <a:t>Еринская</a:t>
            </a:r>
            <a:r>
              <a:rPr lang="ru-RU" sz="2400" dirty="0" smtClean="0"/>
              <a:t> средняя общеобразовательная школа</a:t>
            </a:r>
            <a:br>
              <a:rPr lang="ru-RU" sz="24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8000" dirty="0" smtClean="0">
                <a:solidFill>
                  <a:srgbClr val="00B050"/>
                </a:solidFill>
              </a:rPr>
              <a:t>Обыкновенные дроби</a:t>
            </a:r>
            <a:endParaRPr lang="ru-RU" sz="8000" dirty="0">
              <a:solidFill>
                <a:srgbClr val="00B05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752600"/>
          </a:xfrm>
        </p:spPr>
        <p:txBody>
          <a:bodyPr/>
          <a:lstStyle/>
          <a:p>
            <a:r>
              <a:rPr lang="ru-RU" dirty="0" smtClean="0"/>
              <a:t>Урок математики 5 класс </a:t>
            </a:r>
          </a:p>
          <a:p>
            <a:r>
              <a:rPr lang="ru-RU" dirty="0" smtClean="0"/>
              <a:t>Учитель </a:t>
            </a:r>
            <a:r>
              <a:rPr lang="ru-RU" dirty="0" err="1" smtClean="0"/>
              <a:t>Бокарева</a:t>
            </a:r>
            <a:r>
              <a:rPr lang="ru-RU" dirty="0" smtClean="0"/>
              <a:t> Ольга Сергеевна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1604"/>
          <p:cNvSpPr>
            <a:spLocks noChangeArrowheads="1"/>
          </p:cNvSpPr>
          <p:nvPr/>
        </p:nvSpPr>
        <p:spPr bwMode="auto">
          <a:xfrm>
            <a:off x="4716016" y="5805264"/>
            <a:ext cx="642938" cy="688975"/>
          </a:xfrm>
          <a:prstGeom prst="ellipse">
            <a:avLst/>
          </a:prstGeom>
          <a:solidFill>
            <a:srgbClr val="CC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Oval 1604"/>
          <p:cNvSpPr>
            <a:spLocks noChangeArrowheads="1"/>
          </p:cNvSpPr>
          <p:nvPr/>
        </p:nvSpPr>
        <p:spPr bwMode="auto">
          <a:xfrm>
            <a:off x="6516216" y="5805264"/>
            <a:ext cx="642938" cy="688975"/>
          </a:xfrm>
          <a:prstGeom prst="ellipse">
            <a:avLst/>
          </a:prstGeom>
          <a:solidFill>
            <a:srgbClr val="CC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Oval 1604"/>
          <p:cNvSpPr>
            <a:spLocks noChangeArrowheads="1"/>
          </p:cNvSpPr>
          <p:nvPr/>
        </p:nvSpPr>
        <p:spPr bwMode="auto">
          <a:xfrm>
            <a:off x="5796136" y="5805264"/>
            <a:ext cx="642938" cy="688975"/>
          </a:xfrm>
          <a:prstGeom prst="ellipse">
            <a:avLst/>
          </a:prstGeom>
          <a:solidFill>
            <a:srgbClr val="CC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" name="Oval 1604"/>
          <p:cNvSpPr>
            <a:spLocks noChangeArrowheads="1"/>
          </p:cNvSpPr>
          <p:nvPr/>
        </p:nvSpPr>
        <p:spPr bwMode="auto">
          <a:xfrm>
            <a:off x="3923928" y="5805264"/>
            <a:ext cx="642938" cy="688975"/>
          </a:xfrm>
          <a:prstGeom prst="ellipse">
            <a:avLst/>
          </a:prstGeom>
          <a:solidFill>
            <a:srgbClr val="CC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556792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                   </a:t>
            </a:r>
            <a:br>
              <a:rPr lang="ru-RU" sz="6000" dirty="0" smtClean="0"/>
            </a:br>
            <a:r>
              <a:rPr lang="ru-RU" sz="6000" dirty="0" smtClean="0"/>
              <a:t>                  </a:t>
            </a:r>
            <a:r>
              <a:rPr lang="ru-RU" sz="6000" dirty="0" smtClean="0">
                <a:solidFill>
                  <a:srgbClr val="C00000"/>
                </a:solidFill>
              </a:rPr>
              <a:t>Решение задач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dirty="0" smtClean="0"/>
              <a:t>                   </a:t>
            </a:r>
            <a:r>
              <a:rPr lang="ru-RU" dirty="0" smtClean="0">
                <a:solidFill>
                  <a:srgbClr val="00B050"/>
                </a:solidFill>
              </a:rPr>
              <a:t>Задача 1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3203848" cy="173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520" y="1988840"/>
            <a:ext cx="8892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Из 182 станций Московского метрополитена 16 наземных. Какая часть всех станций метро наземные?</a:t>
            </a:r>
          </a:p>
          <a:p>
            <a:endParaRPr lang="ru-RU" sz="4800" dirty="0"/>
          </a:p>
        </p:txBody>
      </p:sp>
      <p:sp>
        <p:nvSpPr>
          <p:cNvPr id="17" name="Freeform 1611"/>
          <p:cNvSpPr>
            <a:spLocks/>
          </p:cNvSpPr>
          <p:nvPr/>
        </p:nvSpPr>
        <p:spPr bwMode="auto">
          <a:xfrm>
            <a:off x="3995936" y="5877272"/>
            <a:ext cx="534988" cy="568325"/>
          </a:xfrm>
          <a:custGeom>
            <a:avLst/>
            <a:gdLst>
              <a:gd name="T0" fmla="*/ 123 w 123"/>
              <a:gd name="T1" fmla="*/ 68 h 136"/>
              <a:gd name="T2" fmla="*/ 72 w 123"/>
              <a:gd name="T3" fmla="*/ 66 h 136"/>
              <a:gd name="T4" fmla="*/ 118 w 123"/>
              <a:gd name="T5" fmla="*/ 42 h 136"/>
              <a:gd name="T6" fmla="*/ 71 w 123"/>
              <a:gd name="T7" fmla="*/ 62 h 136"/>
              <a:gd name="T8" fmla="*/ 105 w 123"/>
              <a:gd name="T9" fmla="*/ 20 h 136"/>
              <a:gd name="T10" fmla="*/ 68 w 123"/>
              <a:gd name="T11" fmla="*/ 58 h 136"/>
              <a:gd name="T12" fmla="*/ 85 w 123"/>
              <a:gd name="T13" fmla="*/ 5 h 136"/>
              <a:gd name="T14" fmla="*/ 64 w 123"/>
              <a:gd name="T15" fmla="*/ 56 h 136"/>
              <a:gd name="T16" fmla="*/ 62 w 123"/>
              <a:gd name="T17" fmla="*/ 0 h 136"/>
              <a:gd name="T18" fmla="*/ 59 w 123"/>
              <a:gd name="T19" fmla="*/ 56 h 136"/>
              <a:gd name="T20" fmla="*/ 38 w 123"/>
              <a:gd name="T21" fmla="*/ 5 h 136"/>
              <a:gd name="T22" fmla="*/ 56 w 123"/>
              <a:gd name="T23" fmla="*/ 58 h 136"/>
              <a:gd name="T24" fmla="*/ 18 w 123"/>
              <a:gd name="T25" fmla="*/ 20 h 136"/>
              <a:gd name="T26" fmla="*/ 53 w 123"/>
              <a:gd name="T27" fmla="*/ 62 h 136"/>
              <a:gd name="T28" fmla="*/ 5 w 123"/>
              <a:gd name="T29" fmla="*/ 42 h 136"/>
              <a:gd name="T30" fmla="*/ 51 w 123"/>
              <a:gd name="T31" fmla="*/ 66 h 136"/>
              <a:gd name="T32" fmla="*/ 0 w 123"/>
              <a:gd name="T33" fmla="*/ 68 h 136"/>
              <a:gd name="T34" fmla="*/ 51 w 123"/>
              <a:gd name="T35" fmla="*/ 71 h 136"/>
              <a:gd name="T36" fmla="*/ 5 w 123"/>
              <a:gd name="T37" fmla="*/ 94 h 136"/>
              <a:gd name="T38" fmla="*/ 53 w 123"/>
              <a:gd name="T39" fmla="*/ 75 h 136"/>
              <a:gd name="T40" fmla="*/ 18 w 123"/>
              <a:gd name="T41" fmla="*/ 116 h 136"/>
              <a:gd name="T42" fmla="*/ 56 w 123"/>
              <a:gd name="T43" fmla="*/ 78 h 136"/>
              <a:gd name="T44" fmla="*/ 38 w 123"/>
              <a:gd name="T45" fmla="*/ 131 h 136"/>
              <a:gd name="T46" fmla="*/ 59 w 123"/>
              <a:gd name="T47" fmla="*/ 80 h 136"/>
              <a:gd name="T48" fmla="*/ 62 w 123"/>
              <a:gd name="T49" fmla="*/ 136 h 136"/>
              <a:gd name="T50" fmla="*/ 64 w 123"/>
              <a:gd name="T51" fmla="*/ 80 h 136"/>
              <a:gd name="T52" fmla="*/ 85 w 123"/>
              <a:gd name="T53" fmla="*/ 131 h 136"/>
              <a:gd name="T54" fmla="*/ 68 w 123"/>
              <a:gd name="T55" fmla="*/ 78 h 136"/>
              <a:gd name="T56" fmla="*/ 105 w 123"/>
              <a:gd name="T57" fmla="*/ 116 h 136"/>
              <a:gd name="T58" fmla="*/ 71 w 123"/>
              <a:gd name="T59" fmla="*/ 75 h 136"/>
              <a:gd name="T60" fmla="*/ 118 w 123"/>
              <a:gd name="T61" fmla="*/ 94 h 136"/>
              <a:gd name="T62" fmla="*/ 72 w 123"/>
              <a:gd name="T63" fmla="*/ 71 h 136"/>
              <a:gd name="T64" fmla="*/ 123 w 123"/>
              <a:gd name="T65" fmla="*/ 68 h 1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3"/>
              <a:gd name="T100" fmla="*/ 0 h 136"/>
              <a:gd name="T101" fmla="*/ 123 w 123"/>
              <a:gd name="T102" fmla="*/ 136 h 1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3" h="136">
                <a:moveTo>
                  <a:pt x="123" y="68"/>
                </a:moveTo>
                <a:lnTo>
                  <a:pt x="72" y="66"/>
                </a:lnTo>
                <a:lnTo>
                  <a:pt x="118" y="42"/>
                </a:lnTo>
                <a:lnTo>
                  <a:pt x="71" y="62"/>
                </a:lnTo>
                <a:lnTo>
                  <a:pt x="105" y="20"/>
                </a:lnTo>
                <a:lnTo>
                  <a:pt x="68" y="58"/>
                </a:lnTo>
                <a:lnTo>
                  <a:pt x="85" y="5"/>
                </a:lnTo>
                <a:lnTo>
                  <a:pt x="64" y="56"/>
                </a:lnTo>
                <a:lnTo>
                  <a:pt x="62" y="0"/>
                </a:lnTo>
                <a:lnTo>
                  <a:pt x="59" y="56"/>
                </a:lnTo>
                <a:lnTo>
                  <a:pt x="38" y="5"/>
                </a:lnTo>
                <a:lnTo>
                  <a:pt x="56" y="58"/>
                </a:lnTo>
                <a:lnTo>
                  <a:pt x="18" y="20"/>
                </a:lnTo>
                <a:lnTo>
                  <a:pt x="53" y="62"/>
                </a:lnTo>
                <a:lnTo>
                  <a:pt x="5" y="42"/>
                </a:lnTo>
                <a:lnTo>
                  <a:pt x="51" y="66"/>
                </a:lnTo>
                <a:lnTo>
                  <a:pt x="0" y="68"/>
                </a:lnTo>
                <a:lnTo>
                  <a:pt x="51" y="71"/>
                </a:lnTo>
                <a:lnTo>
                  <a:pt x="5" y="94"/>
                </a:lnTo>
                <a:lnTo>
                  <a:pt x="53" y="75"/>
                </a:lnTo>
                <a:lnTo>
                  <a:pt x="18" y="116"/>
                </a:lnTo>
                <a:lnTo>
                  <a:pt x="56" y="78"/>
                </a:lnTo>
                <a:lnTo>
                  <a:pt x="38" y="131"/>
                </a:lnTo>
                <a:lnTo>
                  <a:pt x="59" y="80"/>
                </a:lnTo>
                <a:lnTo>
                  <a:pt x="62" y="136"/>
                </a:lnTo>
                <a:lnTo>
                  <a:pt x="64" y="80"/>
                </a:lnTo>
                <a:lnTo>
                  <a:pt x="85" y="131"/>
                </a:lnTo>
                <a:lnTo>
                  <a:pt x="68" y="78"/>
                </a:lnTo>
                <a:lnTo>
                  <a:pt x="105" y="116"/>
                </a:lnTo>
                <a:lnTo>
                  <a:pt x="71" y="75"/>
                </a:lnTo>
                <a:lnTo>
                  <a:pt x="118" y="94"/>
                </a:lnTo>
                <a:lnTo>
                  <a:pt x="72" y="71"/>
                </a:lnTo>
                <a:lnTo>
                  <a:pt x="123" y="68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Freeform 1611"/>
          <p:cNvSpPr>
            <a:spLocks/>
          </p:cNvSpPr>
          <p:nvPr/>
        </p:nvSpPr>
        <p:spPr bwMode="auto">
          <a:xfrm>
            <a:off x="4788024" y="5877272"/>
            <a:ext cx="534988" cy="568325"/>
          </a:xfrm>
          <a:custGeom>
            <a:avLst/>
            <a:gdLst>
              <a:gd name="T0" fmla="*/ 123 w 123"/>
              <a:gd name="T1" fmla="*/ 68 h 136"/>
              <a:gd name="T2" fmla="*/ 72 w 123"/>
              <a:gd name="T3" fmla="*/ 66 h 136"/>
              <a:gd name="T4" fmla="*/ 118 w 123"/>
              <a:gd name="T5" fmla="*/ 42 h 136"/>
              <a:gd name="T6" fmla="*/ 71 w 123"/>
              <a:gd name="T7" fmla="*/ 62 h 136"/>
              <a:gd name="T8" fmla="*/ 105 w 123"/>
              <a:gd name="T9" fmla="*/ 20 h 136"/>
              <a:gd name="T10" fmla="*/ 68 w 123"/>
              <a:gd name="T11" fmla="*/ 58 h 136"/>
              <a:gd name="T12" fmla="*/ 85 w 123"/>
              <a:gd name="T13" fmla="*/ 5 h 136"/>
              <a:gd name="T14" fmla="*/ 64 w 123"/>
              <a:gd name="T15" fmla="*/ 56 h 136"/>
              <a:gd name="T16" fmla="*/ 62 w 123"/>
              <a:gd name="T17" fmla="*/ 0 h 136"/>
              <a:gd name="T18" fmla="*/ 59 w 123"/>
              <a:gd name="T19" fmla="*/ 56 h 136"/>
              <a:gd name="T20" fmla="*/ 38 w 123"/>
              <a:gd name="T21" fmla="*/ 5 h 136"/>
              <a:gd name="T22" fmla="*/ 56 w 123"/>
              <a:gd name="T23" fmla="*/ 58 h 136"/>
              <a:gd name="T24" fmla="*/ 18 w 123"/>
              <a:gd name="T25" fmla="*/ 20 h 136"/>
              <a:gd name="T26" fmla="*/ 53 w 123"/>
              <a:gd name="T27" fmla="*/ 62 h 136"/>
              <a:gd name="T28" fmla="*/ 5 w 123"/>
              <a:gd name="T29" fmla="*/ 42 h 136"/>
              <a:gd name="T30" fmla="*/ 51 w 123"/>
              <a:gd name="T31" fmla="*/ 66 h 136"/>
              <a:gd name="T32" fmla="*/ 0 w 123"/>
              <a:gd name="T33" fmla="*/ 68 h 136"/>
              <a:gd name="T34" fmla="*/ 51 w 123"/>
              <a:gd name="T35" fmla="*/ 71 h 136"/>
              <a:gd name="T36" fmla="*/ 5 w 123"/>
              <a:gd name="T37" fmla="*/ 94 h 136"/>
              <a:gd name="T38" fmla="*/ 53 w 123"/>
              <a:gd name="T39" fmla="*/ 75 h 136"/>
              <a:gd name="T40" fmla="*/ 18 w 123"/>
              <a:gd name="T41" fmla="*/ 116 h 136"/>
              <a:gd name="T42" fmla="*/ 56 w 123"/>
              <a:gd name="T43" fmla="*/ 78 h 136"/>
              <a:gd name="T44" fmla="*/ 38 w 123"/>
              <a:gd name="T45" fmla="*/ 131 h 136"/>
              <a:gd name="T46" fmla="*/ 59 w 123"/>
              <a:gd name="T47" fmla="*/ 80 h 136"/>
              <a:gd name="T48" fmla="*/ 62 w 123"/>
              <a:gd name="T49" fmla="*/ 136 h 136"/>
              <a:gd name="T50" fmla="*/ 64 w 123"/>
              <a:gd name="T51" fmla="*/ 80 h 136"/>
              <a:gd name="T52" fmla="*/ 85 w 123"/>
              <a:gd name="T53" fmla="*/ 131 h 136"/>
              <a:gd name="T54" fmla="*/ 68 w 123"/>
              <a:gd name="T55" fmla="*/ 78 h 136"/>
              <a:gd name="T56" fmla="*/ 105 w 123"/>
              <a:gd name="T57" fmla="*/ 116 h 136"/>
              <a:gd name="T58" fmla="*/ 71 w 123"/>
              <a:gd name="T59" fmla="*/ 75 h 136"/>
              <a:gd name="T60" fmla="*/ 118 w 123"/>
              <a:gd name="T61" fmla="*/ 94 h 136"/>
              <a:gd name="T62" fmla="*/ 72 w 123"/>
              <a:gd name="T63" fmla="*/ 71 h 136"/>
              <a:gd name="T64" fmla="*/ 123 w 123"/>
              <a:gd name="T65" fmla="*/ 68 h 1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3"/>
              <a:gd name="T100" fmla="*/ 0 h 136"/>
              <a:gd name="T101" fmla="*/ 123 w 123"/>
              <a:gd name="T102" fmla="*/ 136 h 1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3" h="136">
                <a:moveTo>
                  <a:pt x="123" y="68"/>
                </a:moveTo>
                <a:lnTo>
                  <a:pt x="72" y="66"/>
                </a:lnTo>
                <a:lnTo>
                  <a:pt x="118" y="42"/>
                </a:lnTo>
                <a:lnTo>
                  <a:pt x="71" y="62"/>
                </a:lnTo>
                <a:lnTo>
                  <a:pt x="105" y="20"/>
                </a:lnTo>
                <a:lnTo>
                  <a:pt x="68" y="58"/>
                </a:lnTo>
                <a:lnTo>
                  <a:pt x="85" y="5"/>
                </a:lnTo>
                <a:lnTo>
                  <a:pt x="64" y="56"/>
                </a:lnTo>
                <a:lnTo>
                  <a:pt x="62" y="0"/>
                </a:lnTo>
                <a:lnTo>
                  <a:pt x="59" y="56"/>
                </a:lnTo>
                <a:lnTo>
                  <a:pt x="38" y="5"/>
                </a:lnTo>
                <a:lnTo>
                  <a:pt x="56" y="58"/>
                </a:lnTo>
                <a:lnTo>
                  <a:pt x="18" y="20"/>
                </a:lnTo>
                <a:lnTo>
                  <a:pt x="53" y="62"/>
                </a:lnTo>
                <a:lnTo>
                  <a:pt x="5" y="42"/>
                </a:lnTo>
                <a:lnTo>
                  <a:pt x="51" y="66"/>
                </a:lnTo>
                <a:lnTo>
                  <a:pt x="0" y="68"/>
                </a:lnTo>
                <a:lnTo>
                  <a:pt x="51" y="71"/>
                </a:lnTo>
                <a:lnTo>
                  <a:pt x="5" y="94"/>
                </a:lnTo>
                <a:lnTo>
                  <a:pt x="53" y="75"/>
                </a:lnTo>
                <a:lnTo>
                  <a:pt x="18" y="116"/>
                </a:lnTo>
                <a:lnTo>
                  <a:pt x="56" y="78"/>
                </a:lnTo>
                <a:lnTo>
                  <a:pt x="38" y="131"/>
                </a:lnTo>
                <a:lnTo>
                  <a:pt x="59" y="80"/>
                </a:lnTo>
                <a:lnTo>
                  <a:pt x="62" y="136"/>
                </a:lnTo>
                <a:lnTo>
                  <a:pt x="64" y="80"/>
                </a:lnTo>
                <a:lnTo>
                  <a:pt x="85" y="131"/>
                </a:lnTo>
                <a:lnTo>
                  <a:pt x="68" y="78"/>
                </a:lnTo>
                <a:lnTo>
                  <a:pt x="105" y="116"/>
                </a:lnTo>
                <a:lnTo>
                  <a:pt x="71" y="75"/>
                </a:lnTo>
                <a:lnTo>
                  <a:pt x="118" y="94"/>
                </a:lnTo>
                <a:lnTo>
                  <a:pt x="72" y="71"/>
                </a:lnTo>
                <a:lnTo>
                  <a:pt x="123" y="68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Freeform 1611"/>
          <p:cNvSpPr>
            <a:spLocks/>
          </p:cNvSpPr>
          <p:nvPr/>
        </p:nvSpPr>
        <p:spPr bwMode="auto">
          <a:xfrm>
            <a:off x="5868144" y="5877272"/>
            <a:ext cx="534988" cy="568325"/>
          </a:xfrm>
          <a:custGeom>
            <a:avLst/>
            <a:gdLst>
              <a:gd name="T0" fmla="*/ 123 w 123"/>
              <a:gd name="T1" fmla="*/ 68 h 136"/>
              <a:gd name="T2" fmla="*/ 72 w 123"/>
              <a:gd name="T3" fmla="*/ 66 h 136"/>
              <a:gd name="T4" fmla="*/ 118 w 123"/>
              <a:gd name="T5" fmla="*/ 42 h 136"/>
              <a:gd name="T6" fmla="*/ 71 w 123"/>
              <a:gd name="T7" fmla="*/ 62 h 136"/>
              <a:gd name="T8" fmla="*/ 105 w 123"/>
              <a:gd name="T9" fmla="*/ 20 h 136"/>
              <a:gd name="T10" fmla="*/ 68 w 123"/>
              <a:gd name="T11" fmla="*/ 58 h 136"/>
              <a:gd name="T12" fmla="*/ 85 w 123"/>
              <a:gd name="T13" fmla="*/ 5 h 136"/>
              <a:gd name="T14" fmla="*/ 64 w 123"/>
              <a:gd name="T15" fmla="*/ 56 h 136"/>
              <a:gd name="T16" fmla="*/ 62 w 123"/>
              <a:gd name="T17" fmla="*/ 0 h 136"/>
              <a:gd name="T18" fmla="*/ 59 w 123"/>
              <a:gd name="T19" fmla="*/ 56 h 136"/>
              <a:gd name="T20" fmla="*/ 38 w 123"/>
              <a:gd name="T21" fmla="*/ 5 h 136"/>
              <a:gd name="T22" fmla="*/ 56 w 123"/>
              <a:gd name="T23" fmla="*/ 58 h 136"/>
              <a:gd name="T24" fmla="*/ 18 w 123"/>
              <a:gd name="T25" fmla="*/ 20 h 136"/>
              <a:gd name="T26" fmla="*/ 53 w 123"/>
              <a:gd name="T27" fmla="*/ 62 h 136"/>
              <a:gd name="T28" fmla="*/ 5 w 123"/>
              <a:gd name="T29" fmla="*/ 42 h 136"/>
              <a:gd name="T30" fmla="*/ 51 w 123"/>
              <a:gd name="T31" fmla="*/ 66 h 136"/>
              <a:gd name="T32" fmla="*/ 0 w 123"/>
              <a:gd name="T33" fmla="*/ 68 h 136"/>
              <a:gd name="T34" fmla="*/ 51 w 123"/>
              <a:gd name="T35" fmla="*/ 71 h 136"/>
              <a:gd name="T36" fmla="*/ 5 w 123"/>
              <a:gd name="T37" fmla="*/ 94 h 136"/>
              <a:gd name="T38" fmla="*/ 53 w 123"/>
              <a:gd name="T39" fmla="*/ 75 h 136"/>
              <a:gd name="T40" fmla="*/ 18 w 123"/>
              <a:gd name="T41" fmla="*/ 116 h 136"/>
              <a:gd name="T42" fmla="*/ 56 w 123"/>
              <a:gd name="T43" fmla="*/ 78 h 136"/>
              <a:gd name="T44" fmla="*/ 38 w 123"/>
              <a:gd name="T45" fmla="*/ 131 h 136"/>
              <a:gd name="T46" fmla="*/ 59 w 123"/>
              <a:gd name="T47" fmla="*/ 80 h 136"/>
              <a:gd name="T48" fmla="*/ 62 w 123"/>
              <a:gd name="T49" fmla="*/ 136 h 136"/>
              <a:gd name="T50" fmla="*/ 64 w 123"/>
              <a:gd name="T51" fmla="*/ 80 h 136"/>
              <a:gd name="T52" fmla="*/ 85 w 123"/>
              <a:gd name="T53" fmla="*/ 131 h 136"/>
              <a:gd name="T54" fmla="*/ 68 w 123"/>
              <a:gd name="T55" fmla="*/ 78 h 136"/>
              <a:gd name="T56" fmla="*/ 105 w 123"/>
              <a:gd name="T57" fmla="*/ 116 h 136"/>
              <a:gd name="T58" fmla="*/ 71 w 123"/>
              <a:gd name="T59" fmla="*/ 75 h 136"/>
              <a:gd name="T60" fmla="*/ 118 w 123"/>
              <a:gd name="T61" fmla="*/ 94 h 136"/>
              <a:gd name="T62" fmla="*/ 72 w 123"/>
              <a:gd name="T63" fmla="*/ 71 h 136"/>
              <a:gd name="T64" fmla="*/ 123 w 123"/>
              <a:gd name="T65" fmla="*/ 68 h 1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3"/>
              <a:gd name="T100" fmla="*/ 0 h 136"/>
              <a:gd name="T101" fmla="*/ 123 w 123"/>
              <a:gd name="T102" fmla="*/ 136 h 1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3" h="136">
                <a:moveTo>
                  <a:pt x="123" y="68"/>
                </a:moveTo>
                <a:lnTo>
                  <a:pt x="72" y="66"/>
                </a:lnTo>
                <a:lnTo>
                  <a:pt x="118" y="42"/>
                </a:lnTo>
                <a:lnTo>
                  <a:pt x="71" y="62"/>
                </a:lnTo>
                <a:lnTo>
                  <a:pt x="105" y="20"/>
                </a:lnTo>
                <a:lnTo>
                  <a:pt x="68" y="58"/>
                </a:lnTo>
                <a:lnTo>
                  <a:pt x="85" y="5"/>
                </a:lnTo>
                <a:lnTo>
                  <a:pt x="64" y="56"/>
                </a:lnTo>
                <a:lnTo>
                  <a:pt x="62" y="0"/>
                </a:lnTo>
                <a:lnTo>
                  <a:pt x="59" y="56"/>
                </a:lnTo>
                <a:lnTo>
                  <a:pt x="38" y="5"/>
                </a:lnTo>
                <a:lnTo>
                  <a:pt x="56" y="58"/>
                </a:lnTo>
                <a:lnTo>
                  <a:pt x="18" y="20"/>
                </a:lnTo>
                <a:lnTo>
                  <a:pt x="53" y="62"/>
                </a:lnTo>
                <a:lnTo>
                  <a:pt x="5" y="42"/>
                </a:lnTo>
                <a:lnTo>
                  <a:pt x="51" y="66"/>
                </a:lnTo>
                <a:lnTo>
                  <a:pt x="0" y="68"/>
                </a:lnTo>
                <a:lnTo>
                  <a:pt x="51" y="71"/>
                </a:lnTo>
                <a:lnTo>
                  <a:pt x="5" y="94"/>
                </a:lnTo>
                <a:lnTo>
                  <a:pt x="53" y="75"/>
                </a:lnTo>
                <a:lnTo>
                  <a:pt x="18" y="116"/>
                </a:lnTo>
                <a:lnTo>
                  <a:pt x="56" y="78"/>
                </a:lnTo>
                <a:lnTo>
                  <a:pt x="38" y="131"/>
                </a:lnTo>
                <a:lnTo>
                  <a:pt x="59" y="80"/>
                </a:lnTo>
                <a:lnTo>
                  <a:pt x="62" y="136"/>
                </a:lnTo>
                <a:lnTo>
                  <a:pt x="64" y="80"/>
                </a:lnTo>
                <a:lnTo>
                  <a:pt x="85" y="131"/>
                </a:lnTo>
                <a:lnTo>
                  <a:pt x="68" y="78"/>
                </a:lnTo>
                <a:lnTo>
                  <a:pt x="105" y="116"/>
                </a:lnTo>
                <a:lnTo>
                  <a:pt x="71" y="75"/>
                </a:lnTo>
                <a:lnTo>
                  <a:pt x="118" y="94"/>
                </a:lnTo>
                <a:lnTo>
                  <a:pt x="72" y="71"/>
                </a:lnTo>
                <a:lnTo>
                  <a:pt x="123" y="68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Freeform 1611"/>
          <p:cNvSpPr>
            <a:spLocks/>
          </p:cNvSpPr>
          <p:nvPr/>
        </p:nvSpPr>
        <p:spPr bwMode="auto">
          <a:xfrm>
            <a:off x="6588224" y="5877272"/>
            <a:ext cx="534988" cy="568325"/>
          </a:xfrm>
          <a:custGeom>
            <a:avLst/>
            <a:gdLst>
              <a:gd name="T0" fmla="*/ 123 w 123"/>
              <a:gd name="T1" fmla="*/ 68 h 136"/>
              <a:gd name="T2" fmla="*/ 72 w 123"/>
              <a:gd name="T3" fmla="*/ 66 h 136"/>
              <a:gd name="T4" fmla="*/ 118 w 123"/>
              <a:gd name="T5" fmla="*/ 42 h 136"/>
              <a:gd name="T6" fmla="*/ 71 w 123"/>
              <a:gd name="T7" fmla="*/ 62 h 136"/>
              <a:gd name="T8" fmla="*/ 105 w 123"/>
              <a:gd name="T9" fmla="*/ 20 h 136"/>
              <a:gd name="T10" fmla="*/ 68 w 123"/>
              <a:gd name="T11" fmla="*/ 58 h 136"/>
              <a:gd name="T12" fmla="*/ 85 w 123"/>
              <a:gd name="T13" fmla="*/ 5 h 136"/>
              <a:gd name="T14" fmla="*/ 64 w 123"/>
              <a:gd name="T15" fmla="*/ 56 h 136"/>
              <a:gd name="T16" fmla="*/ 62 w 123"/>
              <a:gd name="T17" fmla="*/ 0 h 136"/>
              <a:gd name="T18" fmla="*/ 59 w 123"/>
              <a:gd name="T19" fmla="*/ 56 h 136"/>
              <a:gd name="T20" fmla="*/ 38 w 123"/>
              <a:gd name="T21" fmla="*/ 5 h 136"/>
              <a:gd name="T22" fmla="*/ 56 w 123"/>
              <a:gd name="T23" fmla="*/ 58 h 136"/>
              <a:gd name="T24" fmla="*/ 18 w 123"/>
              <a:gd name="T25" fmla="*/ 20 h 136"/>
              <a:gd name="T26" fmla="*/ 53 w 123"/>
              <a:gd name="T27" fmla="*/ 62 h 136"/>
              <a:gd name="T28" fmla="*/ 5 w 123"/>
              <a:gd name="T29" fmla="*/ 42 h 136"/>
              <a:gd name="T30" fmla="*/ 51 w 123"/>
              <a:gd name="T31" fmla="*/ 66 h 136"/>
              <a:gd name="T32" fmla="*/ 0 w 123"/>
              <a:gd name="T33" fmla="*/ 68 h 136"/>
              <a:gd name="T34" fmla="*/ 51 w 123"/>
              <a:gd name="T35" fmla="*/ 71 h 136"/>
              <a:gd name="T36" fmla="*/ 5 w 123"/>
              <a:gd name="T37" fmla="*/ 94 h 136"/>
              <a:gd name="T38" fmla="*/ 53 w 123"/>
              <a:gd name="T39" fmla="*/ 75 h 136"/>
              <a:gd name="T40" fmla="*/ 18 w 123"/>
              <a:gd name="T41" fmla="*/ 116 h 136"/>
              <a:gd name="T42" fmla="*/ 56 w 123"/>
              <a:gd name="T43" fmla="*/ 78 h 136"/>
              <a:gd name="T44" fmla="*/ 38 w 123"/>
              <a:gd name="T45" fmla="*/ 131 h 136"/>
              <a:gd name="T46" fmla="*/ 59 w 123"/>
              <a:gd name="T47" fmla="*/ 80 h 136"/>
              <a:gd name="T48" fmla="*/ 62 w 123"/>
              <a:gd name="T49" fmla="*/ 136 h 136"/>
              <a:gd name="T50" fmla="*/ 64 w 123"/>
              <a:gd name="T51" fmla="*/ 80 h 136"/>
              <a:gd name="T52" fmla="*/ 85 w 123"/>
              <a:gd name="T53" fmla="*/ 131 h 136"/>
              <a:gd name="T54" fmla="*/ 68 w 123"/>
              <a:gd name="T55" fmla="*/ 78 h 136"/>
              <a:gd name="T56" fmla="*/ 105 w 123"/>
              <a:gd name="T57" fmla="*/ 116 h 136"/>
              <a:gd name="T58" fmla="*/ 71 w 123"/>
              <a:gd name="T59" fmla="*/ 75 h 136"/>
              <a:gd name="T60" fmla="*/ 118 w 123"/>
              <a:gd name="T61" fmla="*/ 94 h 136"/>
              <a:gd name="T62" fmla="*/ 72 w 123"/>
              <a:gd name="T63" fmla="*/ 71 h 136"/>
              <a:gd name="T64" fmla="*/ 123 w 123"/>
              <a:gd name="T65" fmla="*/ 68 h 1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3"/>
              <a:gd name="T100" fmla="*/ 0 h 136"/>
              <a:gd name="T101" fmla="*/ 123 w 123"/>
              <a:gd name="T102" fmla="*/ 136 h 1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3" h="136">
                <a:moveTo>
                  <a:pt x="123" y="68"/>
                </a:moveTo>
                <a:lnTo>
                  <a:pt x="72" y="66"/>
                </a:lnTo>
                <a:lnTo>
                  <a:pt x="118" y="42"/>
                </a:lnTo>
                <a:lnTo>
                  <a:pt x="71" y="62"/>
                </a:lnTo>
                <a:lnTo>
                  <a:pt x="105" y="20"/>
                </a:lnTo>
                <a:lnTo>
                  <a:pt x="68" y="58"/>
                </a:lnTo>
                <a:lnTo>
                  <a:pt x="85" y="5"/>
                </a:lnTo>
                <a:lnTo>
                  <a:pt x="64" y="56"/>
                </a:lnTo>
                <a:lnTo>
                  <a:pt x="62" y="0"/>
                </a:lnTo>
                <a:lnTo>
                  <a:pt x="59" y="56"/>
                </a:lnTo>
                <a:lnTo>
                  <a:pt x="38" y="5"/>
                </a:lnTo>
                <a:lnTo>
                  <a:pt x="56" y="58"/>
                </a:lnTo>
                <a:lnTo>
                  <a:pt x="18" y="20"/>
                </a:lnTo>
                <a:lnTo>
                  <a:pt x="53" y="62"/>
                </a:lnTo>
                <a:lnTo>
                  <a:pt x="5" y="42"/>
                </a:lnTo>
                <a:lnTo>
                  <a:pt x="51" y="66"/>
                </a:lnTo>
                <a:lnTo>
                  <a:pt x="0" y="68"/>
                </a:lnTo>
                <a:lnTo>
                  <a:pt x="51" y="71"/>
                </a:lnTo>
                <a:lnTo>
                  <a:pt x="5" y="94"/>
                </a:lnTo>
                <a:lnTo>
                  <a:pt x="53" y="75"/>
                </a:lnTo>
                <a:lnTo>
                  <a:pt x="18" y="116"/>
                </a:lnTo>
                <a:lnTo>
                  <a:pt x="56" y="78"/>
                </a:lnTo>
                <a:lnTo>
                  <a:pt x="38" y="131"/>
                </a:lnTo>
                <a:lnTo>
                  <a:pt x="59" y="80"/>
                </a:lnTo>
                <a:lnTo>
                  <a:pt x="62" y="136"/>
                </a:lnTo>
                <a:lnTo>
                  <a:pt x="64" y="80"/>
                </a:lnTo>
                <a:lnTo>
                  <a:pt x="85" y="131"/>
                </a:lnTo>
                <a:lnTo>
                  <a:pt x="68" y="78"/>
                </a:lnTo>
                <a:lnTo>
                  <a:pt x="105" y="116"/>
                </a:lnTo>
                <a:lnTo>
                  <a:pt x="71" y="75"/>
                </a:lnTo>
                <a:lnTo>
                  <a:pt x="118" y="94"/>
                </a:lnTo>
                <a:lnTo>
                  <a:pt x="72" y="71"/>
                </a:lnTo>
                <a:lnTo>
                  <a:pt x="123" y="68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Oval 1605"/>
          <p:cNvSpPr>
            <a:spLocks noChangeArrowheads="1"/>
          </p:cNvSpPr>
          <p:nvPr/>
        </p:nvSpPr>
        <p:spPr bwMode="auto">
          <a:xfrm>
            <a:off x="3923928" y="5805264"/>
            <a:ext cx="642938" cy="688975"/>
          </a:xfrm>
          <a:prstGeom prst="ellips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Freeform 1653"/>
          <p:cNvSpPr>
            <a:spLocks/>
          </p:cNvSpPr>
          <p:nvPr/>
        </p:nvSpPr>
        <p:spPr bwMode="auto">
          <a:xfrm>
            <a:off x="3851920" y="4581128"/>
            <a:ext cx="3314700" cy="1414463"/>
          </a:xfrm>
          <a:custGeom>
            <a:avLst/>
            <a:gdLst/>
            <a:ahLst/>
            <a:cxnLst>
              <a:cxn ang="0">
                <a:pos x="0" y="143"/>
              </a:cxn>
              <a:cxn ang="0">
                <a:pos x="110" y="0"/>
              </a:cxn>
              <a:cxn ang="0">
                <a:pos x="1668" y="0"/>
              </a:cxn>
              <a:cxn ang="0">
                <a:pos x="1875" y="99"/>
              </a:cxn>
              <a:cxn ang="0">
                <a:pos x="2088" y="513"/>
              </a:cxn>
              <a:cxn ang="0">
                <a:pos x="2072" y="881"/>
              </a:cxn>
              <a:cxn ang="0">
                <a:pos x="1771" y="891"/>
              </a:cxn>
              <a:cxn ang="0">
                <a:pos x="110" y="891"/>
              </a:cxn>
              <a:cxn ang="0">
                <a:pos x="6" y="792"/>
              </a:cxn>
              <a:cxn ang="0">
                <a:pos x="8" y="131"/>
              </a:cxn>
            </a:cxnLst>
            <a:rect l="0" t="0" r="r" b="b"/>
            <a:pathLst>
              <a:path w="2088" h="891">
                <a:moveTo>
                  <a:pt x="0" y="143"/>
                </a:moveTo>
                <a:lnTo>
                  <a:pt x="110" y="0"/>
                </a:lnTo>
                <a:lnTo>
                  <a:pt x="1668" y="0"/>
                </a:lnTo>
                <a:lnTo>
                  <a:pt x="1875" y="99"/>
                </a:lnTo>
                <a:lnTo>
                  <a:pt x="2088" y="513"/>
                </a:lnTo>
                <a:lnTo>
                  <a:pt x="2072" y="881"/>
                </a:lnTo>
                <a:lnTo>
                  <a:pt x="1771" y="891"/>
                </a:lnTo>
                <a:lnTo>
                  <a:pt x="110" y="891"/>
                </a:lnTo>
                <a:lnTo>
                  <a:pt x="6" y="792"/>
                </a:lnTo>
                <a:lnTo>
                  <a:pt x="8" y="131"/>
                </a:lnTo>
              </a:path>
            </a:pathLst>
          </a:custGeom>
          <a:gradFill rotWithShape="1">
            <a:gsLst>
              <a:gs pos="0">
                <a:srgbClr val="00D200"/>
              </a:gs>
              <a:gs pos="50000">
                <a:srgbClr val="008000"/>
              </a:gs>
              <a:gs pos="100000">
                <a:srgbClr val="00D2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0048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670"/>
          <p:cNvSpPr>
            <a:spLocks noChangeArrowheads="1"/>
          </p:cNvSpPr>
          <p:nvPr/>
        </p:nvSpPr>
        <p:spPr bwMode="auto">
          <a:xfrm>
            <a:off x="6012160" y="5013176"/>
            <a:ext cx="368300" cy="500063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1654"/>
          <p:cNvSpPr>
            <a:spLocks noChangeArrowheads="1"/>
          </p:cNvSpPr>
          <p:nvPr/>
        </p:nvSpPr>
        <p:spPr bwMode="auto">
          <a:xfrm>
            <a:off x="4644008" y="5013176"/>
            <a:ext cx="295275" cy="4191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Freeform 1667"/>
          <p:cNvSpPr>
            <a:spLocks/>
          </p:cNvSpPr>
          <p:nvPr/>
        </p:nvSpPr>
        <p:spPr bwMode="auto">
          <a:xfrm>
            <a:off x="6516216" y="4725144"/>
            <a:ext cx="685800" cy="825500"/>
          </a:xfrm>
          <a:custGeom>
            <a:avLst/>
            <a:gdLst>
              <a:gd name="T0" fmla="*/ 216 w 432"/>
              <a:gd name="T1" fmla="*/ 0 h 520"/>
              <a:gd name="T2" fmla="*/ 0 w 432"/>
              <a:gd name="T3" fmla="*/ 136 h 520"/>
              <a:gd name="T4" fmla="*/ 64 w 432"/>
              <a:gd name="T5" fmla="*/ 520 h 520"/>
              <a:gd name="T6" fmla="*/ 400 w 432"/>
              <a:gd name="T7" fmla="*/ 520 h 520"/>
              <a:gd name="T8" fmla="*/ 432 w 432"/>
              <a:gd name="T9" fmla="*/ 424 h 5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520"/>
              <a:gd name="T17" fmla="*/ 432 w 432"/>
              <a:gd name="T18" fmla="*/ 520 h 5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520">
                <a:moveTo>
                  <a:pt x="216" y="0"/>
                </a:moveTo>
                <a:lnTo>
                  <a:pt x="0" y="136"/>
                </a:lnTo>
                <a:lnTo>
                  <a:pt x="64" y="520"/>
                </a:lnTo>
                <a:lnTo>
                  <a:pt x="400" y="520"/>
                </a:lnTo>
                <a:lnTo>
                  <a:pt x="432" y="424"/>
                </a:lnTo>
              </a:path>
            </a:pathLst>
          </a:custGeom>
          <a:gradFill rotWithShape="1">
            <a:gsLst>
              <a:gs pos="0">
                <a:srgbClr val="CCFFFF"/>
              </a:gs>
              <a:gs pos="100000">
                <a:srgbClr val="00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Rectangle 1670"/>
          <p:cNvSpPr>
            <a:spLocks noChangeArrowheads="1"/>
          </p:cNvSpPr>
          <p:nvPr/>
        </p:nvSpPr>
        <p:spPr bwMode="auto">
          <a:xfrm>
            <a:off x="5508104" y="5013176"/>
            <a:ext cx="368300" cy="500063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1670"/>
          <p:cNvSpPr>
            <a:spLocks noChangeArrowheads="1"/>
          </p:cNvSpPr>
          <p:nvPr/>
        </p:nvSpPr>
        <p:spPr bwMode="auto">
          <a:xfrm>
            <a:off x="5004048" y="5013176"/>
            <a:ext cx="368300" cy="500063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Freeform 1666"/>
          <p:cNvSpPr>
            <a:spLocks/>
          </p:cNvSpPr>
          <p:nvPr/>
        </p:nvSpPr>
        <p:spPr bwMode="auto">
          <a:xfrm>
            <a:off x="4139952" y="5085184"/>
            <a:ext cx="357188" cy="942975"/>
          </a:xfrm>
          <a:custGeom>
            <a:avLst/>
            <a:gdLst>
              <a:gd name="T0" fmla="*/ 214 w 214"/>
              <a:gd name="T1" fmla="*/ 528 h 528"/>
              <a:gd name="T2" fmla="*/ 214 w 214"/>
              <a:gd name="T3" fmla="*/ 0 h 528"/>
              <a:gd name="T4" fmla="*/ 0 w 214"/>
              <a:gd name="T5" fmla="*/ 2 h 528"/>
              <a:gd name="T6" fmla="*/ 0 w 214"/>
              <a:gd name="T7" fmla="*/ 527 h 528"/>
              <a:gd name="T8" fmla="*/ 214 w 214"/>
              <a:gd name="T9" fmla="*/ 528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4"/>
              <a:gd name="T16" fmla="*/ 0 h 528"/>
              <a:gd name="T17" fmla="*/ 214 w 214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4" h="528">
                <a:moveTo>
                  <a:pt x="214" y="528"/>
                </a:moveTo>
                <a:lnTo>
                  <a:pt x="214" y="0"/>
                </a:lnTo>
                <a:lnTo>
                  <a:pt x="0" y="2"/>
                </a:lnTo>
                <a:lnTo>
                  <a:pt x="0" y="527"/>
                </a:lnTo>
                <a:lnTo>
                  <a:pt x="214" y="528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Rectangle 1655"/>
          <p:cNvSpPr>
            <a:spLocks noChangeArrowheads="1"/>
          </p:cNvSpPr>
          <p:nvPr/>
        </p:nvSpPr>
        <p:spPr bwMode="auto">
          <a:xfrm>
            <a:off x="4211960" y="5157192"/>
            <a:ext cx="295275" cy="4191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Freeform 1669"/>
          <p:cNvSpPr>
            <a:spLocks/>
          </p:cNvSpPr>
          <p:nvPr/>
        </p:nvSpPr>
        <p:spPr bwMode="auto">
          <a:xfrm>
            <a:off x="5292080" y="4149080"/>
            <a:ext cx="1244600" cy="520700"/>
          </a:xfrm>
          <a:custGeom>
            <a:avLst/>
            <a:gdLst>
              <a:gd name="T0" fmla="*/ 328 w 784"/>
              <a:gd name="T1" fmla="*/ 280 h 328"/>
              <a:gd name="T2" fmla="*/ 0 w 784"/>
              <a:gd name="T3" fmla="*/ 0 h 328"/>
              <a:gd name="T4" fmla="*/ 784 w 784"/>
              <a:gd name="T5" fmla="*/ 0 h 328"/>
              <a:gd name="T6" fmla="*/ 232 w 784"/>
              <a:gd name="T7" fmla="*/ 328 h 328"/>
              <a:gd name="T8" fmla="*/ 0 60000 65536"/>
              <a:gd name="T9" fmla="*/ 0 60000 65536"/>
              <a:gd name="T10" fmla="*/ 0 60000 65536"/>
              <a:gd name="T11" fmla="*/ 0 60000 65536"/>
              <a:gd name="T12" fmla="*/ 0 w 784"/>
              <a:gd name="T13" fmla="*/ 0 h 328"/>
              <a:gd name="T14" fmla="*/ 784 w 784"/>
              <a:gd name="T15" fmla="*/ 328 h 3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" h="328">
                <a:moveTo>
                  <a:pt x="328" y="280"/>
                </a:moveTo>
                <a:lnTo>
                  <a:pt x="0" y="0"/>
                </a:lnTo>
                <a:lnTo>
                  <a:pt x="784" y="0"/>
                </a:lnTo>
                <a:lnTo>
                  <a:pt x="232" y="32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115616" y="5157192"/>
            <a:ext cx="2376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16   </a:t>
            </a:r>
            <a:r>
              <a:rPr lang="ru-RU" sz="7200" baseline="-25000" dirty="0" smtClean="0"/>
              <a:t>=</a:t>
            </a:r>
            <a:r>
              <a:rPr lang="ru-RU" sz="4000" dirty="0" smtClean="0"/>
              <a:t>   8   </a:t>
            </a:r>
          </a:p>
          <a:p>
            <a:r>
              <a:rPr lang="ru-RU" sz="4000" dirty="0" smtClean="0"/>
              <a:t>182      91 </a:t>
            </a:r>
            <a:endParaRPr lang="ru-RU" sz="4000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187624" y="5877272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555776" y="5877272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Заголовок 2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13" name="Текст 212"/>
          <p:cNvSpPr>
            <a:spLocks noGrp="1"/>
          </p:cNvSpPr>
          <p:nvPr>
            <p:ph type="body" idx="1"/>
          </p:nvPr>
        </p:nvSpPr>
        <p:spPr>
          <a:xfrm>
            <a:off x="323528" y="357166"/>
            <a:ext cx="4040188" cy="78581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Задача 2 (нахождение части от целого)</a:t>
            </a:r>
            <a:endParaRPr lang="ru-RU" dirty="0"/>
          </a:p>
        </p:txBody>
      </p:sp>
      <p:sp>
        <p:nvSpPr>
          <p:cNvPr id="214" name="Содержимое 213"/>
          <p:cNvSpPr>
            <a:spLocks noGrp="1"/>
          </p:cNvSpPr>
          <p:nvPr>
            <p:ph sz="half" idx="2"/>
          </p:nvPr>
        </p:nvSpPr>
        <p:spPr>
          <a:xfrm>
            <a:off x="0" y="1214422"/>
            <a:ext cx="4427984" cy="5643577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dirty="0" smtClean="0"/>
              <a:t>   Из 182 станций московского метро</a:t>
            </a:r>
          </a:p>
          <a:p>
            <a:pPr>
              <a:buNone/>
            </a:pPr>
            <a:r>
              <a:rPr lang="ru-RU" sz="3600" dirty="0" smtClean="0"/>
              <a:t>   оснащены эскалатором         этого количества.      Сколько станций оснащено эскалатором?</a:t>
            </a:r>
          </a:p>
          <a:p>
            <a:pPr>
              <a:buNone/>
            </a:pPr>
            <a:r>
              <a:rPr lang="ru-RU" sz="3600" dirty="0" smtClean="0"/>
              <a:t>   </a:t>
            </a:r>
          </a:p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     130 станций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215" name="Текст 214"/>
          <p:cNvSpPr>
            <a:spLocks noGrp="1"/>
          </p:cNvSpPr>
          <p:nvPr>
            <p:ph type="body" sz="quarter" idx="3"/>
          </p:nvPr>
        </p:nvSpPr>
        <p:spPr>
          <a:xfrm>
            <a:off x="4644008" y="142852"/>
            <a:ext cx="4041775" cy="928694"/>
          </a:xfrm>
        </p:spPr>
        <p:txBody>
          <a:bodyPr/>
          <a:lstStyle/>
          <a:p>
            <a:r>
              <a:rPr lang="ru-RU" dirty="0" smtClean="0"/>
              <a:t>Задача 3 </a:t>
            </a:r>
            <a:endParaRPr lang="ru-RU" dirty="0"/>
          </a:p>
        </p:txBody>
      </p:sp>
      <p:sp>
        <p:nvSpPr>
          <p:cNvPr id="216" name="Содержимое 215"/>
          <p:cNvSpPr>
            <a:spLocks noGrp="1"/>
          </p:cNvSpPr>
          <p:nvPr>
            <p:ph sz="quarter" idx="4"/>
          </p:nvPr>
        </p:nvSpPr>
        <p:spPr>
          <a:xfrm>
            <a:off x="4427984" y="1214422"/>
            <a:ext cx="4716016" cy="5643577"/>
          </a:xfrm>
          <a:gradFill flip="none" rotWithShape="1">
            <a:gsLst>
              <a:gs pos="35000">
                <a:srgbClr val="259B4C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1"/>
            <a:tileRect/>
          </a:gra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300" dirty="0" smtClean="0"/>
              <a:t>    В метро за год в среднем ездит 215 млн. студентов и школьников. Что </a:t>
            </a:r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r>
              <a:rPr lang="ru-RU" sz="4300" dirty="0" smtClean="0"/>
              <a:t>    составляет             от</a:t>
            </a:r>
          </a:p>
          <a:p>
            <a:pPr>
              <a:buNone/>
            </a:pPr>
            <a:r>
              <a:rPr lang="ru-RU" sz="4300" dirty="0" smtClean="0"/>
              <a:t>   </a:t>
            </a:r>
          </a:p>
          <a:p>
            <a:pPr>
              <a:buNone/>
            </a:pPr>
            <a:r>
              <a:rPr lang="ru-RU" sz="4300" dirty="0" smtClean="0"/>
              <a:t>     общего числа всех пассажиров.  Какое количество пассажиров перевозит метро за год?</a:t>
            </a:r>
          </a:p>
          <a:p>
            <a:pPr>
              <a:buNone/>
            </a:pPr>
            <a:r>
              <a:rPr lang="ru-RU" sz="4300" dirty="0" smtClean="0"/>
              <a:t>    </a:t>
            </a:r>
          </a:p>
          <a:p>
            <a:pPr>
              <a:buNone/>
            </a:pPr>
            <a:r>
              <a:rPr lang="ru-RU" sz="4600" dirty="0" smtClean="0">
                <a:solidFill>
                  <a:srgbClr val="FF0000"/>
                </a:solidFill>
              </a:rPr>
              <a:t> </a:t>
            </a:r>
            <a:r>
              <a:rPr lang="ru-RU" sz="5700" dirty="0" smtClean="0">
                <a:solidFill>
                  <a:srgbClr val="FF0000"/>
                </a:solidFill>
              </a:rPr>
              <a:t>2365 млн. человек</a:t>
            </a:r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/>
          </a:p>
        </p:txBody>
      </p:sp>
      <p:sp>
        <p:nvSpPr>
          <p:cNvPr id="219" name="TextBox 218"/>
          <p:cNvSpPr txBox="1"/>
          <p:nvPr/>
        </p:nvSpPr>
        <p:spPr>
          <a:xfrm>
            <a:off x="2915816" y="2636912"/>
            <a:ext cx="432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5</a:t>
            </a:r>
          </a:p>
          <a:p>
            <a:r>
              <a:rPr lang="ru-RU" sz="3600" dirty="0" smtClean="0"/>
              <a:t>7</a:t>
            </a:r>
            <a:endParaRPr lang="ru-RU" sz="3600" dirty="0"/>
          </a:p>
        </p:txBody>
      </p:sp>
      <p:cxnSp>
        <p:nvCxnSpPr>
          <p:cNvPr id="225" name="Прямая соединительная линия 224"/>
          <p:cNvCxnSpPr/>
          <p:nvPr/>
        </p:nvCxnSpPr>
        <p:spPr>
          <a:xfrm rot="10800000" flipH="1">
            <a:off x="2987824" y="3212976"/>
            <a:ext cx="432048" cy="0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TextBox 227"/>
          <p:cNvSpPr txBox="1"/>
          <p:nvPr/>
        </p:nvSpPr>
        <p:spPr>
          <a:xfrm>
            <a:off x="6876256" y="2996952"/>
            <a:ext cx="864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1</a:t>
            </a:r>
          </a:p>
          <a:p>
            <a:r>
              <a:rPr lang="ru-RU" sz="2800" dirty="0" smtClean="0"/>
              <a:t> 11</a:t>
            </a:r>
            <a:endParaRPr lang="ru-RU" sz="2800" dirty="0"/>
          </a:p>
        </p:txBody>
      </p:sp>
      <p:cxnSp>
        <p:nvCxnSpPr>
          <p:cNvPr id="230" name="Прямая соединительная линия 229"/>
          <p:cNvCxnSpPr/>
          <p:nvPr/>
        </p:nvCxnSpPr>
        <p:spPr>
          <a:xfrm>
            <a:off x="6948264" y="3501008"/>
            <a:ext cx="504056" cy="0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Работа в группах по 6-7 человек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ru-RU" dirty="0" smtClean="0"/>
              <a:t>Каждой группе предлагается решить задачи. Сделать вывод</a:t>
            </a:r>
          </a:p>
          <a:p>
            <a:pPr algn="l">
              <a:buFontTx/>
              <a:buChar char="-"/>
            </a:pPr>
            <a:r>
              <a:rPr lang="ru-RU" dirty="0" smtClean="0"/>
              <a:t>Чем задачи отличаются между собой?</a:t>
            </a:r>
          </a:p>
          <a:p>
            <a:pPr algn="l">
              <a:buFontTx/>
              <a:buChar char="-"/>
            </a:pPr>
            <a:r>
              <a:rPr lang="ru-RU" dirty="0" smtClean="0"/>
              <a:t>Что нового узнали о Московском метрополитене (каждой группе подготовить мини сообщение)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Итог урока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Какие типы задач мы научились решать на уроке?</a:t>
            </a:r>
          </a:p>
          <a:p>
            <a:pPr marL="514350" indent="-514350">
              <a:buAutoNum type="arabicPeriod"/>
            </a:pPr>
            <a:r>
              <a:rPr lang="ru-RU" dirty="0" smtClean="0"/>
              <a:t>Что нового узнала каждая группа на уроке?</a:t>
            </a:r>
          </a:p>
          <a:p>
            <a:pPr marL="514350" indent="-514350">
              <a:buFontTx/>
              <a:buChar char="-"/>
            </a:pPr>
            <a:r>
              <a:rPr lang="ru-RU" dirty="0" smtClean="0"/>
              <a:t>На уроке наша группа научилась…</a:t>
            </a:r>
          </a:p>
          <a:p>
            <a:pPr marL="514350" indent="-514350">
              <a:buFontTx/>
              <a:buChar char="-"/>
            </a:pPr>
            <a:r>
              <a:rPr lang="ru-RU" dirty="0" smtClean="0"/>
              <a:t>Мы узнали…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85926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0070C0"/>
                </a:solidFill>
              </a:rPr>
              <a:t>Домашнее задание</a:t>
            </a:r>
            <a:endParaRPr lang="ru-RU" sz="7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16127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8000" dirty="0" smtClean="0">
                <a:solidFill>
                  <a:srgbClr val="92D050"/>
                </a:solidFill>
              </a:rPr>
              <a:t>Рефлексия</a:t>
            </a:r>
            <a:endParaRPr lang="ru-RU" sz="8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8000" dirty="0" smtClean="0">
                <a:solidFill>
                  <a:srgbClr val="FF0000"/>
                </a:solidFill>
              </a:rPr>
              <a:t>Спасибо за </a:t>
            </a:r>
            <a:r>
              <a:rPr lang="ru-RU" sz="8000" dirty="0" smtClean="0">
                <a:solidFill>
                  <a:srgbClr val="FF0000"/>
                </a:solidFill>
              </a:rPr>
              <a:t>урок!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1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Образовательные цели </a:t>
            </a:r>
          </a:p>
          <a:p>
            <a:pPr>
              <a:buFontTx/>
              <a:buChar char="-"/>
            </a:pPr>
            <a:r>
              <a:rPr lang="ru-RU" sz="2400" dirty="0"/>
              <a:t>п</a:t>
            </a:r>
            <a:r>
              <a:rPr lang="ru-RU" sz="2400" dirty="0" smtClean="0"/>
              <a:t>ознакомить учащихся с задачами на нахождение дроби от числа и нахождение числа по дроби;</a:t>
            </a:r>
          </a:p>
          <a:p>
            <a:pPr>
              <a:buFontTx/>
              <a:buChar char="-"/>
            </a:pPr>
            <a:r>
              <a:rPr lang="ru-RU" sz="2400" dirty="0" smtClean="0"/>
              <a:t> формировать навык читать, записывать и понимать обыкновенные дроби;</a:t>
            </a:r>
          </a:p>
          <a:p>
            <a:pPr>
              <a:buFontTx/>
              <a:buChar char="-"/>
            </a:pPr>
            <a:r>
              <a:rPr lang="ru-RU" sz="2400" dirty="0" smtClean="0"/>
              <a:t>Повторение ранее изученного материала;</a:t>
            </a:r>
          </a:p>
          <a:p>
            <a:pPr>
              <a:buFontTx/>
              <a:buChar char="-"/>
            </a:pPr>
            <a:r>
              <a:rPr lang="ru-RU" sz="2400" dirty="0" smtClean="0"/>
              <a:t>Формирование умения решать задачи.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Развивающие цели </a:t>
            </a:r>
          </a:p>
          <a:p>
            <a:pPr>
              <a:buNone/>
            </a:pPr>
            <a:r>
              <a:rPr lang="ru-RU" sz="2400" dirty="0" smtClean="0"/>
              <a:t>-    Развитие вычислительных навыков</a:t>
            </a:r>
          </a:p>
          <a:p>
            <a:pPr>
              <a:buFontTx/>
              <a:buChar char="-"/>
            </a:pPr>
            <a:r>
              <a:rPr lang="ru-RU" sz="2400" dirty="0" smtClean="0"/>
              <a:t>Реализация принципов связи теории и практики</a:t>
            </a:r>
          </a:p>
          <a:p>
            <a:pPr>
              <a:buFontTx/>
              <a:buChar char="-"/>
            </a:pPr>
            <a:r>
              <a:rPr lang="ru-RU" sz="2400" dirty="0" smtClean="0"/>
              <a:t>Развитие памяти, речи, любознательности, познавательного интереса, </a:t>
            </a:r>
          </a:p>
          <a:p>
            <a:pPr>
              <a:buFontTx/>
              <a:buChar char="-"/>
            </a:pPr>
            <a:r>
              <a:rPr lang="ru-RU" sz="2400" dirty="0" smtClean="0"/>
              <a:t>Развитие умственных операций(создание образа, перенос знаний, обобщение, сравнение, синтез).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Воспитательные цели</a:t>
            </a:r>
          </a:p>
          <a:p>
            <a:pPr>
              <a:buNone/>
            </a:pPr>
            <a:r>
              <a:rPr lang="ru-RU" sz="2400" dirty="0" smtClean="0"/>
              <a:t>- Воспитание аккуратности, дисциплины, настойчивости в достижении цели.</a:t>
            </a:r>
          </a:p>
          <a:p>
            <a:pPr>
              <a:buFontTx/>
              <a:buChar char="-"/>
            </a:pP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ЭПИГРАФ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6000" dirty="0" smtClean="0">
                <a:solidFill>
                  <a:srgbClr val="0070C0"/>
                </a:solidFill>
              </a:rPr>
              <a:t>  </a:t>
            </a:r>
            <a:r>
              <a:rPr lang="ru-RU" sz="6000" dirty="0" smtClean="0">
                <a:solidFill>
                  <a:srgbClr val="259B4C"/>
                </a:solidFill>
              </a:rPr>
              <a:t>Без знания дробей никто не может признаться знающим арифметику!</a:t>
            </a:r>
          </a:p>
          <a:p>
            <a:pPr algn="r">
              <a:buNone/>
            </a:pPr>
            <a:r>
              <a:rPr lang="ru-RU" sz="6000" dirty="0" smtClean="0">
                <a:solidFill>
                  <a:srgbClr val="259B4C"/>
                </a:solidFill>
              </a:rPr>
              <a:t>Цицерон</a:t>
            </a:r>
            <a:endParaRPr lang="ru-RU" sz="6000" dirty="0">
              <a:solidFill>
                <a:srgbClr val="259B4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ru-RU" dirty="0" smtClean="0"/>
              <a:t>Устный счет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836712"/>
            <a:ext cx="115212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5536" y="83671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90</a:t>
            </a:r>
            <a:endParaRPr lang="ru-RU" sz="54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1403648" y="1196752"/>
            <a:ext cx="151216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475656" y="548680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- 18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43808" y="836712"/>
            <a:ext cx="108012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915816" y="836712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72</a:t>
            </a:r>
            <a:endParaRPr lang="ru-RU" sz="5400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3923928" y="1196752"/>
            <a:ext cx="144016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995936" y="620688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: 6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92080" y="908720"/>
            <a:ext cx="115212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364088" y="908720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12</a:t>
            </a:r>
            <a:endParaRPr lang="ru-RU" sz="5400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6372200" y="1196752"/>
            <a:ext cx="136815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668344" y="836712"/>
            <a:ext cx="108012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596336" y="836712"/>
            <a:ext cx="1331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108</a:t>
            </a:r>
            <a:endParaRPr lang="ru-RU" sz="5400" dirty="0"/>
          </a:p>
        </p:txBody>
      </p:sp>
      <p:sp>
        <p:nvSpPr>
          <p:cNvPr id="22" name="TextBox 21"/>
          <p:cNvSpPr txBox="1"/>
          <p:nvPr/>
        </p:nvSpPr>
        <p:spPr>
          <a:xfrm>
            <a:off x="6516216" y="620688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∙ 9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7544" y="270892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4" name="Стрелка вправо 43"/>
          <p:cNvSpPr/>
          <p:nvPr/>
        </p:nvSpPr>
        <p:spPr>
          <a:xfrm>
            <a:off x="1403648" y="2276872"/>
            <a:ext cx="151216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843808" y="1988840"/>
            <a:ext cx="108012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2915816" y="1988840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84</a:t>
            </a:r>
            <a:endParaRPr lang="ru-RU" sz="5400" dirty="0"/>
          </a:p>
        </p:txBody>
      </p:sp>
      <p:sp>
        <p:nvSpPr>
          <p:cNvPr id="47" name="Стрелка вправо 46"/>
          <p:cNvSpPr/>
          <p:nvPr/>
        </p:nvSpPr>
        <p:spPr>
          <a:xfrm>
            <a:off x="3923928" y="2348880"/>
            <a:ext cx="144016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292080" y="1988840"/>
            <a:ext cx="115212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5292080" y="2060848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12</a:t>
            </a:r>
            <a:endParaRPr lang="ru-RU" sz="5400" dirty="0"/>
          </a:p>
        </p:txBody>
      </p:sp>
      <p:sp>
        <p:nvSpPr>
          <p:cNvPr id="50" name="Стрелка вправо 49"/>
          <p:cNvSpPr/>
          <p:nvPr/>
        </p:nvSpPr>
        <p:spPr>
          <a:xfrm>
            <a:off x="6372200" y="2276872"/>
            <a:ext cx="136815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668344" y="1988840"/>
            <a:ext cx="108012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7740352" y="1988840"/>
            <a:ext cx="1043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 5</a:t>
            </a:r>
            <a:endParaRPr lang="ru-RU" sz="5400" dirty="0"/>
          </a:p>
        </p:txBody>
      </p:sp>
      <p:sp>
        <p:nvSpPr>
          <p:cNvPr id="54" name="Стрелка вправо 53"/>
          <p:cNvSpPr/>
          <p:nvPr/>
        </p:nvSpPr>
        <p:spPr>
          <a:xfrm>
            <a:off x="1403648" y="3356992"/>
            <a:ext cx="151216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2843808" y="3140968"/>
            <a:ext cx="108012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2771800" y="3140968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108</a:t>
            </a:r>
            <a:endParaRPr lang="ru-RU" sz="5400" dirty="0"/>
          </a:p>
        </p:txBody>
      </p:sp>
      <p:sp>
        <p:nvSpPr>
          <p:cNvPr id="57" name="Стрелка вправо 56"/>
          <p:cNvSpPr/>
          <p:nvPr/>
        </p:nvSpPr>
        <p:spPr>
          <a:xfrm>
            <a:off x="3923928" y="3429000"/>
            <a:ext cx="144016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292080" y="3140968"/>
            <a:ext cx="115212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Стрелка вправо 59"/>
          <p:cNvSpPr/>
          <p:nvPr/>
        </p:nvSpPr>
        <p:spPr>
          <a:xfrm>
            <a:off x="6444208" y="3429000"/>
            <a:ext cx="136815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7668344" y="3140968"/>
            <a:ext cx="108012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7740352" y="3140968"/>
            <a:ext cx="1403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12</a:t>
            </a:r>
            <a:endParaRPr lang="ru-RU" sz="5400" dirty="0"/>
          </a:p>
        </p:txBody>
      </p:sp>
      <p:sp>
        <p:nvSpPr>
          <p:cNvPr id="64" name="Стрелка вправо 63"/>
          <p:cNvSpPr/>
          <p:nvPr/>
        </p:nvSpPr>
        <p:spPr>
          <a:xfrm>
            <a:off x="1403648" y="4437112"/>
            <a:ext cx="151216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2843808" y="4221088"/>
            <a:ext cx="108012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2915816" y="4221088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68</a:t>
            </a:r>
            <a:endParaRPr lang="ru-RU" sz="5400" dirty="0"/>
          </a:p>
        </p:txBody>
      </p:sp>
      <p:sp>
        <p:nvSpPr>
          <p:cNvPr id="67" name="Стрелка вправо 66"/>
          <p:cNvSpPr/>
          <p:nvPr/>
        </p:nvSpPr>
        <p:spPr>
          <a:xfrm>
            <a:off x="3923928" y="4509120"/>
            <a:ext cx="144016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292080" y="4221088"/>
            <a:ext cx="115212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5292080" y="4293096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72</a:t>
            </a:r>
            <a:endParaRPr lang="ru-RU" sz="4800" dirty="0"/>
          </a:p>
        </p:txBody>
      </p:sp>
      <p:sp>
        <p:nvSpPr>
          <p:cNvPr id="70" name="Стрелка вправо 69"/>
          <p:cNvSpPr/>
          <p:nvPr/>
        </p:nvSpPr>
        <p:spPr>
          <a:xfrm>
            <a:off x="6444208" y="4509120"/>
            <a:ext cx="136815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7740352" y="4293096"/>
            <a:ext cx="100811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7740352" y="4293096"/>
            <a:ext cx="1043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323528" y="1988840"/>
            <a:ext cx="115212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23528" y="3140968"/>
            <a:ext cx="115212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323528" y="4221088"/>
            <a:ext cx="115212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/>
          <p:cNvSpPr txBox="1"/>
          <p:nvPr/>
        </p:nvSpPr>
        <p:spPr>
          <a:xfrm>
            <a:off x="395536" y="1988840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50</a:t>
            </a:r>
            <a:endParaRPr lang="ru-RU" sz="5400" dirty="0"/>
          </a:p>
        </p:txBody>
      </p:sp>
      <p:sp>
        <p:nvSpPr>
          <p:cNvPr id="77" name="TextBox 76"/>
          <p:cNvSpPr txBox="1"/>
          <p:nvPr/>
        </p:nvSpPr>
        <p:spPr>
          <a:xfrm>
            <a:off x="1403648" y="1700808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 + 34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995936" y="1700808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: 7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516216" y="1700808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- 7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23528" y="3068960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79</a:t>
            </a:r>
            <a:endParaRPr lang="ru-RU" sz="4800" dirty="0"/>
          </a:p>
        </p:txBody>
      </p:sp>
      <p:sp>
        <p:nvSpPr>
          <p:cNvPr id="81" name="TextBox 80"/>
          <p:cNvSpPr txBox="1"/>
          <p:nvPr/>
        </p:nvSpPr>
        <p:spPr>
          <a:xfrm>
            <a:off x="1547664" y="2780928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+29 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923928" y="2852936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 - 24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436096" y="3212976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84</a:t>
            </a:r>
            <a:endParaRPr lang="ru-RU" sz="4800" dirty="0"/>
          </a:p>
        </p:txBody>
      </p:sp>
      <p:sp>
        <p:nvSpPr>
          <p:cNvPr id="84" name="TextBox 83"/>
          <p:cNvSpPr txBox="1"/>
          <p:nvPr/>
        </p:nvSpPr>
        <p:spPr>
          <a:xfrm>
            <a:off x="6372200" y="2852936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 - 72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51520" y="4149080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136</a:t>
            </a:r>
            <a:endParaRPr lang="ru-RU" sz="5400" dirty="0"/>
          </a:p>
        </p:txBody>
      </p:sp>
      <p:sp>
        <p:nvSpPr>
          <p:cNvPr id="86" name="TextBox 85"/>
          <p:cNvSpPr txBox="1"/>
          <p:nvPr/>
        </p:nvSpPr>
        <p:spPr>
          <a:xfrm>
            <a:off x="1619672" y="3861048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: 2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995936" y="3861048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+ 4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372200" y="3933056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 - 4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292080" y="5373216"/>
            <a:ext cx="115212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7740352" y="5445224"/>
            <a:ext cx="115212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2843808" y="5373216"/>
            <a:ext cx="115212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323528" y="5373216"/>
            <a:ext cx="115212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Стрелка вправо 92"/>
          <p:cNvSpPr/>
          <p:nvPr/>
        </p:nvSpPr>
        <p:spPr>
          <a:xfrm>
            <a:off x="1403648" y="5661248"/>
            <a:ext cx="151216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трелка вправо 93"/>
          <p:cNvSpPr/>
          <p:nvPr/>
        </p:nvSpPr>
        <p:spPr>
          <a:xfrm>
            <a:off x="3923928" y="5661248"/>
            <a:ext cx="151216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трелка вправо 94"/>
          <p:cNvSpPr/>
          <p:nvPr/>
        </p:nvSpPr>
        <p:spPr>
          <a:xfrm>
            <a:off x="6372200" y="5661248"/>
            <a:ext cx="151216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TextBox 95"/>
          <p:cNvSpPr txBox="1"/>
          <p:nvPr/>
        </p:nvSpPr>
        <p:spPr>
          <a:xfrm>
            <a:off x="7812360" y="5445224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12</a:t>
            </a:r>
            <a:endParaRPr lang="ru-RU" sz="5400" dirty="0"/>
          </a:p>
        </p:txBody>
      </p:sp>
      <p:sp>
        <p:nvSpPr>
          <p:cNvPr id="97" name="TextBox 96"/>
          <p:cNvSpPr txBox="1"/>
          <p:nvPr/>
        </p:nvSpPr>
        <p:spPr>
          <a:xfrm>
            <a:off x="2915816" y="5373216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23</a:t>
            </a:r>
            <a:endParaRPr lang="ru-RU" sz="5400" dirty="0"/>
          </a:p>
        </p:txBody>
      </p:sp>
      <p:sp>
        <p:nvSpPr>
          <p:cNvPr id="98" name="TextBox 97"/>
          <p:cNvSpPr txBox="1"/>
          <p:nvPr/>
        </p:nvSpPr>
        <p:spPr>
          <a:xfrm>
            <a:off x="5292080" y="5373216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60</a:t>
            </a:r>
            <a:endParaRPr lang="ru-RU" sz="5400" dirty="0"/>
          </a:p>
        </p:txBody>
      </p:sp>
      <p:sp>
        <p:nvSpPr>
          <p:cNvPr id="99" name="TextBox 98"/>
          <p:cNvSpPr txBox="1"/>
          <p:nvPr/>
        </p:nvSpPr>
        <p:spPr>
          <a:xfrm>
            <a:off x="323528" y="5373216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 69</a:t>
            </a:r>
            <a:endParaRPr lang="ru-RU" sz="5400" dirty="0"/>
          </a:p>
        </p:txBody>
      </p:sp>
      <p:sp>
        <p:nvSpPr>
          <p:cNvPr id="100" name="TextBox 99"/>
          <p:cNvSpPr txBox="1"/>
          <p:nvPr/>
        </p:nvSpPr>
        <p:spPr>
          <a:xfrm>
            <a:off x="7740352" y="4293096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6</a:t>
            </a:r>
            <a:endParaRPr lang="ru-RU" sz="5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660232" y="5085184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: 5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995936" y="5085184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- 37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691680" y="5085184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: 3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1" grpId="0"/>
      <p:bldP spid="46" grpId="0"/>
      <p:bldP spid="49" grpId="0"/>
      <p:bldP spid="52" grpId="0"/>
      <p:bldP spid="56" grpId="0"/>
      <p:bldP spid="62" grpId="0"/>
      <p:bldP spid="66" grpId="0"/>
      <p:bldP spid="69" grpId="0"/>
      <p:bldP spid="83" grpId="0"/>
      <p:bldP spid="96" grpId="0"/>
      <p:bldP spid="97" grpId="0"/>
      <p:bldP spid="98" grpId="0"/>
      <p:bldP spid="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2204864"/>
          <a:ext cx="8820472" cy="2304256"/>
        </p:xfrm>
        <a:graphic>
          <a:graphicData uri="http://schemas.openxmlformats.org/drawingml/2006/table">
            <a:tbl>
              <a:tblPr/>
              <a:tblGrid>
                <a:gridCol w="1165566"/>
                <a:gridCol w="1093558"/>
                <a:gridCol w="1093558"/>
                <a:gridCol w="1093558"/>
                <a:gridCol w="1093558"/>
                <a:gridCol w="1093558"/>
                <a:gridCol w="1093558"/>
                <a:gridCol w="1093558"/>
              </a:tblGrid>
              <a:tr h="1224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8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80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80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8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8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80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8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8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8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800"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80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800"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800">
                          <a:latin typeface="Times New Roman"/>
                          <a:ea typeface="Calibri"/>
                          <a:cs typeface="Times New Roman"/>
                        </a:rPr>
                        <a:t>108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800"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8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8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Ключ к словосочетанию 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1571612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Group 1875"/>
          <p:cNvGrpSpPr>
            <a:grpSpLocks/>
          </p:cNvGrpSpPr>
          <p:nvPr/>
        </p:nvGrpSpPr>
        <p:grpSpPr bwMode="auto">
          <a:xfrm>
            <a:off x="323528" y="4581128"/>
            <a:ext cx="7223125" cy="2276872"/>
            <a:chOff x="-192" y="2790"/>
            <a:chExt cx="4550" cy="1386"/>
          </a:xfrm>
        </p:grpSpPr>
        <p:grpSp>
          <p:nvGrpSpPr>
            <p:cNvPr id="557" name="Group 1497"/>
            <p:cNvGrpSpPr>
              <a:grpSpLocks/>
            </p:cNvGrpSpPr>
            <p:nvPr/>
          </p:nvGrpSpPr>
          <p:grpSpPr bwMode="auto">
            <a:xfrm>
              <a:off x="1968" y="2790"/>
              <a:ext cx="2374" cy="1386"/>
              <a:chOff x="723" y="872"/>
              <a:chExt cx="2374" cy="1386"/>
            </a:xfrm>
          </p:grpSpPr>
          <p:grpSp>
            <p:nvGrpSpPr>
              <p:cNvPr id="658" name="Group 1498"/>
              <p:cNvGrpSpPr>
                <a:grpSpLocks/>
              </p:cNvGrpSpPr>
              <p:nvPr/>
            </p:nvGrpSpPr>
            <p:grpSpPr bwMode="auto">
              <a:xfrm>
                <a:off x="2087" y="1824"/>
                <a:ext cx="409" cy="434"/>
                <a:chOff x="2298" y="1822"/>
                <a:chExt cx="409" cy="434"/>
              </a:xfrm>
            </p:grpSpPr>
            <p:grpSp>
              <p:nvGrpSpPr>
                <p:cNvPr id="795" name="Group 1499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821" name="Group 1500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825" name="Group 15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829" name="Oval 15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30" name="Oval 15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826" name="Group 15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827" name="Oval 15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28" name="Oval 15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822" name="Group 1507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823" name="Freeform 1508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4" name="Freeform 1509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796" name="Group 1510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815" name="Group 1511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819" name="Oval 15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0" name="Oval 15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16" name="Group 1514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817" name="Oval 15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18" name="Oval 15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797" name="Group 1517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813" name="Freeform 1518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14" name="Freeform 1519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98" name="Group 1520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811" name="Oval 1521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12" name="Oval 1522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99" name="Group 1523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809" name="Oval 1524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10" name="Oval 1525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00" name="Group 152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807" name="Oval 152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08" name="Oval 152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01" name="Group 152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805" name="Oval 1530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06" name="Oval 1531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02" name="Group 1532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803" name="Freeform 153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04" name="Freeform 153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659" name="Group 1535"/>
              <p:cNvGrpSpPr>
                <a:grpSpLocks/>
              </p:cNvGrpSpPr>
              <p:nvPr/>
            </p:nvGrpSpPr>
            <p:grpSpPr bwMode="auto">
              <a:xfrm>
                <a:off x="1511" y="1824"/>
                <a:ext cx="409" cy="434"/>
                <a:chOff x="2298" y="1822"/>
                <a:chExt cx="409" cy="434"/>
              </a:xfrm>
            </p:grpSpPr>
            <p:grpSp>
              <p:nvGrpSpPr>
                <p:cNvPr id="759" name="Group 153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785" name="Group 1537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789" name="Group 15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793" name="Oval 15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94" name="Oval 15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790" name="Group 15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791" name="Oval 15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92" name="Oval 15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786" name="Group 1544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787" name="Freeform 1545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8" name="Freeform 1546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760" name="Group 1547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779" name="Group 1548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783" name="Oval 15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4" name="Oval 15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80" name="Group 1551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781" name="Oval 15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2" name="Oval 15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761" name="Group 1554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777" name="Freeform 155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78" name="Freeform 1556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62" name="Group 1557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775" name="Oval 155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76" name="Oval 1559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63" name="Group 1560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773" name="Oval 1561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74" name="Oval 1562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64" name="Group 1563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771" name="Oval 156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72" name="Oval 1565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65" name="Group 1566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769" name="Oval 156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70" name="Oval 1568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66" name="Group 156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767" name="Freeform 157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68" name="Freeform 1571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660" name="Group 1572"/>
              <p:cNvGrpSpPr>
                <a:grpSpLocks/>
              </p:cNvGrpSpPr>
              <p:nvPr/>
            </p:nvGrpSpPr>
            <p:grpSpPr bwMode="auto">
              <a:xfrm>
                <a:off x="2793" y="1608"/>
                <a:ext cx="304" cy="321"/>
                <a:chOff x="0" y="2496"/>
                <a:chExt cx="304" cy="285"/>
              </a:xfrm>
            </p:grpSpPr>
            <p:sp>
              <p:nvSpPr>
                <p:cNvPr id="757" name="Line 1573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8" name="Freeform 1574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18 w 190"/>
                    <a:gd name="T3" fmla="*/ 0 h 18"/>
                    <a:gd name="T4" fmla="*/ 18 w 190"/>
                    <a:gd name="T5" fmla="*/ 18 h 18"/>
                    <a:gd name="T6" fmla="*/ 0 w 190"/>
                    <a:gd name="T7" fmla="*/ 18 h 18"/>
                    <a:gd name="T8" fmla="*/ 0 w 190"/>
                    <a:gd name="T9" fmla="*/ 0 h 18"/>
                    <a:gd name="T10" fmla="*/ 36 w 190"/>
                    <a:gd name="T11" fmla="*/ 0 h 18"/>
                    <a:gd name="T12" fmla="*/ 54 w 190"/>
                    <a:gd name="T13" fmla="*/ 0 h 18"/>
                    <a:gd name="T14" fmla="*/ 54 w 190"/>
                    <a:gd name="T15" fmla="*/ 18 h 18"/>
                    <a:gd name="T16" fmla="*/ 36 w 190"/>
                    <a:gd name="T17" fmla="*/ 18 h 18"/>
                    <a:gd name="T18" fmla="*/ 36 w 190"/>
                    <a:gd name="T19" fmla="*/ 0 h 18"/>
                    <a:gd name="T20" fmla="*/ 72 w 190"/>
                    <a:gd name="T21" fmla="*/ 0 h 18"/>
                    <a:gd name="T22" fmla="*/ 90 w 190"/>
                    <a:gd name="T23" fmla="*/ 0 h 18"/>
                    <a:gd name="T24" fmla="*/ 90 w 190"/>
                    <a:gd name="T25" fmla="*/ 18 h 18"/>
                    <a:gd name="T26" fmla="*/ 72 w 190"/>
                    <a:gd name="T27" fmla="*/ 18 h 18"/>
                    <a:gd name="T28" fmla="*/ 72 w 190"/>
                    <a:gd name="T29" fmla="*/ 0 h 18"/>
                    <a:gd name="T30" fmla="*/ 108 w 190"/>
                    <a:gd name="T31" fmla="*/ 0 h 18"/>
                    <a:gd name="T32" fmla="*/ 126 w 190"/>
                    <a:gd name="T33" fmla="*/ 0 h 18"/>
                    <a:gd name="T34" fmla="*/ 126 w 190"/>
                    <a:gd name="T35" fmla="*/ 18 h 18"/>
                    <a:gd name="T36" fmla="*/ 108 w 190"/>
                    <a:gd name="T37" fmla="*/ 18 h 18"/>
                    <a:gd name="T38" fmla="*/ 108 w 190"/>
                    <a:gd name="T39" fmla="*/ 0 h 18"/>
                    <a:gd name="T40" fmla="*/ 144 w 190"/>
                    <a:gd name="T41" fmla="*/ 0 h 18"/>
                    <a:gd name="T42" fmla="*/ 162 w 190"/>
                    <a:gd name="T43" fmla="*/ 0 h 18"/>
                    <a:gd name="T44" fmla="*/ 162 w 190"/>
                    <a:gd name="T45" fmla="*/ 18 h 18"/>
                    <a:gd name="T46" fmla="*/ 144 w 190"/>
                    <a:gd name="T47" fmla="*/ 18 h 18"/>
                    <a:gd name="T48" fmla="*/ 144 w 190"/>
                    <a:gd name="T49" fmla="*/ 0 h 18"/>
                    <a:gd name="T50" fmla="*/ 180 w 190"/>
                    <a:gd name="T51" fmla="*/ 0 h 18"/>
                    <a:gd name="T52" fmla="*/ 190 w 190"/>
                    <a:gd name="T53" fmla="*/ 0 h 18"/>
                    <a:gd name="T54" fmla="*/ 190 w 190"/>
                    <a:gd name="T55" fmla="*/ 18 h 18"/>
                    <a:gd name="T56" fmla="*/ 180 w 190"/>
                    <a:gd name="T57" fmla="*/ 18 h 18"/>
                    <a:gd name="T58" fmla="*/ 180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61" name="Group 1575"/>
              <p:cNvGrpSpPr>
                <a:grpSpLocks/>
              </p:cNvGrpSpPr>
              <p:nvPr/>
            </p:nvGrpSpPr>
            <p:grpSpPr bwMode="auto">
              <a:xfrm>
                <a:off x="1056" y="1822"/>
                <a:ext cx="405" cy="434"/>
                <a:chOff x="1177" y="1822"/>
                <a:chExt cx="405" cy="434"/>
              </a:xfrm>
            </p:grpSpPr>
            <p:grpSp>
              <p:nvGrpSpPr>
                <p:cNvPr id="721" name="Group 1576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747" name="Group 1577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grpSp>
                  <p:nvGrpSpPr>
                    <p:cNvPr id="751" name="Group 15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755" name="Oval 15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56" name="Oval 15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752" name="Group 15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753" name="Oval 15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54" name="Oval 15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748" name="Group 1584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749" name="Freeform 1585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0" name="Freeform 1586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722" name="Group 1587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741" name="Group 1588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745" name="Oval 15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6" name="Oval 15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42" name="Group 1591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743" name="Oval 15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4" name="Oval 15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723" name="Group 1594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739" name="Freeform 1595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0" name="Freeform 1596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24" name="Group 1597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737" name="Oval 1598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8" name="Oval 1599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25" name="Group 1600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735" name="Oval 1601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" name="Oval 1602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26" name="Group 1603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733" name="Oval 1604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" name="Oval 1605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27" name="Group 1606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731" name="Oval 1607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2" name="Oval 1608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28" name="Group 1609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729" name="Freeform 1610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0" name="Freeform 1611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662" name="Group 1612"/>
              <p:cNvGrpSpPr>
                <a:grpSpLocks/>
              </p:cNvGrpSpPr>
              <p:nvPr/>
            </p:nvGrpSpPr>
            <p:grpSpPr bwMode="auto">
              <a:xfrm>
                <a:off x="2519" y="1822"/>
                <a:ext cx="409" cy="434"/>
                <a:chOff x="2298" y="1822"/>
                <a:chExt cx="409" cy="434"/>
              </a:xfrm>
            </p:grpSpPr>
            <p:grpSp>
              <p:nvGrpSpPr>
                <p:cNvPr id="685" name="Group 1613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711" name="Group 1614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715" name="Group 16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719" name="Oval 16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20" name="Oval 16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716" name="Group 16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717" name="Oval 16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18" name="Oval 16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712" name="Group 1621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713" name="Freeform 1622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4" name="Freeform 1623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686" name="Group 1624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705" name="Group 1625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709" name="Oval 16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0" name="Oval 16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06" name="Group 1628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707" name="Oval 16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08" name="Oval 16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687" name="Group 1631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703" name="Freeform 1632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4" name="Freeform 163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8" name="Group 1634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701" name="Oval 1635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2" name="Oval 1636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9" name="Group 1637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699" name="Oval 1638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0" name="Oval 1639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90" name="Group 1640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697" name="Oval 1641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98" name="Oval 1642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91" name="Group 1643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695" name="Oval 1644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96" name="Oval 1645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92" name="Group 1646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693" name="Freeform 1647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94" name="Freeform 1648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663" name="Freeform 1649"/>
              <p:cNvSpPr>
                <a:spLocks/>
              </p:cNvSpPr>
              <p:nvPr/>
            </p:nvSpPr>
            <p:spPr bwMode="auto">
              <a:xfrm>
                <a:off x="879" y="1608"/>
                <a:ext cx="4" cy="261"/>
              </a:xfrm>
              <a:custGeom>
                <a:avLst/>
                <a:gdLst>
                  <a:gd name="T0" fmla="*/ 0 w 4"/>
                  <a:gd name="T1" fmla="*/ 0 h 232"/>
                  <a:gd name="T2" fmla="*/ 4 w 4"/>
                  <a:gd name="T3" fmla="*/ 232 h 232"/>
                  <a:gd name="T4" fmla="*/ 0 60000 65536"/>
                  <a:gd name="T5" fmla="*/ 0 60000 65536"/>
                  <a:gd name="T6" fmla="*/ 0 w 4"/>
                  <a:gd name="T7" fmla="*/ 0 h 232"/>
                  <a:gd name="T8" fmla="*/ 4 w 4"/>
                  <a:gd name="T9" fmla="*/ 232 h 2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64" name="Group 1650"/>
              <p:cNvGrpSpPr>
                <a:grpSpLocks/>
              </p:cNvGrpSpPr>
              <p:nvPr/>
            </p:nvGrpSpPr>
            <p:grpSpPr bwMode="auto">
              <a:xfrm>
                <a:off x="723" y="1608"/>
                <a:ext cx="304" cy="321"/>
                <a:chOff x="0" y="2496"/>
                <a:chExt cx="304" cy="285"/>
              </a:xfrm>
            </p:grpSpPr>
            <p:sp>
              <p:nvSpPr>
                <p:cNvPr id="683" name="Line 1651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4" name="Freeform 1652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18 w 190"/>
                    <a:gd name="T3" fmla="*/ 0 h 18"/>
                    <a:gd name="T4" fmla="*/ 18 w 190"/>
                    <a:gd name="T5" fmla="*/ 18 h 18"/>
                    <a:gd name="T6" fmla="*/ 0 w 190"/>
                    <a:gd name="T7" fmla="*/ 18 h 18"/>
                    <a:gd name="T8" fmla="*/ 0 w 190"/>
                    <a:gd name="T9" fmla="*/ 0 h 18"/>
                    <a:gd name="T10" fmla="*/ 36 w 190"/>
                    <a:gd name="T11" fmla="*/ 0 h 18"/>
                    <a:gd name="T12" fmla="*/ 54 w 190"/>
                    <a:gd name="T13" fmla="*/ 0 h 18"/>
                    <a:gd name="T14" fmla="*/ 54 w 190"/>
                    <a:gd name="T15" fmla="*/ 18 h 18"/>
                    <a:gd name="T16" fmla="*/ 36 w 190"/>
                    <a:gd name="T17" fmla="*/ 18 h 18"/>
                    <a:gd name="T18" fmla="*/ 36 w 190"/>
                    <a:gd name="T19" fmla="*/ 0 h 18"/>
                    <a:gd name="T20" fmla="*/ 72 w 190"/>
                    <a:gd name="T21" fmla="*/ 0 h 18"/>
                    <a:gd name="T22" fmla="*/ 90 w 190"/>
                    <a:gd name="T23" fmla="*/ 0 h 18"/>
                    <a:gd name="T24" fmla="*/ 90 w 190"/>
                    <a:gd name="T25" fmla="*/ 18 h 18"/>
                    <a:gd name="T26" fmla="*/ 72 w 190"/>
                    <a:gd name="T27" fmla="*/ 18 h 18"/>
                    <a:gd name="T28" fmla="*/ 72 w 190"/>
                    <a:gd name="T29" fmla="*/ 0 h 18"/>
                    <a:gd name="T30" fmla="*/ 108 w 190"/>
                    <a:gd name="T31" fmla="*/ 0 h 18"/>
                    <a:gd name="T32" fmla="*/ 126 w 190"/>
                    <a:gd name="T33" fmla="*/ 0 h 18"/>
                    <a:gd name="T34" fmla="*/ 126 w 190"/>
                    <a:gd name="T35" fmla="*/ 18 h 18"/>
                    <a:gd name="T36" fmla="*/ 108 w 190"/>
                    <a:gd name="T37" fmla="*/ 18 h 18"/>
                    <a:gd name="T38" fmla="*/ 108 w 190"/>
                    <a:gd name="T39" fmla="*/ 0 h 18"/>
                    <a:gd name="T40" fmla="*/ 144 w 190"/>
                    <a:gd name="T41" fmla="*/ 0 h 18"/>
                    <a:gd name="T42" fmla="*/ 162 w 190"/>
                    <a:gd name="T43" fmla="*/ 0 h 18"/>
                    <a:gd name="T44" fmla="*/ 162 w 190"/>
                    <a:gd name="T45" fmla="*/ 18 h 18"/>
                    <a:gd name="T46" fmla="*/ 144 w 190"/>
                    <a:gd name="T47" fmla="*/ 18 h 18"/>
                    <a:gd name="T48" fmla="*/ 144 w 190"/>
                    <a:gd name="T49" fmla="*/ 0 h 18"/>
                    <a:gd name="T50" fmla="*/ 180 w 190"/>
                    <a:gd name="T51" fmla="*/ 0 h 18"/>
                    <a:gd name="T52" fmla="*/ 190 w 190"/>
                    <a:gd name="T53" fmla="*/ 0 h 18"/>
                    <a:gd name="T54" fmla="*/ 190 w 190"/>
                    <a:gd name="T55" fmla="*/ 18 h 18"/>
                    <a:gd name="T56" fmla="*/ 180 w 190"/>
                    <a:gd name="T57" fmla="*/ 18 h 18"/>
                    <a:gd name="T58" fmla="*/ 180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65" name="Freeform 1653"/>
              <p:cNvSpPr>
                <a:spLocks/>
              </p:cNvSpPr>
              <p:nvPr/>
            </p:nvSpPr>
            <p:spPr bwMode="auto">
              <a:xfrm>
                <a:off x="992" y="1095"/>
                <a:ext cx="2088" cy="891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0" y="0"/>
                  </a:cxn>
                  <a:cxn ang="0">
                    <a:pos x="1668" y="0"/>
                  </a:cxn>
                  <a:cxn ang="0">
                    <a:pos x="1875" y="99"/>
                  </a:cxn>
                  <a:cxn ang="0">
                    <a:pos x="2088" y="513"/>
                  </a:cxn>
                  <a:cxn ang="0">
                    <a:pos x="2072" y="881"/>
                  </a:cxn>
                  <a:cxn ang="0">
                    <a:pos x="1771" y="891"/>
                  </a:cxn>
                  <a:cxn ang="0">
                    <a:pos x="110" y="891"/>
                  </a:cxn>
                  <a:cxn ang="0">
                    <a:pos x="6" y="792"/>
                  </a:cxn>
                  <a:cxn ang="0">
                    <a:pos x="8" y="131"/>
                  </a:cxn>
                </a:cxnLst>
                <a:rect l="0" t="0" r="r" b="b"/>
                <a:pathLst>
                  <a:path w="2088" h="891">
                    <a:moveTo>
                      <a:pt x="0" y="143"/>
                    </a:moveTo>
                    <a:lnTo>
                      <a:pt x="110" y="0"/>
                    </a:lnTo>
                    <a:lnTo>
                      <a:pt x="1668" y="0"/>
                    </a:lnTo>
                    <a:lnTo>
                      <a:pt x="1875" y="99"/>
                    </a:lnTo>
                    <a:lnTo>
                      <a:pt x="2088" y="513"/>
                    </a:lnTo>
                    <a:lnTo>
                      <a:pt x="2072" y="881"/>
                    </a:lnTo>
                    <a:lnTo>
                      <a:pt x="1771" y="891"/>
                    </a:lnTo>
                    <a:lnTo>
                      <a:pt x="110" y="891"/>
                    </a:lnTo>
                    <a:lnTo>
                      <a:pt x="6" y="792"/>
                    </a:lnTo>
                    <a:lnTo>
                      <a:pt x="8" y="131"/>
                    </a:lnTo>
                  </a:path>
                </a:pathLst>
              </a:custGeom>
              <a:gradFill rotWithShape="1">
                <a:gsLst>
                  <a:gs pos="0">
                    <a:srgbClr val="00D200"/>
                  </a:gs>
                  <a:gs pos="50000">
                    <a:srgbClr val="008000"/>
                  </a:gs>
                  <a:gs pos="100000">
                    <a:srgbClr val="00D2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6" name="Rectangle 1654"/>
              <p:cNvSpPr>
                <a:spLocks noChangeArrowheads="1"/>
              </p:cNvSpPr>
              <p:nvPr/>
            </p:nvSpPr>
            <p:spPr bwMode="auto">
              <a:xfrm>
                <a:off x="1093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7" name="Rectangle 1655"/>
              <p:cNvSpPr>
                <a:spLocks noChangeArrowheads="1"/>
              </p:cNvSpPr>
              <p:nvPr/>
            </p:nvSpPr>
            <p:spPr bwMode="auto">
              <a:xfrm>
                <a:off x="1526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8" name="Rectangle 1656"/>
              <p:cNvSpPr>
                <a:spLocks noChangeArrowheads="1"/>
              </p:cNvSpPr>
              <p:nvPr/>
            </p:nvSpPr>
            <p:spPr bwMode="auto">
              <a:xfrm>
                <a:off x="2408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669" name="Group 1657"/>
              <p:cNvGrpSpPr>
                <a:grpSpLocks/>
              </p:cNvGrpSpPr>
              <p:nvPr/>
            </p:nvGrpSpPr>
            <p:grpSpPr bwMode="auto">
              <a:xfrm>
                <a:off x="1346" y="960"/>
                <a:ext cx="202" cy="192"/>
                <a:chOff x="5136" y="1968"/>
                <a:chExt cx="192" cy="171"/>
              </a:xfrm>
            </p:grpSpPr>
            <p:sp>
              <p:nvSpPr>
                <p:cNvPr id="681" name="Oval 1658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82" name="Freeform 1659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0" name="Freeform 1660"/>
              <p:cNvSpPr>
                <a:spLocks/>
              </p:cNvSpPr>
              <p:nvPr/>
            </p:nvSpPr>
            <p:spPr bwMode="auto">
              <a:xfrm>
                <a:off x="1043" y="1878"/>
                <a:ext cx="1818" cy="1"/>
              </a:xfrm>
              <a:custGeom>
                <a:avLst/>
                <a:gdLst>
                  <a:gd name="T0" fmla="*/ 0 w 1728"/>
                  <a:gd name="T1" fmla="*/ 0 h 1"/>
                  <a:gd name="T2" fmla="*/ 1728 w 1728"/>
                  <a:gd name="T3" fmla="*/ 0 h 1"/>
                  <a:gd name="T4" fmla="*/ 0 60000 65536"/>
                  <a:gd name="T5" fmla="*/ 0 60000 65536"/>
                  <a:gd name="T6" fmla="*/ 0 w 1728"/>
                  <a:gd name="T7" fmla="*/ 0 h 1"/>
                  <a:gd name="T8" fmla="*/ 1728 w 172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1" name="Freeform 1661"/>
              <p:cNvSpPr>
                <a:spLocks/>
              </p:cNvSpPr>
              <p:nvPr/>
            </p:nvSpPr>
            <p:spPr bwMode="auto">
              <a:xfrm>
                <a:off x="1007" y="1229"/>
                <a:ext cx="1854" cy="1"/>
              </a:xfrm>
              <a:custGeom>
                <a:avLst/>
                <a:gdLst>
                  <a:gd name="T0" fmla="*/ 0 w 1762"/>
                  <a:gd name="T1" fmla="*/ 0 h 1"/>
                  <a:gd name="T2" fmla="*/ 1762 w 1762"/>
                  <a:gd name="T3" fmla="*/ 0 h 1"/>
                  <a:gd name="T4" fmla="*/ 0 60000 65536"/>
                  <a:gd name="T5" fmla="*/ 0 60000 65536"/>
                  <a:gd name="T6" fmla="*/ 0 w 1762"/>
                  <a:gd name="T7" fmla="*/ 0 h 1"/>
                  <a:gd name="T8" fmla="*/ 1762 w 176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72" name="Group 1662"/>
              <p:cNvGrpSpPr>
                <a:grpSpLocks/>
              </p:cNvGrpSpPr>
              <p:nvPr/>
            </p:nvGrpSpPr>
            <p:grpSpPr bwMode="auto">
              <a:xfrm>
                <a:off x="2305" y="960"/>
                <a:ext cx="202" cy="192"/>
                <a:chOff x="5136" y="1968"/>
                <a:chExt cx="192" cy="171"/>
              </a:xfrm>
            </p:grpSpPr>
            <p:sp>
              <p:nvSpPr>
                <p:cNvPr id="679" name="Oval 1663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80" name="Freeform 1664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3" name="Freeform 1665"/>
              <p:cNvSpPr>
                <a:spLocks/>
              </p:cNvSpPr>
              <p:nvPr/>
            </p:nvSpPr>
            <p:spPr bwMode="auto">
              <a:xfrm>
                <a:off x="1245" y="1662"/>
                <a:ext cx="17" cy="35"/>
              </a:xfrm>
              <a:custGeom>
                <a:avLst/>
                <a:gdLst>
                  <a:gd name="T0" fmla="*/ 0 w 16"/>
                  <a:gd name="T1" fmla="*/ 31 h 31"/>
                  <a:gd name="T2" fmla="*/ 16 w 16"/>
                  <a:gd name="T3" fmla="*/ 0 h 31"/>
                  <a:gd name="T4" fmla="*/ 0 w 16"/>
                  <a:gd name="T5" fmla="*/ 31 h 31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31"/>
                  <a:gd name="T11" fmla="*/ 16 w 16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4" name="Freeform 1666"/>
              <p:cNvSpPr>
                <a:spLocks/>
              </p:cNvSpPr>
              <p:nvPr/>
            </p:nvSpPr>
            <p:spPr bwMode="auto">
              <a:xfrm>
                <a:off x="1070" y="1284"/>
                <a:ext cx="225" cy="594"/>
              </a:xfrm>
              <a:custGeom>
                <a:avLst/>
                <a:gdLst>
                  <a:gd name="T0" fmla="*/ 214 w 214"/>
                  <a:gd name="T1" fmla="*/ 528 h 528"/>
                  <a:gd name="T2" fmla="*/ 214 w 214"/>
                  <a:gd name="T3" fmla="*/ 0 h 528"/>
                  <a:gd name="T4" fmla="*/ 0 w 214"/>
                  <a:gd name="T5" fmla="*/ 2 h 528"/>
                  <a:gd name="T6" fmla="*/ 0 w 214"/>
                  <a:gd name="T7" fmla="*/ 527 h 528"/>
                  <a:gd name="T8" fmla="*/ 214 w 214"/>
                  <a:gd name="T9" fmla="*/ 528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528"/>
                  <a:gd name="T17" fmla="*/ 214 w 214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" name="Freeform 1667"/>
              <p:cNvSpPr>
                <a:spLocks/>
              </p:cNvSpPr>
              <p:nvPr/>
            </p:nvSpPr>
            <p:spPr bwMode="auto">
              <a:xfrm>
                <a:off x="2664" y="1200"/>
                <a:ext cx="432" cy="520"/>
              </a:xfrm>
              <a:custGeom>
                <a:avLst/>
                <a:gdLst>
                  <a:gd name="T0" fmla="*/ 216 w 432"/>
                  <a:gd name="T1" fmla="*/ 0 h 520"/>
                  <a:gd name="T2" fmla="*/ 0 w 432"/>
                  <a:gd name="T3" fmla="*/ 136 h 520"/>
                  <a:gd name="T4" fmla="*/ 64 w 432"/>
                  <a:gd name="T5" fmla="*/ 520 h 520"/>
                  <a:gd name="T6" fmla="*/ 400 w 432"/>
                  <a:gd name="T7" fmla="*/ 520 h 520"/>
                  <a:gd name="T8" fmla="*/ 432 w 432"/>
                  <a:gd name="T9" fmla="*/ 424 h 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2"/>
                  <a:gd name="T16" fmla="*/ 0 h 520"/>
                  <a:gd name="T17" fmla="*/ 432 w 432"/>
                  <a:gd name="T18" fmla="*/ 520 h 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2" h="520">
                    <a:moveTo>
                      <a:pt x="216" y="0"/>
                    </a:moveTo>
                    <a:lnTo>
                      <a:pt x="0" y="136"/>
                    </a:lnTo>
                    <a:lnTo>
                      <a:pt x="64" y="520"/>
                    </a:lnTo>
                    <a:lnTo>
                      <a:pt x="400" y="520"/>
                    </a:lnTo>
                    <a:lnTo>
                      <a:pt x="432" y="424"/>
                    </a:lnTo>
                  </a:path>
                </a:pathLst>
              </a:custGeom>
              <a:gradFill rotWithShape="1">
                <a:gsLst>
                  <a:gs pos="0">
                    <a:srgbClr val="CCFFFF"/>
                  </a:gs>
                  <a:gs pos="100000">
                    <a:srgbClr val="00FFFF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" name="Rectangle 1668"/>
              <p:cNvSpPr>
                <a:spLocks noChangeArrowheads="1"/>
              </p:cNvSpPr>
              <p:nvPr/>
            </p:nvSpPr>
            <p:spPr bwMode="auto">
              <a:xfrm>
                <a:off x="2120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7" name="Freeform 1669"/>
              <p:cNvSpPr>
                <a:spLocks/>
              </p:cNvSpPr>
              <p:nvPr/>
            </p:nvSpPr>
            <p:spPr bwMode="auto">
              <a:xfrm>
                <a:off x="1832" y="872"/>
                <a:ext cx="784" cy="328"/>
              </a:xfrm>
              <a:custGeom>
                <a:avLst/>
                <a:gdLst>
                  <a:gd name="T0" fmla="*/ 328 w 784"/>
                  <a:gd name="T1" fmla="*/ 280 h 328"/>
                  <a:gd name="T2" fmla="*/ 0 w 784"/>
                  <a:gd name="T3" fmla="*/ 0 h 328"/>
                  <a:gd name="T4" fmla="*/ 784 w 784"/>
                  <a:gd name="T5" fmla="*/ 0 h 328"/>
                  <a:gd name="T6" fmla="*/ 232 w 784"/>
                  <a:gd name="T7" fmla="*/ 328 h 3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4"/>
                  <a:gd name="T13" fmla="*/ 0 h 328"/>
                  <a:gd name="T14" fmla="*/ 784 w 784"/>
                  <a:gd name="T15" fmla="*/ 328 h 3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4" h="328">
                    <a:moveTo>
                      <a:pt x="328" y="280"/>
                    </a:moveTo>
                    <a:lnTo>
                      <a:pt x="0" y="0"/>
                    </a:lnTo>
                    <a:lnTo>
                      <a:pt x="784" y="0"/>
                    </a:lnTo>
                    <a:lnTo>
                      <a:pt x="232" y="32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8" name="Rectangle 1670"/>
              <p:cNvSpPr>
                <a:spLocks noChangeArrowheads="1"/>
              </p:cNvSpPr>
              <p:nvPr/>
            </p:nvSpPr>
            <p:spPr bwMode="auto">
              <a:xfrm>
                <a:off x="1824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58" name="Group 1672"/>
            <p:cNvGrpSpPr>
              <a:grpSpLocks/>
            </p:cNvGrpSpPr>
            <p:nvPr/>
          </p:nvGrpSpPr>
          <p:grpSpPr bwMode="auto">
            <a:xfrm>
              <a:off x="2037" y="3576"/>
              <a:ext cx="203" cy="321"/>
              <a:chOff x="0" y="2496"/>
              <a:chExt cx="304" cy="285"/>
            </a:xfrm>
          </p:grpSpPr>
          <p:sp>
            <p:nvSpPr>
              <p:cNvPr id="656" name="Line 1673"/>
              <p:cNvSpPr>
                <a:spLocks noChangeShapeType="1"/>
              </p:cNvSpPr>
              <p:nvPr/>
            </p:nvSpPr>
            <p:spPr bwMode="auto">
              <a:xfrm>
                <a:off x="148" y="2496"/>
                <a:ext cx="3" cy="285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7" name="Freeform 1674"/>
              <p:cNvSpPr>
                <a:spLocks noEditPoints="1"/>
              </p:cNvSpPr>
              <p:nvPr/>
            </p:nvSpPr>
            <p:spPr bwMode="auto">
              <a:xfrm>
                <a:off x="0" y="2592"/>
                <a:ext cx="304" cy="48"/>
              </a:xfrm>
              <a:custGeom>
                <a:avLst/>
                <a:gdLst>
                  <a:gd name="T0" fmla="*/ 0 w 190"/>
                  <a:gd name="T1" fmla="*/ 0 h 18"/>
                  <a:gd name="T2" fmla="*/ 18 w 190"/>
                  <a:gd name="T3" fmla="*/ 0 h 18"/>
                  <a:gd name="T4" fmla="*/ 18 w 190"/>
                  <a:gd name="T5" fmla="*/ 18 h 18"/>
                  <a:gd name="T6" fmla="*/ 0 w 190"/>
                  <a:gd name="T7" fmla="*/ 18 h 18"/>
                  <a:gd name="T8" fmla="*/ 0 w 190"/>
                  <a:gd name="T9" fmla="*/ 0 h 18"/>
                  <a:gd name="T10" fmla="*/ 36 w 190"/>
                  <a:gd name="T11" fmla="*/ 0 h 18"/>
                  <a:gd name="T12" fmla="*/ 54 w 190"/>
                  <a:gd name="T13" fmla="*/ 0 h 18"/>
                  <a:gd name="T14" fmla="*/ 54 w 190"/>
                  <a:gd name="T15" fmla="*/ 18 h 18"/>
                  <a:gd name="T16" fmla="*/ 36 w 190"/>
                  <a:gd name="T17" fmla="*/ 18 h 18"/>
                  <a:gd name="T18" fmla="*/ 36 w 190"/>
                  <a:gd name="T19" fmla="*/ 0 h 18"/>
                  <a:gd name="T20" fmla="*/ 72 w 190"/>
                  <a:gd name="T21" fmla="*/ 0 h 18"/>
                  <a:gd name="T22" fmla="*/ 90 w 190"/>
                  <a:gd name="T23" fmla="*/ 0 h 18"/>
                  <a:gd name="T24" fmla="*/ 90 w 190"/>
                  <a:gd name="T25" fmla="*/ 18 h 18"/>
                  <a:gd name="T26" fmla="*/ 72 w 190"/>
                  <a:gd name="T27" fmla="*/ 18 h 18"/>
                  <a:gd name="T28" fmla="*/ 72 w 190"/>
                  <a:gd name="T29" fmla="*/ 0 h 18"/>
                  <a:gd name="T30" fmla="*/ 108 w 190"/>
                  <a:gd name="T31" fmla="*/ 0 h 18"/>
                  <a:gd name="T32" fmla="*/ 126 w 190"/>
                  <a:gd name="T33" fmla="*/ 0 h 18"/>
                  <a:gd name="T34" fmla="*/ 126 w 190"/>
                  <a:gd name="T35" fmla="*/ 18 h 18"/>
                  <a:gd name="T36" fmla="*/ 108 w 190"/>
                  <a:gd name="T37" fmla="*/ 18 h 18"/>
                  <a:gd name="T38" fmla="*/ 108 w 190"/>
                  <a:gd name="T39" fmla="*/ 0 h 18"/>
                  <a:gd name="T40" fmla="*/ 144 w 190"/>
                  <a:gd name="T41" fmla="*/ 0 h 18"/>
                  <a:gd name="T42" fmla="*/ 162 w 190"/>
                  <a:gd name="T43" fmla="*/ 0 h 18"/>
                  <a:gd name="T44" fmla="*/ 162 w 190"/>
                  <a:gd name="T45" fmla="*/ 18 h 18"/>
                  <a:gd name="T46" fmla="*/ 144 w 190"/>
                  <a:gd name="T47" fmla="*/ 18 h 18"/>
                  <a:gd name="T48" fmla="*/ 144 w 190"/>
                  <a:gd name="T49" fmla="*/ 0 h 18"/>
                  <a:gd name="T50" fmla="*/ 180 w 190"/>
                  <a:gd name="T51" fmla="*/ 0 h 18"/>
                  <a:gd name="T52" fmla="*/ 190 w 190"/>
                  <a:gd name="T53" fmla="*/ 0 h 18"/>
                  <a:gd name="T54" fmla="*/ 190 w 190"/>
                  <a:gd name="T55" fmla="*/ 18 h 18"/>
                  <a:gd name="T56" fmla="*/ 180 w 190"/>
                  <a:gd name="T57" fmla="*/ 18 h 18"/>
                  <a:gd name="T58" fmla="*/ 180 w 190"/>
                  <a:gd name="T59" fmla="*/ 0 h 1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90"/>
                  <a:gd name="T91" fmla="*/ 0 h 18"/>
                  <a:gd name="T92" fmla="*/ 190 w 190"/>
                  <a:gd name="T93" fmla="*/ 18 h 1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90" h="18">
                    <a:moveTo>
                      <a:pt x="0" y="0"/>
                    </a:moveTo>
                    <a:lnTo>
                      <a:pt x="18" y="0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  <a:moveTo>
                      <a:pt x="36" y="0"/>
                    </a:moveTo>
                    <a:lnTo>
                      <a:pt x="54" y="0"/>
                    </a:lnTo>
                    <a:lnTo>
                      <a:pt x="54" y="18"/>
                    </a:lnTo>
                    <a:lnTo>
                      <a:pt x="36" y="18"/>
                    </a:lnTo>
                    <a:lnTo>
                      <a:pt x="36" y="0"/>
                    </a:lnTo>
                    <a:close/>
                    <a:moveTo>
                      <a:pt x="72" y="0"/>
                    </a:moveTo>
                    <a:lnTo>
                      <a:pt x="90" y="0"/>
                    </a:lnTo>
                    <a:lnTo>
                      <a:pt x="90" y="18"/>
                    </a:lnTo>
                    <a:lnTo>
                      <a:pt x="72" y="18"/>
                    </a:lnTo>
                    <a:lnTo>
                      <a:pt x="72" y="0"/>
                    </a:lnTo>
                    <a:close/>
                    <a:moveTo>
                      <a:pt x="108" y="0"/>
                    </a:moveTo>
                    <a:lnTo>
                      <a:pt x="126" y="0"/>
                    </a:lnTo>
                    <a:lnTo>
                      <a:pt x="126" y="18"/>
                    </a:lnTo>
                    <a:lnTo>
                      <a:pt x="108" y="18"/>
                    </a:lnTo>
                    <a:lnTo>
                      <a:pt x="108" y="0"/>
                    </a:lnTo>
                    <a:close/>
                    <a:moveTo>
                      <a:pt x="144" y="0"/>
                    </a:moveTo>
                    <a:lnTo>
                      <a:pt x="162" y="0"/>
                    </a:lnTo>
                    <a:lnTo>
                      <a:pt x="162" y="18"/>
                    </a:lnTo>
                    <a:lnTo>
                      <a:pt x="144" y="18"/>
                    </a:lnTo>
                    <a:lnTo>
                      <a:pt x="144" y="0"/>
                    </a:lnTo>
                    <a:close/>
                    <a:moveTo>
                      <a:pt x="180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180" y="18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3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59" name="Group 1775"/>
            <p:cNvGrpSpPr>
              <a:grpSpLocks/>
            </p:cNvGrpSpPr>
            <p:nvPr/>
          </p:nvGrpSpPr>
          <p:grpSpPr bwMode="auto">
            <a:xfrm>
              <a:off x="-194" y="2880"/>
              <a:ext cx="2145" cy="1296"/>
              <a:chOff x="0" y="1920"/>
              <a:chExt cx="2038" cy="1152"/>
            </a:xfrm>
          </p:grpSpPr>
          <p:grpSp>
            <p:nvGrpSpPr>
              <p:cNvPr id="560" name="Group 1776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grpSp>
              <p:nvGrpSpPr>
                <p:cNvPr id="646" name="Group 1777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grpSp>
                <p:nvGrpSpPr>
                  <p:cNvPr id="650" name="Group 1778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654" name="Oval 17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5" name="Oval 17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1" name="Group 1781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652" name="Oval 17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3" name="Oval 17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647" name="Group 1784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648" name="Freeform 1785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49" name="Freeform 1786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561" name="Group 1787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grpSp>
              <p:nvGrpSpPr>
                <p:cNvPr id="636" name="Group 1788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grpSp>
                <p:nvGrpSpPr>
                  <p:cNvPr id="640" name="Group 1789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644" name="Oval 17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45" name="Oval 17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41" name="Group 1792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642" name="Oval 17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43" name="Oval 17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637" name="Group 1795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638" name="Freeform 1796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9" name="Freeform 1797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562" name="Group 1798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grpSp>
              <p:nvGrpSpPr>
                <p:cNvPr id="630" name="Group 1799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sp>
                <p:nvSpPr>
                  <p:cNvPr id="634" name="Oval 1800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5" name="Oval 1801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31" name="Group 1802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632" name="Oval 1803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3" name="Oval 1804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563" name="Group 1805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628" name="Freeform 1806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9" name="Freeform 1807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64" name="Group 1808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sp>
              <p:nvSpPr>
                <p:cNvPr id="626" name="Oval 1809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7" name="Oval 1810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65" name="Group 1811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624" name="Oval 1812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" name="Oval 1813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66" name="Group 1814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sp>
              <p:nvSpPr>
                <p:cNvPr id="622" name="Oval 1815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3" name="Oval 1816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67" name="Group 1817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620" name="Oval 1818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1" name="Oval 1819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68" name="Group 1820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618" name="Freeform 1821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9" name="Freeform 1822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69" name="Group 1823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grpSp>
              <p:nvGrpSpPr>
                <p:cNvPr id="612" name="Group 1824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sp>
                <p:nvSpPr>
                  <p:cNvPr id="616" name="Oval 1825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7" name="Oval 1826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3" name="Group 1827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614" name="Oval 1828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5" name="Oval 1829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570" name="Group 1830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610" name="Freeform 1831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1" name="Freeform 1832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71" name="Group 1833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sp>
              <p:nvSpPr>
                <p:cNvPr id="608" name="Oval 1834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9" name="Oval 1835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72" name="Group 1836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606" name="Oval 1837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7" name="Oval 1838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73" name="Group 1839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sp>
              <p:nvSpPr>
                <p:cNvPr id="604" name="Oval 1840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" name="Oval 1841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74" name="Group 1842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602" name="Oval 1843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3" name="Oval 1844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75" name="Group 1845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600" name="Freeform 1846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1" name="Freeform 1847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76" name="Freeform 1848"/>
              <p:cNvSpPr>
                <a:spLocks/>
              </p:cNvSpPr>
              <p:nvPr/>
            </p:nvSpPr>
            <p:spPr bwMode="auto">
              <a:xfrm>
                <a:off x="148" y="2496"/>
                <a:ext cx="4" cy="232"/>
              </a:xfrm>
              <a:custGeom>
                <a:avLst/>
                <a:gdLst>
                  <a:gd name="T0" fmla="*/ 0 w 4"/>
                  <a:gd name="T1" fmla="*/ 0 h 232"/>
                  <a:gd name="T2" fmla="*/ 4 w 4"/>
                  <a:gd name="T3" fmla="*/ 232 h 232"/>
                  <a:gd name="T4" fmla="*/ 0 60000 65536"/>
                  <a:gd name="T5" fmla="*/ 0 60000 65536"/>
                  <a:gd name="T6" fmla="*/ 0 w 4"/>
                  <a:gd name="T7" fmla="*/ 0 h 232"/>
                  <a:gd name="T8" fmla="*/ 4 w 4"/>
                  <a:gd name="T9" fmla="*/ 232 h 2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77" name="Group 1849"/>
              <p:cNvGrpSpPr>
                <a:grpSpLocks/>
              </p:cNvGrpSpPr>
              <p:nvPr/>
            </p:nvGrpSpPr>
            <p:grpSpPr bwMode="auto">
              <a:xfrm>
                <a:off x="0" y="2496"/>
                <a:ext cx="304" cy="285"/>
                <a:chOff x="0" y="2496"/>
                <a:chExt cx="304" cy="285"/>
              </a:xfrm>
            </p:grpSpPr>
            <p:sp>
              <p:nvSpPr>
                <p:cNvPr id="598" name="Line 1850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9" name="Freeform 1851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18 w 190"/>
                    <a:gd name="T3" fmla="*/ 0 h 18"/>
                    <a:gd name="T4" fmla="*/ 18 w 190"/>
                    <a:gd name="T5" fmla="*/ 18 h 18"/>
                    <a:gd name="T6" fmla="*/ 0 w 190"/>
                    <a:gd name="T7" fmla="*/ 18 h 18"/>
                    <a:gd name="T8" fmla="*/ 0 w 190"/>
                    <a:gd name="T9" fmla="*/ 0 h 18"/>
                    <a:gd name="T10" fmla="*/ 36 w 190"/>
                    <a:gd name="T11" fmla="*/ 0 h 18"/>
                    <a:gd name="T12" fmla="*/ 54 w 190"/>
                    <a:gd name="T13" fmla="*/ 0 h 18"/>
                    <a:gd name="T14" fmla="*/ 54 w 190"/>
                    <a:gd name="T15" fmla="*/ 18 h 18"/>
                    <a:gd name="T16" fmla="*/ 36 w 190"/>
                    <a:gd name="T17" fmla="*/ 18 h 18"/>
                    <a:gd name="T18" fmla="*/ 36 w 190"/>
                    <a:gd name="T19" fmla="*/ 0 h 18"/>
                    <a:gd name="T20" fmla="*/ 72 w 190"/>
                    <a:gd name="T21" fmla="*/ 0 h 18"/>
                    <a:gd name="T22" fmla="*/ 90 w 190"/>
                    <a:gd name="T23" fmla="*/ 0 h 18"/>
                    <a:gd name="T24" fmla="*/ 90 w 190"/>
                    <a:gd name="T25" fmla="*/ 18 h 18"/>
                    <a:gd name="T26" fmla="*/ 72 w 190"/>
                    <a:gd name="T27" fmla="*/ 18 h 18"/>
                    <a:gd name="T28" fmla="*/ 72 w 190"/>
                    <a:gd name="T29" fmla="*/ 0 h 18"/>
                    <a:gd name="T30" fmla="*/ 108 w 190"/>
                    <a:gd name="T31" fmla="*/ 0 h 18"/>
                    <a:gd name="T32" fmla="*/ 126 w 190"/>
                    <a:gd name="T33" fmla="*/ 0 h 18"/>
                    <a:gd name="T34" fmla="*/ 126 w 190"/>
                    <a:gd name="T35" fmla="*/ 18 h 18"/>
                    <a:gd name="T36" fmla="*/ 108 w 190"/>
                    <a:gd name="T37" fmla="*/ 18 h 18"/>
                    <a:gd name="T38" fmla="*/ 108 w 190"/>
                    <a:gd name="T39" fmla="*/ 0 h 18"/>
                    <a:gd name="T40" fmla="*/ 144 w 190"/>
                    <a:gd name="T41" fmla="*/ 0 h 18"/>
                    <a:gd name="T42" fmla="*/ 162 w 190"/>
                    <a:gd name="T43" fmla="*/ 0 h 18"/>
                    <a:gd name="T44" fmla="*/ 162 w 190"/>
                    <a:gd name="T45" fmla="*/ 18 h 18"/>
                    <a:gd name="T46" fmla="*/ 144 w 190"/>
                    <a:gd name="T47" fmla="*/ 18 h 18"/>
                    <a:gd name="T48" fmla="*/ 144 w 190"/>
                    <a:gd name="T49" fmla="*/ 0 h 18"/>
                    <a:gd name="T50" fmla="*/ 180 w 190"/>
                    <a:gd name="T51" fmla="*/ 0 h 18"/>
                    <a:gd name="T52" fmla="*/ 190 w 190"/>
                    <a:gd name="T53" fmla="*/ 0 h 18"/>
                    <a:gd name="T54" fmla="*/ 190 w 190"/>
                    <a:gd name="T55" fmla="*/ 18 h 18"/>
                    <a:gd name="T56" fmla="*/ 180 w 190"/>
                    <a:gd name="T57" fmla="*/ 18 h 18"/>
                    <a:gd name="T58" fmla="*/ 180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78" name="Freeform 1852"/>
              <p:cNvSpPr>
                <a:spLocks/>
              </p:cNvSpPr>
              <p:nvPr/>
            </p:nvSpPr>
            <p:spPr bwMode="auto">
              <a:xfrm>
                <a:off x="256" y="2040"/>
                <a:ext cx="1782" cy="792"/>
              </a:xfrm>
              <a:custGeom>
                <a:avLst/>
                <a:gdLst/>
                <a:ahLst/>
                <a:cxnLst>
                  <a:cxn ang="0">
                    <a:pos x="0" y="127"/>
                  </a:cxn>
                  <a:cxn ang="0">
                    <a:pos x="105" y="0"/>
                  </a:cxn>
                  <a:cxn ang="0">
                    <a:pos x="1585" y="0"/>
                  </a:cxn>
                  <a:cxn ang="0">
                    <a:pos x="1782" y="88"/>
                  </a:cxn>
                  <a:cxn ang="0">
                    <a:pos x="1782" y="660"/>
                  </a:cxn>
                  <a:cxn ang="0">
                    <a:pos x="1683" y="792"/>
                  </a:cxn>
                  <a:cxn ang="0">
                    <a:pos x="105" y="792"/>
                  </a:cxn>
                  <a:cxn ang="0">
                    <a:pos x="6" y="704"/>
                  </a:cxn>
                  <a:cxn ang="0">
                    <a:pos x="8" y="116"/>
                  </a:cxn>
                </a:cxnLst>
                <a:rect l="0" t="0" r="r" b="b"/>
                <a:pathLst>
                  <a:path w="1782" h="792">
                    <a:moveTo>
                      <a:pt x="0" y="127"/>
                    </a:moveTo>
                    <a:lnTo>
                      <a:pt x="105" y="0"/>
                    </a:lnTo>
                    <a:lnTo>
                      <a:pt x="1585" y="0"/>
                    </a:lnTo>
                    <a:lnTo>
                      <a:pt x="1782" y="88"/>
                    </a:lnTo>
                    <a:lnTo>
                      <a:pt x="1782" y="660"/>
                    </a:lnTo>
                    <a:lnTo>
                      <a:pt x="1683" y="792"/>
                    </a:lnTo>
                    <a:lnTo>
                      <a:pt x="105" y="792"/>
                    </a:lnTo>
                    <a:lnTo>
                      <a:pt x="6" y="704"/>
                    </a:lnTo>
                    <a:lnTo>
                      <a:pt x="8" y="116"/>
                    </a:lnTo>
                  </a:path>
                </a:pathLst>
              </a:custGeom>
              <a:gradFill rotWithShape="1">
                <a:gsLst>
                  <a:gs pos="0">
                    <a:srgbClr val="00D200"/>
                  </a:gs>
                  <a:gs pos="50000">
                    <a:srgbClr val="008000"/>
                  </a:gs>
                  <a:gs pos="100000">
                    <a:srgbClr val="00D2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79" name="Group 1853"/>
              <p:cNvGrpSpPr>
                <a:grpSpLocks/>
              </p:cNvGrpSpPr>
              <p:nvPr/>
            </p:nvGrpSpPr>
            <p:grpSpPr bwMode="auto">
              <a:xfrm>
                <a:off x="335" y="2280"/>
                <a:ext cx="1625" cy="235"/>
                <a:chOff x="1088" y="2880"/>
                <a:chExt cx="444" cy="64"/>
              </a:xfrm>
            </p:grpSpPr>
            <p:sp>
              <p:nvSpPr>
                <p:cNvPr id="590" name="Rectangle 1854"/>
                <p:cNvSpPr>
                  <a:spLocks noChangeArrowheads="1"/>
                </p:cNvSpPr>
                <p:nvPr/>
              </p:nvSpPr>
              <p:spPr bwMode="auto">
                <a:xfrm>
                  <a:off x="108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91" name="Rectangle 1855"/>
                <p:cNvSpPr>
                  <a:spLocks noChangeArrowheads="1"/>
                </p:cNvSpPr>
                <p:nvPr/>
              </p:nvSpPr>
              <p:spPr bwMode="auto">
                <a:xfrm>
                  <a:off x="1144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92" name="Rectangle 1856"/>
                <p:cNvSpPr>
                  <a:spLocks noChangeArrowheads="1"/>
                </p:cNvSpPr>
                <p:nvPr/>
              </p:nvSpPr>
              <p:spPr bwMode="auto">
                <a:xfrm>
                  <a:off x="1200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93" name="Rectangle 1857"/>
                <p:cNvSpPr>
                  <a:spLocks noChangeArrowheads="1"/>
                </p:cNvSpPr>
                <p:nvPr/>
              </p:nvSpPr>
              <p:spPr bwMode="auto">
                <a:xfrm>
                  <a:off x="125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94" name="Rectangle 1858"/>
                <p:cNvSpPr>
                  <a:spLocks noChangeArrowheads="1"/>
                </p:cNvSpPr>
                <p:nvPr/>
              </p:nvSpPr>
              <p:spPr bwMode="auto">
                <a:xfrm>
                  <a:off x="1316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95" name="Rectangle 1859"/>
                <p:cNvSpPr>
                  <a:spLocks noChangeArrowheads="1"/>
                </p:cNvSpPr>
                <p:nvPr/>
              </p:nvSpPr>
              <p:spPr bwMode="auto">
                <a:xfrm>
                  <a:off x="1372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96" name="Rectangle 1860"/>
                <p:cNvSpPr>
                  <a:spLocks noChangeArrowheads="1"/>
                </p:cNvSpPr>
                <p:nvPr/>
              </p:nvSpPr>
              <p:spPr bwMode="auto">
                <a:xfrm>
                  <a:off x="1484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97" name="Rectangle 1861"/>
                <p:cNvSpPr>
                  <a:spLocks noChangeArrowheads="1"/>
                </p:cNvSpPr>
                <p:nvPr/>
              </p:nvSpPr>
              <p:spPr bwMode="auto">
                <a:xfrm>
                  <a:off x="142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80" name="Group 1862"/>
              <p:cNvGrpSpPr>
                <a:grpSpLocks/>
              </p:cNvGrpSpPr>
              <p:nvPr/>
            </p:nvGrpSpPr>
            <p:grpSpPr bwMode="auto">
              <a:xfrm>
                <a:off x="592" y="1920"/>
                <a:ext cx="192" cy="171"/>
                <a:chOff x="5136" y="1968"/>
                <a:chExt cx="192" cy="171"/>
              </a:xfrm>
            </p:grpSpPr>
            <p:sp>
              <p:nvSpPr>
                <p:cNvPr id="588" name="Oval 1863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9" name="Freeform 1864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81" name="Freeform 1865"/>
              <p:cNvSpPr>
                <a:spLocks/>
              </p:cNvSpPr>
              <p:nvPr/>
            </p:nvSpPr>
            <p:spPr bwMode="auto">
              <a:xfrm>
                <a:off x="304" y="2736"/>
                <a:ext cx="1728" cy="1"/>
              </a:xfrm>
              <a:custGeom>
                <a:avLst/>
                <a:gdLst>
                  <a:gd name="T0" fmla="*/ 0 w 1728"/>
                  <a:gd name="T1" fmla="*/ 0 h 1"/>
                  <a:gd name="T2" fmla="*/ 1728 w 1728"/>
                  <a:gd name="T3" fmla="*/ 0 h 1"/>
                  <a:gd name="T4" fmla="*/ 0 60000 65536"/>
                  <a:gd name="T5" fmla="*/ 0 60000 65536"/>
                  <a:gd name="T6" fmla="*/ 0 w 1728"/>
                  <a:gd name="T7" fmla="*/ 0 h 1"/>
                  <a:gd name="T8" fmla="*/ 1728 w 172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2" name="Freeform 1866"/>
              <p:cNvSpPr>
                <a:spLocks/>
              </p:cNvSpPr>
              <p:nvPr/>
            </p:nvSpPr>
            <p:spPr bwMode="auto">
              <a:xfrm>
                <a:off x="270" y="2159"/>
                <a:ext cx="1762" cy="1"/>
              </a:xfrm>
              <a:custGeom>
                <a:avLst/>
                <a:gdLst>
                  <a:gd name="T0" fmla="*/ 0 w 1762"/>
                  <a:gd name="T1" fmla="*/ 0 h 1"/>
                  <a:gd name="T2" fmla="*/ 1762 w 1762"/>
                  <a:gd name="T3" fmla="*/ 0 h 1"/>
                  <a:gd name="T4" fmla="*/ 0 60000 65536"/>
                  <a:gd name="T5" fmla="*/ 0 60000 65536"/>
                  <a:gd name="T6" fmla="*/ 0 w 1762"/>
                  <a:gd name="T7" fmla="*/ 0 h 1"/>
                  <a:gd name="T8" fmla="*/ 1762 w 176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83" name="Group 1867"/>
              <p:cNvGrpSpPr>
                <a:grpSpLocks/>
              </p:cNvGrpSpPr>
              <p:nvPr/>
            </p:nvGrpSpPr>
            <p:grpSpPr bwMode="auto">
              <a:xfrm>
                <a:off x="1504" y="1920"/>
                <a:ext cx="192" cy="171"/>
                <a:chOff x="5136" y="1968"/>
                <a:chExt cx="192" cy="171"/>
              </a:xfrm>
            </p:grpSpPr>
            <p:sp>
              <p:nvSpPr>
                <p:cNvPr id="586" name="Oval 1868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7" name="Freeform 1869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84" name="Freeform 1870"/>
              <p:cNvSpPr>
                <a:spLocks/>
              </p:cNvSpPr>
              <p:nvPr/>
            </p:nvSpPr>
            <p:spPr bwMode="auto">
              <a:xfrm>
                <a:off x="496" y="2544"/>
                <a:ext cx="16" cy="31"/>
              </a:xfrm>
              <a:custGeom>
                <a:avLst/>
                <a:gdLst>
                  <a:gd name="T0" fmla="*/ 0 w 16"/>
                  <a:gd name="T1" fmla="*/ 31 h 31"/>
                  <a:gd name="T2" fmla="*/ 16 w 16"/>
                  <a:gd name="T3" fmla="*/ 0 h 31"/>
                  <a:gd name="T4" fmla="*/ 0 w 16"/>
                  <a:gd name="T5" fmla="*/ 31 h 31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31"/>
                  <a:gd name="T11" fmla="*/ 16 w 16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" name="Freeform 1871"/>
              <p:cNvSpPr>
                <a:spLocks/>
              </p:cNvSpPr>
              <p:nvPr/>
            </p:nvSpPr>
            <p:spPr bwMode="auto">
              <a:xfrm>
                <a:off x="330" y="2208"/>
                <a:ext cx="214" cy="528"/>
              </a:xfrm>
              <a:custGeom>
                <a:avLst/>
                <a:gdLst>
                  <a:gd name="T0" fmla="*/ 214 w 214"/>
                  <a:gd name="T1" fmla="*/ 528 h 528"/>
                  <a:gd name="T2" fmla="*/ 214 w 214"/>
                  <a:gd name="T3" fmla="*/ 0 h 528"/>
                  <a:gd name="T4" fmla="*/ 0 w 214"/>
                  <a:gd name="T5" fmla="*/ 2 h 528"/>
                  <a:gd name="T6" fmla="*/ 0 w 214"/>
                  <a:gd name="T7" fmla="*/ 527 h 528"/>
                  <a:gd name="T8" fmla="*/ 214 w 214"/>
                  <a:gd name="T9" fmla="*/ 528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528"/>
                  <a:gd name="T17" fmla="*/ 214 w 214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C00000"/>
                </a:solidFill>
              </a:rPr>
              <a:t>Выполните вычисления  когда началось регулярное движение поездов на Московском метрополитене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Вычислите и вы узнаете год</a:t>
            </a:r>
          </a:p>
          <a:p>
            <a:pPr>
              <a:buNone/>
            </a:pPr>
            <a:r>
              <a:rPr lang="ru-RU" sz="6600" dirty="0" smtClean="0">
                <a:solidFill>
                  <a:srgbClr val="0070C0"/>
                </a:solidFill>
              </a:rPr>
              <a:t>(45678 - 12783) : 17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Результат разделите на 129 и вы узнаете число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Затем результат разделите на 3 и вы узнаете месяц</a:t>
            </a:r>
          </a:p>
          <a:p>
            <a:pPr>
              <a:buNone/>
            </a:pPr>
            <a:endParaRPr lang="ru-RU" sz="16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831" name="TextBox 830"/>
          <p:cNvSpPr txBox="1"/>
          <p:nvPr/>
        </p:nvSpPr>
        <p:spPr>
          <a:xfrm>
            <a:off x="1043608" y="5085184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 </a:t>
            </a:r>
            <a:r>
              <a:rPr lang="ru-RU" sz="4800" dirty="0" smtClean="0">
                <a:solidFill>
                  <a:srgbClr val="FF0000"/>
                </a:solidFill>
              </a:rPr>
              <a:t>15  м </a:t>
            </a:r>
            <a:r>
              <a:rPr lang="ru-RU" sz="4800" dirty="0" err="1" smtClean="0">
                <a:solidFill>
                  <a:srgbClr val="FF0000"/>
                </a:solidFill>
              </a:rPr>
              <a:t>ая</a:t>
            </a:r>
            <a:r>
              <a:rPr lang="ru-RU" sz="4800" dirty="0" smtClean="0">
                <a:solidFill>
                  <a:srgbClr val="FF0000"/>
                </a:solidFill>
              </a:rPr>
              <a:t>             1 9 3 5 </a:t>
            </a:r>
            <a:r>
              <a:rPr lang="ru-RU" sz="2400" dirty="0" smtClean="0">
                <a:solidFill>
                  <a:srgbClr val="FF0000"/>
                </a:solidFill>
              </a:rPr>
              <a:t>года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/>
              <a:t>Сравнение двух видов задач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908720"/>
            <a:ext cx="4497388" cy="126615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3212976"/>
            <a:ext cx="4497388" cy="36450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   Задача 1. (нахождение целого)  В 1935 году в Московском метро было всего две линии, что составляет          часть линий, которые насчитывает Московский метрополитен в 2011 году. Назовите количество линий московского метрополитена сейчас  (2011 год)?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7" y="908720"/>
            <a:ext cx="4499993" cy="126615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6016" y="3212976"/>
            <a:ext cx="3970784" cy="36450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Задача 2 (нахождение части от  целого)</a:t>
            </a:r>
          </a:p>
          <a:p>
            <a:pPr>
              <a:buNone/>
            </a:pPr>
            <a:r>
              <a:rPr lang="ru-RU" dirty="0" smtClean="0"/>
              <a:t>В 2011 году в Московском</a:t>
            </a:r>
          </a:p>
          <a:p>
            <a:pPr>
              <a:buNone/>
            </a:pPr>
            <a:r>
              <a:rPr lang="ru-RU" dirty="0" smtClean="0"/>
              <a:t>метрополитене действует</a:t>
            </a:r>
          </a:p>
          <a:p>
            <a:pPr>
              <a:buNone/>
            </a:pPr>
            <a:r>
              <a:rPr lang="ru-RU" dirty="0" smtClean="0"/>
              <a:t>12 линий, а в 1935 году -                  </a:t>
            </a:r>
          </a:p>
          <a:p>
            <a:pPr>
              <a:buNone/>
            </a:pPr>
            <a:r>
              <a:rPr lang="ru-RU" dirty="0" smtClean="0"/>
              <a:t>этого количества. Сколько</a:t>
            </a:r>
          </a:p>
          <a:p>
            <a:pPr>
              <a:buNone/>
            </a:pPr>
            <a:r>
              <a:rPr lang="ru-RU" dirty="0" smtClean="0"/>
              <a:t>линий было в московском</a:t>
            </a:r>
          </a:p>
          <a:p>
            <a:pPr>
              <a:buNone/>
            </a:pPr>
            <a:r>
              <a:rPr lang="ru-RU" dirty="0" smtClean="0"/>
              <a:t>метро в 1935 году?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411760" y="4149080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1</a:t>
            </a:r>
          </a:p>
          <a:p>
            <a:r>
              <a:rPr lang="ru-RU" sz="2000" dirty="0" smtClean="0"/>
              <a:t> 6</a:t>
            </a:r>
            <a:endParaRPr lang="ru-RU" sz="2000" dirty="0"/>
          </a:p>
        </p:txBody>
      </p:sp>
      <p:cxnSp>
        <p:nvCxnSpPr>
          <p:cNvPr id="16" name="Прямая соединительная линия 15"/>
          <p:cNvCxnSpPr>
            <a:stCxn id="9" idx="1"/>
          </p:cNvCxnSpPr>
          <p:nvPr/>
        </p:nvCxnSpPr>
        <p:spPr>
          <a:xfrm rot="10800000" flipH="1" flipV="1">
            <a:off x="2411760" y="4503023"/>
            <a:ext cx="432048" cy="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5662" y="4557028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6 линий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00392" y="443711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1</a:t>
            </a:r>
          </a:p>
          <a:p>
            <a:r>
              <a:rPr lang="ru-RU" sz="2000" dirty="0" smtClean="0"/>
              <a:t> 6</a:t>
            </a:r>
            <a:endParaRPr lang="ru-RU" sz="2000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0800000" flipH="1" flipV="1">
            <a:off x="8100392" y="4797152"/>
            <a:ext cx="432048" cy="6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88024" y="4509120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2 линии</a:t>
            </a:r>
            <a:endParaRPr lang="ru-RU" sz="7200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764704"/>
            <a:ext cx="3744416" cy="239892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836712"/>
            <a:ext cx="3995936" cy="234798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Физкультминутка (гимнастика для глаз)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/>
              <a:t>. </a:t>
            </a:r>
            <a:r>
              <a:rPr lang="ru-RU" dirty="0" smtClean="0"/>
              <a:t>Крепко зажмурить глаза (считать до 3), открыть их и посмотреть вдаль (считать до 5). Повторить 4 - 5 раз.</a:t>
            </a:r>
          </a:p>
          <a:p>
            <a:pPr>
              <a:buNone/>
            </a:pPr>
            <a:r>
              <a:rPr lang="ru-RU" dirty="0" smtClean="0"/>
              <a:t>2</a:t>
            </a:r>
            <a:r>
              <a:rPr lang="ru-RU" dirty="0" smtClean="0"/>
              <a:t>. </a:t>
            </a:r>
            <a:r>
              <a:rPr lang="ru-RU" dirty="0" smtClean="0"/>
              <a:t>Вытянуть правую руку вперед. Следить глазами, не поворачивая головы, за медленными движениями указательного пальца вытянутой руки влево и вправо, вверх и вниз. Повторить 4 - 5 раз.</a:t>
            </a:r>
          </a:p>
          <a:p>
            <a:pPr>
              <a:buNone/>
            </a:pPr>
            <a:r>
              <a:rPr lang="ru-RU" dirty="0" smtClean="0"/>
              <a:t>3</a:t>
            </a:r>
            <a:r>
              <a:rPr lang="ru-RU" dirty="0" smtClean="0"/>
              <a:t>. </a:t>
            </a:r>
            <a:r>
              <a:rPr lang="ru-RU" dirty="0" smtClean="0"/>
              <a:t>Посмотреть на указательный палец вытянутой руки на счет 1 - 4, потом перенести взор вдаль на счет 1 - 6. Повторить 4 - 5 раз.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Повторение ранее изученного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Запишите в виде дроби какая часть каждого</a:t>
            </a:r>
          </a:p>
          <a:p>
            <a:pPr>
              <a:buNone/>
            </a:pPr>
            <a:r>
              <a:rPr lang="ru-RU" dirty="0" smtClean="0"/>
              <a:t>вагона у поезда закрашена, а какая не</a:t>
            </a:r>
          </a:p>
          <a:p>
            <a:pPr>
              <a:buNone/>
            </a:pPr>
            <a:r>
              <a:rPr lang="ru-RU" dirty="0" smtClean="0"/>
              <a:t>закрашена.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2852936"/>
            <a:ext cx="8640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115616" y="2852936"/>
            <a:ext cx="86409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115616" y="3501008"/>
            <a:ext cx="864096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3501008"/>
            <a:ext cx="864096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39552" y="4077072"/>
            <a:ext cx="432048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331640" y="4077072"/>
            <a:ext cx="432048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ый треугольник 29"/>
          <p:cNvSpPr/>
          <p:nvPr/>
        </p:nvSpPr>
        <p:spPr>
          <a:xfrm>
            <a:off x="2123728" y="2852936"/>
            <a:ext cx="1872208" cy="129614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ый треугольник 33"/>
          <p:cNvSpPr/>
          <p:nvPr/>
        </p:nvSpPr>
        <p:spPr>
          <a:xfrm rot="10800000">
            <a:off x="2123728" y="2852936"/>
            <a:ext cx="1872208" cy="1296144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275856" y="4077072"/>
            <a:ext cx="432048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339752" y="4077072"/>
            <a:ext cx="432048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>
            <a:stCxn id="30" idx="2"/>
            <a:endCxn id="34" idx="2"/>
          </p:cNvCxnSpPr>
          <p:nvPr/>
        </p:nvCxnSpPr>
        <p:spPr>
          <a:xfrm rot="5400000" flipH="1" flipV="1">
            <a:off x="2411760" y="2564904"/>
            <a:ext cx="1296144" cy="1872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ый треугольник 41"/>
          <p:cNvSpPr/>
          <p:nvPr/>
        </p:nvSpPr>
        <p:spPr>
          <a:xfrm rot="10800000">
            <a:off x="4139952" y="2852936"/>
            <a:ext cx="1872208" cy="1296144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ый треугольник 42"/>
          <p:cNvSpPr/>
          <p:nvPr/>
        </p:nvSpPr>
        <p:spPr>
          <a:xfrm>
            <a:off x="4139952" y="2852936"/>
            <a:ext cx="1872208" cy="129614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427984" y="4077072"/>
            <a:ext cx="432048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5436096" y="4077072"/>
            <a:ext cx="432048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156176" y="2852936"/>
            <a:ext cx="201622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>
            <a:stCxn id="46" idx="1"/>
            <a:endCxn id="46" idx="3"/>
          </p:cNvCxnSpPr>
          <p:nvPr/>
        </p:nvCxnSpPr>
        <p:spPr>
          <a:xfrm rot="10800000" flipH="1">
            <a:off x="6156176" y="3501008"/>
            <a:ext cx="20162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46" idx="0"/>
            <a:endCxn id="46" idx="2"/>
          </p:cNvCxnSpPr>
          <p:nvPr/>
        </p:nvCxnSpPr>
        <p:spPr>
          <a:xfrm rot="16200000" flipH="1">
            <a:off x="6516216" y="3501008"/>
            <a:ext cx="1296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6444208" y="4077072"/>
            <a:ext cx="432048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7452320" y="4077072"/>
            <a:ext cx="432048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899592" y="4797152"/>
            <a:ext cx="936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1</a:t>
            </a:r>
          </a:p>
          <a:p>
            <a:r>
              <a:rPr lang="ru-RU" sz="4400" dirty="0" smtClean="0"/>
              <a:t> 4</a:t>
            </a:r>
            <a:endParaRPr lang="ru-RU" sz="4400" dirty="0"/>
          </a:p>
        </p:txBody>
      </p:sp>
      <p:cxnSp>
        <p:nvCxnSpPr>
          <p:cNvPr id="55" name="Прямая соединительная линия 54"/>
          <p:cNvCxnSpPr>
            <a:stCxn id="53" idx="1"/>
          </p:cNvCxnSpPr>
          <p:nvPr/>
        </p:nvCxnSpPr>
        <p:spPr>
          <a:xfrm rot="10800000" flipH="1">
            <a:off x="899592" y="5517237"/>
            <a:ext cx="648072" cy="3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699792" y="4797152"/>
            <a:ext cx="1152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2</a:t>
            </a:r>
          </a:p>
          <a:p>
            <a:r>
              <a:rPr lang="ru-RU" sz="4400" dirty="0" smtClean="0"/>
              <a:t> 4</a:t>
            </a:r>
            <a:endParaRPr lang="ru-RU" sz="4400" dirty="0"/>
          </a:p>
        </p:txBody>
      </p:sp>
      <p:cxnSp>
        <p:nvCxnSpPr>
          <p:cNvPr id="65" name="Прямая соединительная линия 64"/>
          <p:cNvCxnSpPr>
            <a:stCxn id="58" idx="1"/>
          </p:cNvCxnSpPr>
          <p:nvPr/>
        </p:nvCxnSpPr>
        <p:spPr>
          <a:xfrm rot="10800000" flipH="1">
            <a:off x="2699792" y="5517233"/>
            <a:ext cx="648072" cy="3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860032" y="4725144"/>
            <a:ext cx="936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1</a:t>
            </a:r>
          </a:p>
          <a:p>
            <a:r>
              <a:rPr lang="ru-RU" sz="4400" dirty="0"/>
              <a:t>2</a:t>
            </a:r>
          </a:p>
        </p:txBody>
      </p:sp>
      <p:cxnSp>
        <p:nvCxnSpPr>
          <p:cNvPr id="68" name="Прямая соединительная линия 67"/>
          <p:cNvCxnSpPr>
            <a:stCxn id="66" idx="1"/>
          </p:cNvCxnSpPr>
          <p:nvPr/>
        </p:nvCxnSpPr>
        <p:spPr>
          <a:xfrm rot="10800000" flipH="1">
            <a:off x="4860032" y="5445225"/>
            <a:ext cx="576064" cy="3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732240" y="4653136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4</a:t>
            </a:r>
          </a:p>
          <a:p>
            <a:r>
              <a:rPr lang="ru-RU" sz="4400" dirty="0"/>
              <a:t>4</a:t>
            </a:r>
          </a:p>
        </p:txBody>
      </p:sp>
      <p:cxnSp>
        <p:nvCxnSpPr>
          <p:cNvPr id="71" name="Прямая соединительная линия 70"/>
          <p:cNvCxnSpPr>
            <a:stCxn id="69" idx="1"/>
          </p:cNvCxnSpPr>
          <p:nvPr/>
        </p:nvCxnSpPr>
        <p:spPr>
          <a:xfrm rot="10800000" flipH="1">
            <a:off x="6732240" y="5373217"/>
            <a:ext cx="504056" cy="3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8" grpId="0"/>
      <p:bldP spid="66" grpId="0"/>
      <p:bldP spid="6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6024</TotalTime>
  <Words>631</Words>
  <Application>Microsoft Office PowerPoint</Application>
  <PresentationFormat>Экран (4:3)</PresentationFormat>
  <Paragraphs>148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МОУ Еринская средняя общеобразовательная школа  Обыкновенные дроби</vt:lpstr>
      <vt:lpstr>Слайд 2</vt:lpstr>
      <vt:lpstr>ЭПИГРАФ</vt:lpstr>
      <vt:lpstr>Устный счет</vt:lpstr>
      <vt:lpstr>Ключ к словосочетанию </vt:lpstr>
      <vt:lpstr>Выполните вычисления  когда началось регулярное движение поездов на Московском метрополитене</vt:lpstr>
      <vt:lpstr>Сравнение двух видов задач</vt:lpstr>
      <vt:lpstr>Физкультминутка (гимнастика для глаз)</vt:lpstr>
      <vt:lpstr>Повторение ранее изученного</vt:lpstr>
      <vt:lpstr>                                      Решение задач                    Задача 1 </vt:lpstr>
      <vt:lpstr>Слайд 11</vt:lpstr>
      <vt:lpstr>Работа в группах по 6-7 человек</vt:lpstr>
      <vt:lpstr>Итог урока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Еринская средняя общеобразовательная школа  Обыкновенные дроби</dc:title>
  <dc:creator>Пользователь Windows</dc:creator>
  <cp:lastModifiedBy>Admin</cp:lastModifiedBy>
  <cp:revision>175</cp:revision>
  <dcterms:created xsi:type="dcterms:W3CDTF">2010-11-07T15:18:52Z</dcterms:created>
  <dcterms:modified xsi:type="dcterms:W3CDTF">2011-01-10T19:28:12Z</dcterms:modified>
</cp:coreProperties>
</file>