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93" r:id="rId2"/>
    <p:sldId id="265" r:id="rId3"/>
    <p:sldId id="279" r:id="rId4"/>
    <p:sldId id="285" r:id="rId5"/>
    <p:sldId id="280" r:id="rId6"/>
    <p:sldId id="295" r:id="rId7"/>
    <p:sldId id="281" r:id="rId8"/>
    <p:sldId id="283" r:id="rId9"/>
    <p:sldId id="284" r:id="rId10"/>
    <p:sldId id="288" r:id="rId11"/>
    <p:sldId id="287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75" r:id="rId20"/>
    <p:sldId id="289" r:id="rId21"/>
    <p:sldId id="290" r:id="rId22"/>
    <p:sldId id="291" r:id="rId23"/>
    <p:sldId id="296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'[Диаграмма в Microsoft Word]Лист1'!$A$1:$F$1</c:f>
              <c:strCache>
                <c:ptCount val="6"/>
                <c:pt idx="0">
                  <c:v>Таджикистан</c:v>
                </c:pt>
                <c:pt idx="1">
                  <c:v>Армения</c:v>
                </c:pt>
                <c:pt idx="2">
                  <c:v>Россия</c:v>
                </c:pt>
                <c:pt idx="3">
                  <c:v>Узбекистан</c:v>
                </c:pt>
                <c:pt idx="4">
                  <c:v>Молдова</c:v>
                </c:pt>
                <c:pt idx="5">
                  <c:v>Азербайджан</c:v>
                </c:pt>
              </c:strCache>
            </c:strRef>
          </c:cat>
          <c:val>
            <c:numRef>
              <c:f>'[Диаграмма в Microsoft Word]Лист1'!$A$2:$F$2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0.13</c:v>
                </c:pt>
                <c:pt idx="4">
                  <c:v>7.0000000000000007E-2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630480217750559"/>
          <c:y val="0.10084527867329007"/>
          <c:w val="0.26443593856323516"/>
          <c:h val="0.733770470505393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0.50969</cdr:x>
      <cdr:y>0.35634</cdr:y>
    </cdr:from>
    <cdr:to>
      <cdr:x>0.6208</cdr:x>
      <cdr:y>0.55837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94558" y="1612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itchFamily="34" charset="0"/>
              <a:cs typeface="Arial" pitchFamily="34" charset="0"/>
            </a:rPr>
            <a:t>20%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0.29875</cdr:x>
      <cdr:y>0.13061</cdr:y>
    </cdr:from>
    <cdr:to>
      <cdr:x>0.40986</cdr:x>
      <cdr:y>0.33264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58616" y="5911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itchFamily="34" charset="0"/>
              <a:cs typeface="Arial" pitchFamily="34" charset="0"/>
            </a:rPr>
            <a:t>10%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0.42125</cdr:x>
      <cdr:y>0.75409</cdr:y>
    </cdr:from>
    <cdr:to>
      <cdr:x>0.53236</cdr:x>
      <cdr:y>0.95612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66728" y="3412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0.35125</cdr:x>
      <cdr:y>0.65863</cdr:y>
    </cdr:from>
    <cdr:to>
      <cdr:x>0.46236</cdr:x>
      <cdr:y>0.86066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90664" y="29809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itchFamily="34" charset="0"/>
              <a:cs typeface="Arial" pitchFamily="34" charset="0"/>
            </a:rPr>
            <a:t>40%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0.22739</cdr:x>
      <cdr:y>0.23162</cdr:y>
    </cdr:from>
    <cdr:to>
      <cdr:x>0.3385</cdr:x>
      <cdr:y>0.43366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1325" y="10483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Arial" pitchFamily="34" charset="0"/>
              <a:cs typeface="Arial" pitchFamily="34" charset="0"/>
            </a:rPr>
            <a:t>7%</a:t>
          </a:r>
          <a:endParaRPr lang="ru-RU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59A0-6242-49E3-8792-026D0C243FFB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8648D-6613-49A8-A53B-BDA9CDD7C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6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312E-99E9-4E4F-846C-CD406D092AA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E384-61C7-4F4D-B038-EE26A039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2240"/>
            <a:ext cx="7776865" cy="38231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ПРОБЛЕМЫ ОБУЧЕНИЯ  И ПУТИ ИХ ПРЕОДОЛЕНИЯ  В МНОГОНАЦИОНАЛЬНОЙ НАЧАЛЬНОЙ ШКОЛЕ.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600" b="1" smtClean="0">
                <a:solidFill>
                  <a:srgbClr val="C00000"/>
                </a:solidFill>
              </a:rPr>
              <a:t>                          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DIANA\Рабочий стол\lfn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Загрузки\news-1IppHDHv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4"/>
            <a:ext cx="265494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Загрузки\726-unterreicht-apa-190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20" y="332655"/>
            <a:ext cx="279083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88" y="0"/>
            <a:ext cx="8229600" cy="17728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Роль учителя в воспитании толерантного отношения в многонациональном классе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Быть толерантным –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означает уважать других, невзирая на различия. Это означает быть внимательным к другим и обращать внимание на то, что нас сближает.</a:t>
            </a:r>
          </a:p>
          <a:p>
            <a:endParaRPr lang="ru-RU" dirty="0"/>
          </a:p>
        </p:txBody>
      </p:sp>
      <p:pic>
        <p:nvPicPr>
          <p:cNvPr id="15363" name="Picture 3" descr="C:\Documents and Settings\DIANA\Рабочий стол\всё с рабочего стола\ФОТО2013 3 Б\IMG_0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485" y="2605881"/>
            <a:ext cx="33500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53" name="Freeform 29"/>
          <p:cNvSpPr>
            <a:spLocks/>
          </p:cNvSpPr>
          <p:nvPr/>
        </p:nvSpPr>
        <p:spPr bwMode="gray">
          <a:xfrm rot="20083580">
            <a:off x="4676928" y="1356275"/>
            <a:ext cx="2759911" cy="1654194"/>
          </a:xfrm>
          <a:custGeom>
            <a:avLst/>
            <a:gdLst/>
            <a:ahLst/>
            <a:cxnLst>
              <a:cxn ang="0">
                <a:pos x="716" y="96"/>
              </a:cxn>
              <a:cxn ang="0">
                <a:pos x="859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5" y="3"/>
              </a:cxn>
              <a:cxn ang="0">
                <a:pos x="1448" y="17"/>
              </a:cxn>
              <a:cxn ang="0">
                <a:pos x="1582" y="42"/>
              </a:cxn>
              <a:cxn ang="0">
                <a:pos x="1706" y="70"/>
              </a:cxn>
              <a:cxn ang="0">
                <a:pos x="1814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1" y="249"/>
              </a:cxn>
              <a:cxn ang="0">
                <a:pos x="2008" y="327"/>
              </a:cxn>
              <a:cxn ang="0">
                <a:pos x="1988" y="427"/>
              </a:cxn>
              <a:cxn ang="0">
                <a:pos x="1957" y="542"/>
              </a:cxn>
              <a:cxn ang="0">
                <a:pos x="1918" y="672"/>
              </a:cxn>
              <a:cxn ang="0">
                <a:pos x="1865" y="807"/>
              </a:cxn>
              <a:cxn ang="0">
                <a:pos x="1801" y="944"/>
              </a:cxn>
              <a:cxn ang="0">
                <a:pos x="1721" y="1076"/>
              </a:cxn>
              <a:cxn ang="0">
                <a:pos x="1626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4" y="1469"/>
              </a:cxn>
              <a:cxn ang="0">
                <a:pos x="1098" y="1511"/>
              </a:cxn>
              <a:cxn ang="0">
                <a:pos x="949" y="1532"/>
              </a:cxn>
              <a:cxn ang="0">
                <a:pos x="801" y="1536"/>
              </a:cxn>
              <a:cxn ang="0">
                <a:pos x="653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69" y="1419"/>
              </a:cxn>
              <a:cxn ang="0">
                <a:pos x="90" y="1390"/>
              </a:cxn>
              <a:cxn ang="0">
                <a:pos x="33" y="1368"/>
              </a:cxn>
              <a:cxn ang="0">
                <a:pos x="4" y="1357"/>
              </a:cxn>
              <a:cxn ang="0">
                <a:pos x="0" y="1349"/>
              </a:cxn>
              <a:cxn ang="0">
                <a:pos x="4" y="1316"/>
              </a:cxn>
              <a:cxn ang="0">
                <a:pos x="14" y="1250"/>
              </a:cxn>
              <a:cxn ang="0">
                <a:pos x="32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8" y="798"/>
              </a:cxn>
              <a:cxn ang="0">
                <a:pos x="197" y="661"/>
              </a:cxn>
              <a:cxn ang="0">
                <a:pos x="268" y="525"/>
              </a:cxn>
              <a:cxn ang="0">
                <a:pos x="356" y="395"/>
              </a:cxn>
              <a:cxn ang="0">
                <a:pos x="459" y="277"/>
              </a:cxn>
              <a:cxn ang="0">
                <a:pos x="580" y="175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676927" y="1356276"/>
            <a:ext cx="2886512" cy="2856164"/>
            <a:chOff x="2942" y="484"/>
            <a:chExt cx="1824" cy="2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490040" y="1356275"/>
            <a:ext cx="4073401" cy="4744405"/>
            <a:chOff x="2192" y="484"/>
            <a:chExt cx="2574" cy="35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0" name="Freeform 26"/>
            <p:cNvSpPr>
              <a:spLocks/>
            </p:cNvSpPr>
            <p:nvPr/>
          </p:nvSpPr>
          <p:spPr bwMode="gray">
            <a:xfrm rot="1787888">
              <a:off x="2472" y="2431"/>
              <a:ext cx="1697" cy="120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3259581">
              <a:off x="2842" y="3067"/>
              <a:ext cx="1562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Гармония в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 многообразии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 rot="17817427">
              <a:off x="1609" y="3158"/>
              <a:ext cx="1419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871276" y="1356275"/>
            <a:ext cx="4692166" cy="4908370"/>
            <a:chOff x="1801" y="484"/>
            <a:chExt cx="2965" cy="3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2" name="Freeform 28"/>
            <p:cNvSpPr>
              <a:spLocks/>
            </p:cNvSpPr>
            <p:nvPr/>
          </p:nvSpPr>
          <p:spPr bwMode="gray">
            <a:xfrm rot="18870454">
              <a:off x="1202" y="2575"/>
              <a:ext cx="2220" cy="1021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1787888">
              <a:off x="2472" y="2431"/>
              <a:ext cx="1697" cy="120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8270453">
              <a:off x="1679" y="2883"/>
              <a:ext cx="1230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Мир и согласие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3259581">
              <a:off x="2842" y="3067"/>
              <a:ext cx="1562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Гармония в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 многообразии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 rot="17817427">
              <a:off x="1609" y="3158"/>
              <a:ext cx="1419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0477035" flipV="1">
            <a:off x="1000689" y="3233229"/>
            <a:ext cx="2783889" cy="157777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25834" y="1356275"/>
            <a:ext cx="5937607" cy="4908370"/>
            <a:chOff x="1014" y="484"/>
            <a:chExt cx="3752" cy="3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2" name="Freeform 28"/>
            <p:cNvSpPr>
              <a:spLocks/>
            </p:cNvSpPr>
            <p:nvPr/>
          </p:nvSpPr>
          <p:spPr bwMode="gray">
            <a:xfrm rot="18870454">
              <a:off x="1202" y="2575"/>
              <a:ext cx="2220" cy="1021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1787888">
              <a:off x="2472" y="2431"/>
              <a:ext cx="1697" cy="120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 rot="20559711">
              <a:off x="1014" y="2140"/>
              <a:ext cx="1232" cy="5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прав других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8270453">
              <a:off x="1679" y="2883"/>
              <a:ext cx="1230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Мир и согласие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3259581">
              <a:off x="2842" y="3067"/>
              <a:ext cx="1562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Гармония в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 многообразии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 rot="17817427">
              <a:off x="1609" y="3158"/>
              <a:ext cx="1419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0477035" flipV="1">
            <a:off x="1000689" y="3233229"/>
            <a:ext cx="2783889" cy="157777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491320" y="1356275"/>
            <a:ext cx="6072121" cy="4908370"/>
            <a:chOff x="929" y="484"/>
            <a:chExt cx="3837" cy="37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929" y="680"/>
              <a:ext cx="1856" cy="1219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18870454">
              <a:off x="1202" y="2575"/>
              <a:ext cx="2220" cy="1021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1787888">
              <a:off x="2472" y="2431"/>
              <a:ext cx="1697" cy="120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1795324">
              <a:off x="1219" y="1110"/>
              <a:ext cx="1232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Сострадание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 rot="20559711">
              <a:off x="1014" y="2140"/>
              <a:ext cx="1232" cy="5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прав других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8270453">
              <a:off x="1679" y="2883"/>
              <a:ext cx="1230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Мир и согласие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3259581">
              <a:off x="2842" y="3067"/>
              <a:ext cx="1562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Гармония в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 многообразии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 rot="17817427">
              <a:off x="1609" y="3158"/>
              <a:ext cx="1419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6"/>
          <p:cNvSpPr>
            <a:spLocks/>
          </p:cNvSpPr>
          <p:nvPr/>
        </p:nvSpPr>
        <p:spPr bwMode="gray">
          <a:xfrm rot="10477035" flipV="1">
            <a:off x="1000689" y="3233229"/>
            <a:ext cx="2783889" cy="157777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61495">
            <a:off x="4803015" y="3154313"/>
            <a:ext cx="3027646" cy="1528681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491320" y="227033"/>
            <a:ext cx="6072121" cy="6037612"/>
            <a:chOff x="929" y="-370"/>
            <a:chExt cx="3837" cy="4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929" y="680"/>
              <a:ext cx="1856" cy="1219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 rot="21385721">
              <a:off x="2336" y="-370"/>
              <a:ext cx="858" cy="2338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18870454">
              <a:off x="1202" y="2575"/>
              <a:ext cx="2220" cy="1021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1787888">
              <a:off x="2472" y="2431"/>
              <a:ext cx="1697" cy="1201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083580">
              <a:off x="2942" y="484"/>
              <a:ext cx="1744" cy="1251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1795324">
              <a:off x="1219" y="1110"/>
              <a:ext cx="1232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Сострадание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 rot="20559711">
              <a:off x="1014" y="2140"/>
              <a:ext cx="1232" cy="5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прав других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990880">
              <a:off x="3270" y="1876"/>
              <a:ext cx="1496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Уважение человеческого дост</a:t>
              </a:r>
              <a:r>
                <a:rPr lang="ru-RU" sz="2000" dirty="0">
                  <a:solidFill>
                    <a:srgbClr val="FFFF00"/>
                  </a:solidFill>
                  <a:cs typeface="+mn-cs"/>
                </a:rPr>
                <a:t>о</a:t>
              </a: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инства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8270453">
              <a:off x="1679" y="2883"/>
              <a:ext cx="1230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  <a:cs typeface="+mn-cs"/>
                </a:rPr>
                <a:t>Мир и согласие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3259581">
              <a:off x="2842" y="3067"/>
              <a:ext cx="1562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Гармония в</a:t>
              </a:r>
            </a:p>
            <a:p>
              <a:pPr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cs typeface="+mn-cs"/>
                </a:rPr>
                <a:t> многообразии</a:t>
              </a:r>
              <a:endParaRPr lang="en-US" sz="2000" b="1" dirty="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 rot="17817427">
              <a:off x="1609" y="3158"/>
              <a:ext cx="1419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cs typeface="+mn-cs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247215">
            <a:off x="4869183" y="1861736"/>
            <a:ext cx="24589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6" name="Text Box 34"/>
          <p:cNvSpPr txBox="1">
            <a:spLocks noChangeArrowheads="1"/>
          </p:cNvSpPr>
          <p:nvPr/>
        </p:nvSpPr>
        <p:spPr bwMode="gray">
          <a:xfrm rot="5084148">
            <a:off x="3484316" y="1210677"/>
            <a:ext cx="153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Прощение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gray">
          <a:xfrm>
            <a:off x="3268535" y="2422762"/>
            <a:ext cx="2092067" cy="181983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ДРУЖБА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Внеклассное мероприятие «Дружба»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DIANA\Рабочий стол\всё с рабочего стола\ФОТО2013 3 Б\IMG_03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32" y="1700808"/>
            <a:ext cx="7458092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632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8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IANA\Рабочий стол\всё с рабочего стола\ФОТО2013 3 Б\IMG_0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20688"/>
            <a:ext cx="78488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IANA\Рабочий стол\всё с рабочего стола\ФОТО2013 3 Б\IMG_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498" y="1600200"/>
            <a:ext cx="63990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IANA\Рабочий стол\всё с рабочего стола\ФОТО2013 3 Б\IMG_0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764705"/>
            <a:ext cx="78488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7272808" cy="360039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Люби того. Кто ест не так</a:t>
            </a:r>
          </a:p>
          <a:p>
            <a:r>
              <a:rPr lang="ru-RU" b="1" dirty="0">
                <a:solidFill>
                  <a:srgbClr val="C00000"/>
                </a:solidFill>
              </a:rPr>
              <a:t>И носит странную одежду,</a:t>
            </a:r>
          </a:p>
          <a:p>
            <a:r>
              <a:rPr lang="ru-RU" b="1" dirty="0">
                <a:solidFill>
                  <a:srgbClr val="C00000"/>
                </a:solidFill>
              </a:rPr>
              <a:t>Пусть он иной, но он не враг,</a:t>
            </a:r>
          </a:p>
          <a:p>
            <a:r>
              <a:rPr lang="ru-RU" b="1" dirty="0">
                <a:solidFill>
                  <a:srgbClr val="C00000"/>
                </a:solidFill>
              </a:rPr>
              <a:t>Он занят в жизни тем же.</a:t>
            </a:r>
          </a:p>
          <a:p>
            <a:r>
              <a:rPr lang="ru-RU" b="1" dirty="0">
                <a:solidFill>
                  <a:srgbClr val="C00000"/>
                </a:solidFill>
              </a:rPr>
              <a:t>Он любит, создает семью</a:t>
            </a:r>
          </a:p>
          <a:p>
            <a:r>
              <a:rPr lang="ru-RU" b="1" dirty="0">
                <a:solidFill>
                  <a:srgbClr val="C00000"/>
                </a:solidFill>
              </a:rPr>
              <a:t>И строит дом, как все земляне,</a:t>
            </a:r>
          </a:p>
          <a:p>
            <a:r>
              <a:rPr lang="ru-RU" b="1" dirty="0">
                <a:solidFill>
                  <a:srgbClr val="C00000"/>
                </a:solidFill>
              </a:rPr>
              <a:t>Он так же падает в бою…</a:t>
            </a:r>
          </a:p>
          <a:p>
            <a:r>
              <a:rPr lang="ru-RU" b="1" dirty="0">
                <a:solidFill>
                  <a:srgbClr val="C00000"/>
                </a:solidFill>
              </a:rPr>
              <a:t>Не лучше ли нам всем быть друзьями?!</a:t>
            </a:r>
          </a:p>
        </p:txBody>
      </p:sp>
      <p:pic>
        <p:nvPicPr>
          <p:cNvPr id="2053" name="Picture 5" descr="D:\Мои документы\Загрузки\906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2008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СПАСИБО    ЗА ВНИМАНИЕ!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620688"/>
            <a:ext cx="43204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Распад Советского Союза привел к тому, что в стране начались активные миграционные </a:t>
            </a:r>
            <a:r>
              <a:rPr lang="ru-RU" sz="2400" b="1" dirty="0" smtClean="0">
                <a:solidFill>
                  <a:srgbClr val="C00000"/>
                </a:solidFill>
              </a:rPr>
              <a:t>процессы.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Особенно </a:t>
            </a:r>
            <a:r>
              <a:rPr lang="ru-RU" sz="2400" b="1" dirty="0">
                <a:solidFill>
                  <a:srgbClr val="C00000"/>
                </a:solidFill>
              </a:rPr>
              <a:t>сильная волна миграции коснулась южных республик (Азербайджан, Узбекистан, Таджикистан</a:t>
            </a:r>
            <a:r>
              <a:rPr lang="en-US" sz="2400" b="1" dirty="0">
                <a:solidFill>
                  <a:srgbClr val="C00000"/>
                </a:solidFill>
              </a:rPr>
              <a:t>,</a:t>
            </a:r>
            <a:r>
              <a:rPr lang="ru-RU" sz="2400" b="1" dirty="0">
                <a:solidFill>
                  <a:srgbClr val="C00000"/>
                </a:solidFill>
              </a:rPr>
              <a:t> Армения). 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0"/>
            <a:ext cx="7766248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Ох уж эти, интересные дети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Возникли вопросы: «Как организовать учебный процесс?», «С чего начать?», а самое главное –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«Как обучить русскому языку нерусских учащихся?»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D:\Мои документы\Загрузки\олд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052736"/>
            <a:ext cx="29523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Ученики школы «Дружба»- представители разных культур.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859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224840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10%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5218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13%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задачи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бучения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детей-мигрантов в подобных классах уже на самой первой его степени сводится к подготовке школьников к их дальнейшему обучению на русском языке.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Смоделировать </a:t>
            </a:r>
            <a:r>
              <a:rPr lang="ru-RU" dirty="0">
                <a:solidFill>
                  <a:srgbClr val="00B050"/>
                </a:solidFill>
              </a:rPr>
              <a:t>учебный процесс, дополняя и изменяя образовательные программы, чтобы вовлечь в учебную деятельность всех учащихся, при этом проявляя чувство уважения к учащимся-мигрантам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Исследовать адаптацию детей-мигрантов в образовательной среде школы.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Всех учащихся-мигрантов можно разделить на две группы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ru-RU" sz="5000" b="1" dirty="0">
                <a:solidFill>
                  <a:srgbClr val="FF0000"/>
                </a:solidFill>
              </a:rPr>
              <a:t>- Учащиеся-билингвы </a:t>
            </a:r>
            <a:r>
              <a:rPr lang="ru-RU" sz="5000" dirty="0"/>
              <a:t>– это учащиеся, в семьях которых говорят как на своем родном языке, так и на русском языке. Многие из таких учеников никогда не были на своей исторической </a:t>
            </a:r>
            <a:r>
              <a:rPr lang="ru-RU" sz="5000" dirty="0" smtClean="0"/>
              <a:t>родине.</a:t>
            </a:r>
          </a:p>
          <a:p>
            <a:endParaRPr lang="ru-RU" sz="5000" dirty="0"/>
          </a:p>
          <a:p>
            <a:r>
              <a:rPr lang="ru-RU" sz="5000" b="1" dirty="0">
                <a:solidFill>
                  <a:srgbClr val="FF0000"/>
                </a:solidFill>
              </a:rPr>
              <a:t>- Учащиеся-</a:t>
            </a:r>
            <a:r>
              <a:rPr lang="ru-RU" sz="5000" b="1" dirty="0" err="1">
                <a:solidFill>
                  <a:srgbClr val="FF0000"/>
                </a:solidFill>
              </a:rPr>
              <a:t>инофоны</a:t>
            </a:r>
            <a:r>
              <a:rPr lang="ru-RU" sz="5000" b="1" dirty="0">
                <a:solidFill>
                  <a:srgbClr val="FF0000"/>
                </a:solidFill>
              </a:rPr>
              <a:t> </a:t>
            </a:r>
            <a:r>
              <a:rPr lang="ru-RU" sz="5000" dirty="0"/>
              <a:t>– это учащиеся, чьи семьи недавно приехали в наш город, мигрировали из Азербайджана, Армении. Учащиеся-</a:t>
            </a:r>
            <a:r>
              <a:rPr lang="ru-RU" sz="5000" dirty="0" err="1"/>
              <a:t>инофоны</a:t>
            </a:r>
            <a:r>
              <a:rPr lang="ru-RU" sz="5000" dirty="0"/>
              <a:t> владеют иными фоновыми знаниями, русским же языком они владеют лишь на пороговом уровне, на уровне городской коммуникации, на так называемом бытовом уровне. </a:t>
            </a:r>
          </a:p>
          <a:p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1445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Разработать модель психолого-педагогической поддержки детей-мигрантов в школе и методические приемы ее реализации с учетом специфики школы.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8488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Методические и игровые приемы, используемые на уроках русского языка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Определение </a:t>
            </a:r>
            <a:r>
              <a:rPr lang="ru-RU" sz="3600" dirty="0">
                <a:solidFill>
                  <a:srgbClr val="002060"/>
                </a:solidFill>
              </a:rPr>
              <a:t>уровня пассивного словарного запаса</a:t>
            </a:r>
            <a:r>
              <a:rPr lang="ru-RU" sz="3600" dirty="0" smtClean="0">
                <a:solidFill>
                  <a:srgbClr val="002060"/>
                </a:solidFill>
              </a:rPr>
              <a:t>.(тест)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показ предмета, действия или признака, называемого словом;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предъявление соответствующей иллюстрации;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перевод слова на родной язык;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морфемный или словообразовательный анализ слова;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обращение к этимологии слова;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подбор синонимов и (или) антонимов;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элементарное определение понятия на родном или русском языках</a:t>
            </a:r>
            <a:r>
              <a:rPr lang="ru-RU" sz="3600" dirty="0" smtClean="0">
                <a:solidFill>
                  <a:srgbClr val="002060"/>
                </a:solidFill>
              </a:rPr>
              <a:t>.(игры)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9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514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Ох уж эти, интересные дети.</vt:lpstr>
      <vt:lpstr>Ученики школы «Дружба»- представители разных культур.</vt:lpstr>
      <vt:lpstr>Основные задачи </vt:lpstr>
      <vt:lpstr>Всех учащихся-мигрантов можно разделить на две группы: </vt:lpstr>
      <vt:lpstr>Презентация PowerPoint</vt:lpstr>
      <vt:lpstr>Методические и игровые приемы, используемые на уроках русского языка  </vt:lpstr>
      <vt:lpstr>Роль учителя в воспитании толерантного отношения в многонациональном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Внеклассное мероприятие «Дружба»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undrivan</cp:lastModifiedBy>
  <cp:revision>52</cp:revision>
  <dcterms:created xsi:type="dcterms:W3CDTF">2013-04-18T12:47:24Z</dcterms:created>
  <dcterms:modified xsi:type="dcterms:W3CDTF">2013-08-13T10:17:15Z</dcterms:modified>
</cp:coreProperties>
</file>