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6" r:id="rId4"/>
    <p:sldId id="257" r:id="rId5"/>
    <p:sldId id="270" r:id="rId6"/>
    <p:sldId id="258" r:id="rId7"/>
    <p:sldId id="259" r:id="rId8"/>
    <p:sldId id="260" r:id="rId9"/>
    <p:sldId id="261" r:id="rId10"/>
    <p:sldId id="263" r:id="rId11"/>
    <p:sldId id="262" r:id="rId12"/>
    <p:sldId id="271" r:id="rId13"/>
    <p:sldId id="272" r:id="rId14"/>
    <p:sldId id="264" r:id="rId15"/>
    <p:sldId id="273" r:id="rId16"/>
    <p:sldId id="274" r:id="rId17"/>
    <p:sldId id="275" r:id="rId18"/>
    <p:sldId id="276" r:id="rId19"/>
    <p:sldId id="278" r:id="rId20"/>
    <p:sldId id="277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10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C2517-CA93-44C3-A5AA-11EC3A5B4FC5}" type="datetimeFigureOut">
              <a:rPr lang="ru-RU"/>
              <a:pPr>
                <a:defRPr/>
              </a:pPr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236F8-AB0D-404C-8FB2-ECC288AB2F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D7860-2C2E-48B3-9648-E64D7E0C4547}" type="datetimeFigureOut">
              <a:rPr lang="ru-RU"/>
              <a:pPr>
                <a:defRPr/>
              </a:pPr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3EFAA-92B1-48EF-B373-266914A206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9C14B-7B6C-4A09-89BA-047AD8BDB11A}" type="datetimeFigureOut">
              <a:rPr lang="ru-RU"/>
              <a:pPr>
                <a:defRPr/>
              </a:pPr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BA40F-7CED-4AAE-9E95-53FADCF8BF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5ECC0-9311-4B21-B294-4C5C836CA19E}" type="datetimeFigureOut">
              <a:rPr lang="ru-RU"/>
              <a:pPr>
                <a:defRPr/>
              </a:pPr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79A0A-7921-471C-8123-403781EA6F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F7AD5-AC07-429E-A553-2E794A005B66}" type="datetimeFigureOut">
              <a:rPr lang="ru-RU"/>
              <a:pPr>
                <a:defRPr/>
              </a:pPr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CEBD5-6A50-43C9-8A29-51E83544B6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D2717-5BED-48C4-B9DD-2CD14C24CF4B}" type="datetimeFigureOut">
              <a:rPr lang="ru-RU"/>
              <a:pPr>
                <a:defRPr/>
              </a:pPr>
              <a:t>03.12.2013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DDC4C-A7F9-41A7-8277-0B301F417F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575B3-08EC-4266-B582-8E46A858F14D}" type="datetimeFigureOut">
              <a:rPr lang="ru-RU"/>
              <a:pPr>
                <a:defRPr/>
              </a:pPr>
              <a:t>03.12.2013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85668-896E-4A85-9B9E-DB102086D2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DD48A-A48E-4F18-8025-FE05453D555C}" type="datetimeFigureOut">
              <a:rPr lang="ru-RU"/>
              <a:pPr>
                <a:defRPr/>
              </a:pPr>
              <a:t>03.12.2013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CCBFF-5C8A-4CA2-BFD0-0ED8158313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3FE0E-A950-4348-8113-2BA51B49A5DA}" type="datetimeFigureOut">
              <a:rPr lang="ru-RU"/>
              <a:pPr>
                <a:defRPr/>
              </a:pPr>
              <a:t>03.12.2013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1E908-9BB6-4A75-A30F-DF62F09DD9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80E80-B27A-4FA9-A805-FC44E8DF43F3}" type="datetimeFigureOut">
              <a:rPr lang="ru-RU"/>
              <a:pPr>
                <a:defRPr/>
              </a:pPr>
              <a:t>03.12.2013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1A33E-ED65-4CCD-ADB5-B5B647AC7A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DCE68-3887-4370-9D3E-A5CDF921A55D}" type="datetimeFigureOut">
              <a:rPr lang="ru-RU"/>
              <a:pPr>
                <a:defRPr/>
              </a:pPr>
              <a:t>03.12.2013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015ED-8650-4A58-9918-05660FC41E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D0D8964-C380-418E-B62A-E1190B589E39}" type="datetimeFigureOut">
              <a:rPr lang="ru-RU"/>
              <a:pPr>
                <a:defRPr/>
              </a:pPr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6E19BBD-1F52-4C7A-8DB5-09632E7AB5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8" descr="DSC08880"/>
          <p:cNvPicPr>
            <a:picLocks noChangeAspect="1" noChangeArrowheads="1"/>
          </p:cNvPicPr>
          <p:nvPr/>
        </p:nvPicPr>
        <p:blipFill>
          <a:blip r:embed="rId2">
            <a:lum bright="40000" contrast="-52000"/>
          </a:blip>
          <a:srcRect/>
          <a:stretch>
            <a:fillRect/>
          </a:stretch>
        </p:blipFill>
        <p:spPr bwMode="auto">
          <a:xfrm>
            <a:off x="0" y="0"/>
            <a:ext cx="9175750" cy="693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00063" y="2786063"/>
            <a:ext cx="7772400" cy="14700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b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УЧИТЕЛЬСКОЙ ДИНАСТИИ НАПОЛЬСКИХ 220 ЛЕТ</a:t>
            </a:r>
          </a:p>
        </p:txBody>
      </p: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2571750" y="5857875"/>
            <a:ext cx="6357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rgbClr val="0066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1"/>
          <p:cNvSpPr txBox="1">
            <a:spLocks noChangeArrowheads="1"/>
          </p:cNvSpPr>
          <p:nvPr/>
        </p:nvSpPr>
        <p:spPr bwMode="auto">
          <a:xfrm>
            <a:off x="250825" y="404813"/>
            <a:ext cx="87137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66FF"/>
                </a:solidFill>
                <a:latin typeface="Monotype Corsiva" pitchFamily="66" charset="0"/>
              </a:rPr>
              <a:t>Педагогическая копилка учительской династии Напольских</a:t>
            </a:r>
          </a:p>
        </p:txBody>
      </p:sp>
      <p:sp>
        <p:nvSpPr>
          <p:cNvPr id="22530" name="TextBox 2"/>
          <p:cNvSpPr txBox="1">
            <a:spLocks noChangeArrowheads="1"/>
          </p:cNvSpPr>
          <p:nvPr/>
        </p:nvSpPr>
        <p:spPr bwMode="auto">
          <a:xfrm>
            <a:off x="395288" y="1052513"/>
            <a:ext cx="8286750" cy="585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66FF"/>
                </a:solidFill>
                <a:latin typeface="Monotype Corsiva" pitchFamily="66" charset="0"/>
              </a:rPr>
              <a:t>Напольских  Африкан Акимович</a:t>
            </a:r>
            <a:r>
              <a:rPr lang="ru-RU">
                <a:solidFill>
                  <a:srgbClr val="0066FF"/>
                </a:solidFill>
                <a:latin typeface="Monotype Corsiva" pitchFamily="66" charset="0"/>
              </a:rPr>
              <a:t> </a:t>
            </a:r>
          </a:p>
          <a:p>
            <a:r>
              <a:rPr lang="ru-RU">
                <a:solidFill>
                  <a:srgbClr val="0066FF"/>
                </a:solidFill>
                <a:latin typeface="Monotype Corsiva" pitchFamily="66" charset="0"/>
              </a:rPr>
              <a:t>Ветеран педагогического труда</a:t>
            </a:r>
          </a:p>
          <a:p>
            <a:endParaRPr lang="ru-RU">
              <a:solidFill>
                <a:srgbClr val="0066FF"/>
              </a:solidFill>
              <a:latin typeface="Monotype Corsiva" pitchFamily="66" charset="0"/>
            </a:endParaRPr>
          </a:p>
          <a:p>
            <a:r>
              <a:rPr lang="ru-RU" b="1">
                <a:solidFill>
                  <a:srgbClr val="0066FF"/>
                </a:solidFill>
                <a:latin typeface="Monotype Corsiva" pitchFamily="66" charset="0"/>
              </a:rPr>
              <a:t>Напольских  Анастасия  Петровна</a:t>
            </a:r>
          </a:p>
          <a:p>
            <a:r>
              <a:rPr lang="ru-RU">
                <a:solidFill>
                  <a:srgbClr val="0066FF"/>
                </a:solidFill>
                <a:latin typeface="Monotype Corsiva" pitchFamily="66" charset="0"/>
              </a:rPr>
              <a:t>Значок ЦК ВЛКСМ за активную работу с пионерами 1973</a:t>
            </a:r>
          </a:p>
          <a:p>
            <a:r>
              <a:rPr lang="ru-RU">
                <a:solidFill>
                  <a:srgbClr val="0066FF"/>
                </a:solidFill>
                <a:latin typeface="Monotype Corsiva" pitchFamily="66" charset="0"/>
              </a:rPr>
              <a:t>Значок «Отличник народного просвещения» 1988</a:t>
            </a:r>
          </a:p>
          <a:p>
            <a:r>
              <a:rPr lang="ru-RU">
                <a:solidFill>
                  <a:srgbClr val="0066FF"/>
                </a:solidFill>
                <a:latin typeface="Monotype Corsiva" pitchFamily="66" charset="0"/>
              </a:rPr>
              <a:t>Медаль «Ветеран труда» 2004</a:t>
            </a:r>
          </a:p>
          <a:p>
            <a:endParaRPr lang="ru-RU">
              <a:solidFill>
                <a:srgbClr val="0066FF"/>
              </a:solidFill>
              <a:latin typeface="Monotype Corsiva" pitchFamily="66" charset="0"/>
            </a:endParaRPr>
          </a:p>
          <a:p>
            <a:r>
              <a:rPr lang="ru-RU" b="1">
                <a:solidFill>
                  <a:srgbClr val="0066FF"/>
                </a:solidFill>
                <a:latin typeface="Monotype Corsiva" pitchFamily="66" charset="0"/>
              </a:rPr>
              <a:t>Напольских Сергей  Африканович</a:t>
            </a:r>
          </a:p>
          <a:p>
            <a:r>
              <a:rPr lang="ru-RU">
                <a:solidFill>
                  <a:srgbClr val="0066FF"/>
                </a:solidFill>
                <a:latin typeface="Monotype Corsiva" pitchFamily="66" charset="0"/>
              </a:rPr>
              <a:t>Мастер спорта по зимнему полиатлону</a:t>
            </a:r>
          </a:p>
          <a:p>
            <a:r>
              <a:rPr lang="ru-RU">
                <a:solidFill>
                  <a:srgbClr val="0066FF"/>
                </a:solidFill>
                <a:latin typeface="Monotype Corsiva" pitchFamily="66" charset="0"/>
              </a:rPr>
              <a:t>Чемпион мира 1994 года по зимнему полиатлону</a:t>
            </a:r>
          </a:p>
          <a:p>
            <a:endParaRPr lang="ru-RU" b="1">
              <a:solidFill>
                <a:srgbClr val="0066FF"/>
              </a:solidFill>
              <a:latin typeface="Monotype Corsiva" pitchFamily="66" charset="0"/>
            </a:endParaRPr>
          </a:p>
          <a:p>
            <a:r>
              <a:rPr lang="ru-RU" b="1">
                <a:solidFill>
                  <a:srgbClr val="0066FF"/>
                </a:solidFill>
                <a:latin typeface="Monotype Corsiva" pitchFamily="66" charset="0"/>
              </a:rPr>
              <a:t>Напольских Ольга Ивановна</a:t>
            </a:r>
          </a:p>
          <a:p>
            <a:r>
              <a:rPr lang="ru-RU">
                <a:solidFill>
                  <a:srgbClr val="0066FF"/>
                </a:solidFill>
                <a:latin typeface="Monotype Corsiva" pitchFamily="66" charset="0"/>
              </a:rPr>
              <a:t>Значок «Отличник народного просвещения»</a:t>
            </a:r>
          </a:p>
          <a:p>
            <a:r>
              <a:rPr lang="ru-RU">
                <a:solidFill>
                  <a:srgbClr val="0066FF"/>
                </a:solidFill>
                <a:latin typeface="Monotype Corsiva" pitchFamily="66" charset="0"/>
              </a:rPr>
              <a:t>Медаль «За вклад в развитие образования» </a:t>
            </a:r>
          </a:p>
          <a:p>
            <a:r>
              <a:rPr lang="ru-RU">
                <a:solidFill>
                  <a:srgbClr val="0066FF"/>
                </a:solidFill>
                <a:latin typeface="Monotype Corsiva" pitchFamily="66" charset="0"/>
              </a:rPr>
              <a:t>Лауреат Губернаторской премии 2006</a:t>
            </a:r>
          </a:p>
          <a:p>
            <a:r>
              <a:rPr lang="ru-RU">
                <a:solidFill>
                  <a:srgbClr val="0066FF"/>
                </a:solidFill>
                <a:latin typeface="Monotype Corsiva" pitchFamily="66" charset="0"/>
              </a:rPr>
              <a:t>Гранд президента в рамках приоритетного национального проекта «Образование» 2009</a:t>
            </a:r>
          </a:p>
          <a:p>
            <a:endParaRPr lang="ru-RU">
              <a:solidFill>
                <a:srgbClr val="0066FF"/>
              </a:solidFill>
            </a:endParaRPr>
          </a:p>
          <a:p>
            <a:r>
              <a:rPr lang="ru-RU" b="1">
                <a:solidFill>
                  <a:srgbClr val="0066FF"/>
                </a:solidFill>
                <a:latin typeface="Monotype Corsiva" pitchFamily="66" charset="0"/>
              </a:rPr>
              <a:t>Воронина Лариса Африкановна</a:t>
            </a:r>
          </a:p>
          <a:p>
            <a:r>
              <a:rPr lang="ru-RU">
                <a:solidFill>
                  <a:srgbClr val="0066FF"/>
                </a:solidFill>
                <a:latin typeface="Monotype Corsiva" pitchFamily="66" charset="0"/>
              </a:rPr>
              <a:t>Грамота Департамента образования Кировской области 2012</a:t>
            </a:r>
          </a:p>
          <a:p>
            <a:endParaRPr lang="ru-RU">
              <a:solidFill>
                <a:srgbClr val="0066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1"/>
          <p:cNvSpPr txBox="1">
            <a:spLocks noChangeArrowheads="1"/>
          </p:cNvSpPr>
          <p:nvPr/>
        </p:nvSpPr>
        <p:spPr bwMode="auto">
          <a:xfrm>
            <a:off x="250825" y="571500"/>
            <a:ext cx="8569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0066FF"/>
                </a:solidFill>
                <a:latin typeface="Monotype Corsiva" pitchFamily="66" charset="0"/>
              </a:rPr>
              <a:t>Не словами, а делами</a:t>
            </a:r>
          </a:p>
        </p:txBody>
      </p:sp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785813" y="1214438"/>
            <a:ext cx="7000875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66FF"/>
                </a:solidFill>
                <a:latin typeface="Monotype Corsiva" pitchFamily="66" charset="0"/>
              </a:rPr>
              <a:t>Напольских С. А.</a:t>
            </a:r>
          </a:p>
          <a:p>
            <a:r>
              <a:rPr lang="ru-RU" sz="2000">
                <a:solidFill>
                  <a:srgbClr val="0066FF"/>
                </a:solidFill>
                <a:latin typeface="Monotype Corsiva" pitchFamily="66" charset="0"/>
              </a:rPr>
              <a:t> Российский шоу-проект НТВ+ «Счастливый рейс» г. Москва по программе «Газпром – детям» - 3 место</a:t>
            </a:r>
          </a:p>
          <a:p>
            <a:endParaRPr lang="ru-RU" sz="2000">
              <a:solidFill>
                <a:srgbClr val="0066FF"/>
              </a:solidFill>
              <a:latin typeface="Monotype Corsiva" pitchFamily="66" charset="0"/>
            </a:endParaRPr>
          </a:p>
          <a:p>
            <a:r>
              <a:rPr lang="ru-RU" sz="2000" b="1">
                <a:solidFill>
                  <a:srgbClr val="0066FF"/>
                </a:solidFill>
                <a:latin typeface="Monotype Corsiva" pitchFamily="66" charset="0"/>
              </a:rPr>
              <a:t>Напольских О. И.</a:t>
            </a:r>
          </a:p>
          <a:p>
            <a:r>
              <a:rPr lang="ru-RU" sz="2000">
                <a:solidFill>
                  <a:srgbClr val="0066FF"/>
                </a:solidFill>
                <a:latin typeface="Monotype Corsiva" pitchFamily="66" charset="0"/>
              </a:rPr>
              <a:t>Руководитель РМО, ОМО учителей иностранного языка</a:t>
            </a:r>
          </a:p>
          <a:p>
            <a:r>
              <a:rPr lang="ru-RU" sz="2000">
                <a:solidFill>
                  <a:srgbClr val="0066FF"/>
                </a:solidFill>
                <a:latin typeface="Monotype Corsiva" pitchFamily="66" charset="0"/>
              </a:rPr>
              <a:t>Победители и призёры районных олимпиад по немецкому языку</a:t>
            </a:r>
          </a:p>
          <a:p>
            <a:r>
              <a:rPr lang="ru-RU" sz="2000">
                <a:solidFill>
                  <a:srgbClr val="0066FF"/>
                </a:solidFill>
                <a:latin typeface="Monotype Corsiva" pitchFamily="66" charset="0"/>
              </a:rPr>
              <a:t>1 место в областном смотре-конкурсе кабинетов ИЯ</a:t>
            </a:r>
          </a:p>
          <a:p>
            <a:r>
              <a:rPr lang="ru-RU" sz="2000">
                <a:solidFill>
                  <a:srgbClr val="0066FF"/>
                </a:solidFill>
                <a:latin typeface="Monotype Corsiva" pitchFamily="66" charset="0"/>
              </a:rPr>
              <a:t>Занесена в ежегодную  общероссийскую Энциклопедию «Одаренные дети – будущее России» в рубрику «Доска Почета»</a:t>
            </a:r>
          </a:p>
          <a:p>
            <a:r>
              <a:rPr lang="ru-RU" sz="2000">
                <a:solidFill>
                  <a:srgbClr val="0066FF"/>
                </a:solidFill>
                <a:latin typeface="Monotype Corsiva" pitchFamily="66" charset="0"/>
              </a:rPr>
              <a:t>Участие в проекте «Учить немецкий – думать о будущем» по линии немецкого культурного центра имени Гете  в Москве</a:t>
            </a:r>
          </a:p>
          <a:p>
            <a:endParaRPr lang="ru-RU" sz="2000">
              <a:solidFill>
                <a:srgbClr val="0066FF"/>
              </a:solidFill>
              <a:latin typeface="Monotype Corsiva" pitchFamily="66" charset="0"/>
            </a:endParaRPr>
          </a:p>
          <a:p>
            <a:endParaRPr lang="ru-RU" sz="2000">
              <a:solidFill>
                <a:srgbClr val="0066FF"/>
              </a:solidFill>
              <a:latin typeface="Monotype Corsiva" pitchFamily="66" charset="0"/>
            </a:endParaRPr>
          </a:p>
          <a:p>
            <a:endParaRPr lang="ru-RU" sz="2000">
              <a:solidFill>
                <a:srgbClr val="0066FF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1"/>
          <p:cNvSpPr txBox="1">
            <a:spLocks noChangeArrowheads="1"/>
          </p:cNvSpPr>
          <p:nvPr/>
        </p:nvSpPr>
        <p:spPr bwMode="auto">
          <a:xfrm>
            <a:off x="250825" y="571500"/>
            <a:ext cx="84978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0066FF"/>
                </a:solidFill>
                <a:latin typeface="Monotype Corsiva" pitchFamily="66" charset="0"/>
              </a:rPr>
              <a:t>Не словами, а делами</a:t>
            </a:r>
          </a:p>
        </p:txBody>
      </p:sp>
      <p:sp>
        <p:nvSpPr>
          <p:cNvPr id="24578" name="TextBox 2"/>
          <p:cNvSpPr txBox="1">
            <a:spLocks noChangeArrowheads="1"/>
          </p:cNvSpPr>
          <p:nvPr/>
        </p:nvSpPr>
        <p:spPr bwMode="auto">
          <a:xfrm>
            <a:off x="428625" y="1357313"/>
            <a:ext cx="6786563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66FF"/>
                </a:solidFill>
                <a:latin typeface="Monotype Corsiva" pitchFamily="66" charset="0"/>
              </a:rPr>
              <a:t>Воронин А. А.</a:t>
            </a:r>
          </a:p>
          <a:p>
            <a:r>
              <a:rPr lang="ru-RU" sz="2000">
                <a:solidFill>
                  <a:srgbClr val="0066FF"/>
                </a:solidFill>
                <a:latin typeface="Monotype Corsiva" pitchFamily="66" charset="0"/>
              </a:rPr>
              <a:t>Руководитель РМО преподавателей-организаторов ОБЖ</a:t>
            </a:r>
          </a:p>
          <a:p>
            <a:r>
              <a:rPr lang="ru-RU" sz="2000">
                <a:solidFill>
                  <a:srgbClr val="0066FF"/>
                </a:solidFill>
                <a:latin typeface="Monotype Corsiva" pitchFamily="66" charset="0"/>
              </a:rPr>
              <a:t>Победители и призёры районного конкурса «Безопасное колесо» и соревнований допризывной молодёжи.</a:t>
            </a:r>
          </a:p>
          <a:p>
            <a:endParaRPr lang="ru-RU" sz="2000">
              <a:solidFill>
                <a:srgbClr val="0066FF"/>
              </a:solidFill>
              <a:latin typeface="Monotype Corsiva" pitchFamily="66" charset="0"/>
            </a:endParaRPr>
          </a:p>
          <a:p>
            <a:r>
              <a:rPr lang="ru-RU" sz="2000" b="1">
                <a:solidFill>
                  <a:srgbClr val="0066FF"/>
                </a:solidFill>
                <a:latin typeface="Monotype Corsiva" pitchFamily="66" charset="0"/>
              </a:rPr>
              <a:t>Воронина Л. А. </a:t>
            </a:r>
          </a:p>
          <a:p>
            <a:r>
              <a:rPr lang="ru-RU" sz="2000">
                <a:solidFill>
                  <a:srgbClr val="0066FF"/>
                </a:solidFill>
                <a:latin typeface="Monotype Corsiva" pitchFamily="66" charset="0"/>
              </a:rPr>
              <a:t>Руководитель РМО учителей биологии. </a:t>
            </a:r>
          </a:p>
          <a:p>
            <a:r>
              <a:rPr lang="ru-RU" sz="2000">
                <a:solidFill>
                  <a:srgbClr val="0066FF"/>
                </a:solidFill>
                <a:latin typeface="Monotype Corsiva" pitchFamily="66" charset="0"/>
              </a:rPr>
              <a:t>Районная и областная  грамоты за 1 место в конкурсе учебно-опытных участков.</a:t>
            </a:r>
          </a:p>
          <a:p>
            <a:r>
              <a:rPr lang="ru-RU" sz="2000">
                <a:solidFill>
                  <a:srgbClr val="0066FF"/>
                </a:solidFill>
                <a:latin typeface="Monotype Corsiva" pitchFamily="66" charset="0"/>
              </a:rPr>
              <a:t>Подготовлены призёры и победители:</a:t>
            </a:r>
          </a:p>
          <a:p>
            <a:r>
              <a:rPr lang="ru-RU" sz="2000">
                <a:solidFill>
                  <a:srgbClr val="0066FF"/>
                </a:solidFill>
                <a:latin typeface="Monotype Corsiva" pitchFamily="66" charset="0"/>
              </a:rPr>
              <a:t>Викторина «Что я знаю о ООПТ России». Призер.</a:t>
            </a:r>
          </a:p>
          <a:p>
            <a:r>
              <a:rPr lang="ru-RU" sz="2000">
                <a:solidFill>
                  <a:srgbClr val="0066FF"/>
                </a:solidFill>
                <a:latin typeface="Monotype Corsiva" pitchFamily="66" charset="0"/>
              </a:rPr>
              <a:t>Региональный проект«Я – исследователь». Призер</a:t>
            </a:r>
            <a:r>
              <a:rPr lang="ru-RU">
                <a:solidFill>
                  <a:srgbClr val="0066FF"/>
                </a:solidFill>
              </a:rPr>
              <a:t>.</a:t>
            </a:r>
            <a:endParaRPr lang="ru-RU" sz="2000">
              <a:solidFill>
                <a:srgbClr val="0066FF"/>
              </a:solidFill>
              <a:latin typeface="Monotype Corsiva" pitchFamily="66" charset="0"/>
            </a:endParaRPr>
          </a:p>
          <a:p>
            <a:r>
              <a:rPr lang="ru-RU" sz="2000">
                <a:solidFill>
                  <a:srgbClr val="0066FF"/>
                </a:solidFill>
                <a:latin typeface="Monotype Corsiva" pitchFamily="66" charset="0"/>
              </a:rPr>
              <a:t>Международная игра - конкурс«Гелиантус». Диплом 2 степени.</a:t>
            </a:r>
          </a:p>
          <a:p>
            <a:r>
              <a:rPr lang="ru-RU" sz="2000">
                <a:solidFill>
                  <a:srgbClr val="0066FF"/>
                </a:solidFill>
                <a:latin typeface="Monotype Corsiva" pitchFamily="66" charset="0"/>
              </a:rPr>
              <a:t>Областной Интернет-конкурс «Природа родного края». </a:t>
            </a:r>
          </a:p>
          <a:p>
            <a:r>
              <a:rPr lang="ru-RU" sz="2000">
                <a:solidFill>
                  <a:srgbClr val="0066FF"/>
                </a:solidFill>
                <a:latin typeface="Monotype Corsiva" pitchFamily="66" charset="0"/>
              </a:rPr>
              <a:t>Областной экологический конкурс «Гимн воде». Победитель.</a:t>
            </a:r>
          </a:p>
          <a:p>
            <a:r>
              <a:rPr lang="ru-RU" sz="2000">
                <a:solidFill>
                  <a:srgbClr val="0066FF"/>
                </a:solidFill>
                <a:latin typeface="Monotype Corsiva" pitchFamily="66" charset="0"/>
              </a:rPr>
              <a:t>Всероссийские 11 Молодежные Циолковские чтения. Победитель.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C:\Documents and Settings\Аджимская школа\Рабочий стол\к презент уит дин\_DSC38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5" y="3357563"/>
            <a:ext cx="4316413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4" descr="C:\Documents and Settings\Аджимская школа\Рабочий стол\к презент уит дин\на сц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3500438"/>
            <a:ext cx="4087813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5" descr="C:\Documents and Settings\Аджимская школа\Рабочий стол\к презент уит дин\ведут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571500"/>
            <a:ext cx="391160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Прямоугольник 5"/>
          <p:cNvSpPr>
            <a:spLocks noChangeArrowheads="1"/>
          </p:cNvSpPr>
          <p:nvPr/>
        </p:nvSpPr>
        <p:spPr bwMode="auto">
          <a:xfrm>
            <a:off x="4211638" y="836613"/>
            <a:ext cx="4572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66FF"/>
                </a:solidFill>
                <a:latin typeface="Monotype Corsiva" pitchFamily="66" charset="0"/>
              </a:rPr>
              <a:t>Учителя. Они как свет в пути,</a:t>
            </a:r>
          </a:p>
          <a:p>
            <a:pPr algn="ctr"/>
            <a:r>
              <a:rPr lang="ru-RU" sz="2000" b="1">
                <a:solidFill>
                  <a:srgbClr val="0066FF"/>
                </a:solidFill>
                <a:latin typeface="Monotype Corsiva" pitchFamily="66" charset="0"/>
              </a:rPr>
              <a:t>Какое нужно огненное сердце</a:t>
            </a:r>
          </a:p>
          <a:p>
            <a:pPr algn="ctr"/>
            <a:r>
              <a:rPr lang="ru-RU" sz="2000" b="1">
                <a:solidFill>
                  <a:srgbClr val="0066FF"/>
                </a:solidFill>
                <a:latin typeface="Monotype Corsiva" pitchFamily="66" charset="0"/>
              </a:rPr>
              <a:t>Иметь в груди, чтоб людям свет нести,</a:t>
            </a:r>
          </a:p>
          <a:p>
            <a:pPr algn="ctr"/>
            <a:r>
              <a:rPr lang="ru-RU" sz="2000" b="1">
                <a:solidFill>
                  <a:srgbClr val="0066FF"/>
                </a:solidFill>
                <a:latin typeface="Monotype Corsiva" pitchFamily="66" charset="0"/>
              </a:rPr>
              <a:t>Чтоб след его вовек не мог стереться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C:\Documents and Settings\Аджимская школа\Рабочий стол\к презент уит дин\DSC080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620713"/>
            <a:ext cx="42862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C:\Documents and Settings\Аджимская школа\Рабочий стол\к презент уит дин\Recoverd_jpg_file(2116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3" descr="ааа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C:\Documents and Settings\Аджимская школа\Рабочий стол\к презент уит дин\в малмыж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63"/>
            <a:ext cx="9144000" cy="598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3" descr="063"/>
          <p:cNvPicPr>
            <a:picLocks noChangeAspect="1" noChangeArrowheads="1"/>
          </p:cNvPicPr>
          <p:nvPr/>
        </p:nvPicPr>
        <p:blipFill>
          <a:blip r:embed="rId2">
            <a:lum bright="4000" contras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755650" y="6021388"/>
            <a:ext cx="72723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cs typeface="Arial" charset="0"/>
              </a:rPr>
              <a:t>XI</a:t>
            </a:r>
            <a:r>
              <a:rPr lang="ru-RU" sz="2000">
                <a:solidFill>
                  <a:schemeClr val="bg1"/>
                </a:solidFill>
                <a:cs typeface="Arial" charset="0"/>
              </a:rPr>
              <a:t> Молодёжные Циолковские чтения г. Киров</a:t>
            </a:r>
            <a:endParaRPr lang="en-US" sz="2000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5" descr="1сен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70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Text Box 6"/>
          <p:cNvSpPr txBox="1">
            <a:spLocks noChangeArrowheads="1"/>
          </p:cNvSpPr>
          <p:nvPr/>
        </p:nvSpPr>
        <p:spPr bwMode="auto">
          <a:xfrm>
            <a:off x="4284663" y="4738688"/>
            <a:ext cx="4968875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sz="2400" b="1">
                <a:solidFill>
                  <a:schemeClr val="bg1"/>
                </a:solidFill>
                <a:latin typeface="Monotype Corsiva" pitchFamily="66" charset="0"/>
              </a:rPr>
              <a:t>Это вам не пустяк, далеко не пустяк –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sz="2400" b="1">
                <a:solidFill>
                  <a:schemeClr val="bg1"/>
                </a:solidFill>
                <a:latin typeface="Monotype Corsiva" pitchFamily="66" charset="0"/>
              </a:rPr>
              <a:t>По ночам класс нам снится.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sz="2400" b="1">
                <a:solidFill>
                  <a:schemeClr val="bg1"/>
                </a:solidFill>
                <a:latin typeface="Monotype Corsiva" pitchFamily="66" charset="0"/>
              </a:rPr>
              <a:t>Это надо же так, это надо же так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sz="2400" b="1">
                <a:solidFill>
                  <a:schemeClr val="bg1"/>
                </a:solidFill>
                <a:latin typeface="Monotype Corsiva" pitchFamily="66" charset="0"/>
              </a:rPr>
              <a:t>В свою школу влюбиться.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3"/>
          <p:cNvSpPr txBox="1">
            <a:spLocks noChangeArrowheads="1"/>
          </p:cNvSpPr>
          <p:nvPr/>
        </p:nvSpPr>
        <p:spPr bwMode="auto">
          <a:xfrm>
            <a:off x="857250" y="2071688"/>
            <a:ext cx="7286625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0066FF"/>
                </a:solidFill>
                <a:latin typeface="Monotype Corsiva" pitchFamily="66" charset="0"/>
              </a:rPr>
              <a:t>Строгим и ласковым, мудрым и чутким,</a:t>
            </a:r>
          </a:p>
          <a:p>
            <a:pPr algn="ctr"/>
            <a:r>
              <a:rPr lang="ru-RU" sz="3200">
                <a:solidFill>
                  <a:srgbClr val="0066FF"/>
                </a:solidFill>
                <a:latin typeface="Monotype Corsiva" pitchFamily="66" charset="0"/>
              </a:rPr>
              <a:t>Тем, у кого седина на висках,</a:t>
            </a:r>
          </a:p>
          <a:p>
            <a:pPr algn="ctr"/>
            <a:r>
              <a:rPr lang="ru-RU" sz="3200">
                <a:solidFill>
                  <a:srgbClr val="0066FF"/>
                </a:solidFill>
                <a:latin typeface="Monotype Corsiva" pitchFamily="66" charset="0"/>
              </a:rPr>
              <a:t>Тем, кто недавно из стен институтских</a:t>
            </a:r>
          </a:p>
          <a:p>
            <a:pPr algn="ctr"/>
            <a:r>
              <a:rPr lang="ru-RU" sz="3200">
                <a:solidFill>
                  <a:srgbClr val="0066FF"/>
                </a:solidFill>
                <a:latin typeface="Monotype Corsiva" pitchFamily="66" charset="0"/>
              </a:rPr>
              <a:t>Учит в труде добиваться побед,</a:t>
            </a:r>
          </a:p>
          <a:p>
            <a:pPr algn="ctr"/>
            <a:r>
              <a:rPr lang="ru-RU" sz="3200">
                <a:solidFill>
                  <a:srgbClr val="0066FF"/>
                </a:solidFill>
                <a:latin typeface="Monotype Corsiva" pitchFamily="66" charset="0"/>
              </a:rPr>
              <a:t>Всем кому гордое имя УЧИТЕЛЬ</a:t>
            </a:r>
          </a:p>
          <a:p>
            <a:pPr algn="ctr"/>
            <a:r>
              <a:rPr lang="ru-RU" sz="3200">
                <a:solidFill>
                  <a:srgbClr val="0066FF"/>
                </a:solidFill>
                <a:latin typeface="Monotype Corsiva" pitchFamily="66" charset="0"/>
              </a:rPr>
              <a:t>Мы посвящаем этот сюжет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Box 1"/>
          <p:cNvSpPr txBox="1">
            <a:spLocks noChangeArrowheads="1"/>
          </p:cNvSpPr>
          <p:nvPr/>
        </p:nvSpPr>
        <p:spPr bwMode="auto">
          <a:xfrm>
            <a:off x="1692275" y="2924175"/>
            <a:ext cx="61928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0066FF"/>
                </a:solidFill>
                <a:latin typeface="Monotype Corsiva" pitchFamily="66" charset="0"/>
              </a:rPr>
              <a:t>СПАСИБО ЗА ВНИМАНИЕ!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6" descr="аджим общ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950" y="30163"/>
            <a:ext cx="9251950" cy="682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Заголовок 1"/>
          <p:cNvSpPr>
            <a:spLocks/>
          </p:cNvSpPr>
          <p:nvPr/>
        </p:nvSpPr>
        <p:spPr bwMode="auto">
          <a:xfrm>
            <a:off x="611188" y="54451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Село наше древнее, только вглядись !</a:t>
            </a:r>
            <a:br>
              <a:rPr lang="ru-RU" sz="2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</a:br>
            <a:r>
              <a:rPr lang="ru-RU" sz="2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Всюду бурлит искромётная жизнь.</a:t>
            </a:r>
            <a:br>
              <a:rPr lang="ru-RU" sz="2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</a:br>
            <a:r>
              <a:rPr lang="ru-RU" sz="2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Школа всегда и везде впереди.</a:t>
            </a:r>
            <a:br>
              <a:rPr lang="ru-RU" sz="2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</a:br>
            <a:r>
              <a:rPr lang="ru-RU" sz="2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Вот красота-то какая, смотри 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1"/>
          <p:cNvSpPr txBox="1">
            <a:spLocks noChangeArrowheads="1"/>
          </p:cNvSpPr>
          <p:nvPr/>
        </p:nvSpPr>
        <p:spPr bwMode="auto">
          <a:xfrm>
            <a:off x="611188" y="333375"/>
            <a:ext cx="7786687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0066FF"/>
                </a:solidFill>
                <a:latin typeface="Monotype Corsiva" pitchFamily="66" charset="0"/>
              </a:rPr>
              <a:t>МКОУ СОШ с. Аджим 170 лет</a:t>
            </a:r>
          </a:p>
          <a:p>
            <a:pPr algn="ctr"/>
            <a:r>
              <a:rPr lang="ru-RU" sz="3200" b="1">
                <a:solidFill>
                  <a:srgbClr val="0066FF"/>
                </a:solidFill>
                <a:latin typeface="Monotype Corsiva" pitchFamily="66" charset="0"/>
              </a:rPr>
              <a:t>Малмыжский район  Кировская область</a:t>
            </a:r>
            <a:r>
              <a:rPr lang="ru-RU" sz="3600">
                <a:latin typeface="Monotype Corsiva" pitchFamily="66" charset="0"/>
              </a:rPr>
              <a:t> </a:t>
            </a:r>
          </a:p>
        </p:txBody>
      </p:sp>
      <p:pic>
        <p:nvPicPr>
          <p:cNvPr id="16386" name="Picture 4" descr="школ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484313"/>
            <a:ext cx="6911975" cy="484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/>
          <p:cNvSpPr/>
          <p:nvPr/>
        </p:nvSpPr>
        <p:spPr>
          <a:xfrm>
            <a:off x="1187450" y="5661025"/>
            <a:ext cx="2386013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err="1"/>
              <a:t>Кочина</a:t>
            </a:r>
            <a:endParaRPr lang="ru-RU" sz="1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Евгения Сергеевна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err="1"/>
              <a:t>педстаж</a:t>
            </a:r>
            <a:r>
              <a:rPr lang="ru-RU" sz="1200" dirty="0"/>
              <a:t> 2 года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Учитель иностранного языка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786563" y="4429125"/>
            <a:ext cx="214312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>
                <a:solidFill>
                  <a:srgbClr val="FFFFFF"/>
                </a:solidFill>
              </a:rPr>
              <a:t>Воронин </a:t>
            </a:r>
          </a:p>
          <a:p>
            <a:pPr algn="ctr">
              <a:defRPr/>
            </a:pPr>
            <a:r>
              <a:rPr lang="ru-RU" sz="1200">
                <a:solidFill>
                  <a:srgbClr val="FFFFFF"/>
                </a:solidFill>
              </a:rPr>
              <a:t>Андрей Анатольевич </a:t>
            </a:r>
          </a:p>
          <a:p>
            <a:pPr algn="ctr">
              <a:defRPr/>
            </a:pPr>
            <a:r>
              <a:rPr lang="ru-RU" sz="1200">
                <a:solidFill>
                  <a:srgbClr val="FFFFFF"/>
                </a:solidFill>
              </a:rPr>
              <a:t>педстаж 21 год</a:t>
            </a:r>
          </a:p>
          <a:p>
            <a:pPr algn="ctr">
              <a:defRPr/>
            </a:pPr>
            <a:r>
              <a:rPr lang="ru-RU" sz="1200">
                <a:solidFill>
                  <a:srgbClr val="FFFFFF"/>
                </a:solidFill>
              </a:rPr>
              <a:t>Учитель физической культуры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357438" y="4429125"/>
            <a:ext cx="221456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Напольских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Сергей </a:t>
            </a:r>
            <a:r>
              <a:rPr lang="ru-RU" sz="1200" dirty="0" err="1"/>
              <a:t>Африканович</a:t>
            </a:r>
            <a:r>
              <a:rPr lang="ru-RU" sz="1200" dirty="0"/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err="1"/>
              <a:t>педстаж</a:t>
            </a:r>
            <a:r>
              <a:rPr lang="ru-RU" sz="1200" dirty="0"/>
              <a:t> 11 лет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Учитель физической культуры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643438" y="4429125"/>
            <a:ext cx="214312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>
                <a:solidFill>
                  <a:srgbClr val="FFFFFF"/>
                </a:solidFill>
              </a:rPr>
              <a:t>Воронина </a:t>
            </a:r>
          </a:p>
          <a:p>
            <a:pPr algn="ctr">
              <a:defRPr/>
            </a:pPr>
            <a:r>
              <a:rPr lang="ru-RU" sz="1200">
                <a:solidFill>
                  <a:srgbClr val="FFFFFF"/>
                </a:solidFill>
              </a:rPr>
              <a:t>Лариса Африкановна </a:t>
            </a:r>
          </a:p>
          <a:p>
            <a:pPr algn="ctr">
              <a:defRPr/>
            </a:pPr>
            <a:r>
              <a:rPr lang="ru-RU" sz="1200">
                <a:solidFill>
                  <a:srgbClr val="FFFFFF"/>
                </a:solidFill>
              </a:rPr>
              <a:t>педстаж 16 лет</a:t>
            </a:r>
          </a:p>
          <a:p>
            <a:pPr algn="ctr">
              <a:defRPr/>
            </a:pPr>
            <a:r>
              <a:rPr lang="ru-RU" sz="1200">
                <a:solidFill>
                  <a:srgbClr val="FFFFFF"/>
                </a:solidFill>
              </a:rPr>
              <a:t>Учитель биологии и химии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429125" y="2857500"/>
            <a:ext cx="214312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>
                <a:solidFill>
                  <a:srgbClr val="FFFFFF"/>
                </a:solidFill>
              </a:rPr>
              <a:t>Напольских </a:t>
            </a:r>
          </a:p>
          <a:p>
            <a:pPr algn="ctr">
              <a:defRPr/>
            </a:pPr>
            <a:r>
              <a:rPr lang="ru-RU" sz="1200">
                <a:solidFill>
                  <a:srgbClr val="FFFFFF"/>
                </a:solidFill>
              </a:rPr>
              <a:t>Анастасия Петровна педстаж 40 лет</a:t>
            </a:r>
          </a:p>
          <a:p>
            <a:pPr algn="ctr">
              <a:defRPr/>
            </a:pPr>
            <a:r>
              <a:rPr lang="ru-RU" sz="1200">
                <a:solidFill>
                  <a:srgbClr val="FFFFFF"/>
                </a:solidFill>
              </a:rPr>
              <a:t>Учитель начальных классов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357438" y="2857500"/>
            <a:ext cx="2071687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>
                <a:solidFill>
                  <a:srgbClr val="FFFFFF"/>
                </a:solidFill>
              </a:rPr>
              <a:t>Напольских </a:t>
            </a:r>
          </a:p>
          <a:p>
            <a:pPr algn="ctr">
              <a:defRPr/>
            </a:pPr>
            <a:r>
              <a:rPr lang="ru-RU" sz="1200">
                <a:solidFill>
                  <a:srgbClr val="FFFFFF"/>
                </a:solidFill>
              </a:rPr>
              <a:t>Африкан Акимович  </a:t>
            </a:r>
          </a:p>
          <a:p>
            <a:pPr algn="ctr">
              <a:defRPr/>
            </a:pPr>
            <a:r>
              <a:rPr lang="ru-RU" sz="1200">
                <a:solidFill>
                  <a:srgbClr val="FFFFFF"/>
                </a:solidFill>
              </a:rPr>
              <a:t>педстаж 41 год 11 месяцев</a:t>
            </a:r>
          </a:p>
          <a:p>
            <a:pPr algn="ctr">
              <a:defRPr/>
            </a:pPr>
            <a:r>
              <a:rPr lang="ru-RU" sz="1200">
                <a:solidFill>
                  <a:srgbClr val="FFFFFF"/>
                </a:solidFill>
              </a:rPr>
              <a:t>Учитель физической культуры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42875" y="4429125"/>
            <a:ext cx="2214563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Напольских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Ольга Ивановна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err="1"/>
              <a:t>педстаж</a:t>
            </a:r>
            <a:r>
              <a:rPr lang="ru-RU" sz="1200" dirty="0"/>
              <a:t> 24 года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Учитель иностранного языка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572000" y="1071563"/>
            <a:ext cx="207168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Волкова Анна Михайловна двоюродная сестра </a:t>
            </a:r>
            <a:r>
              <a:rPr lang="ru-RU" sz="1200" dirty="0" err="1"/>
              <a:t>педстаж</a:t>
            </a:r>
            <a:r>
              <a:rPr lang="ru-RU" sz="1200" dirty="0"/>
              <a:t> 32 года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Учитель физической культуры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42875" y="1071563"/>
            <a:ext cx="2214563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Напольских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Алевтина Акимовна,   сестра,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err="1"/>
              <a:t>педстаж</a:t>
            </a:r>
            <a:r>
              <a:rPr lang="ru-RU" sz="1200" dirty="0"/>
              <a:t> 3 года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Учитель начальных классов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428875" y="1071563"/>
            <a:ext cx="207168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err="1"/>
              <a:t>Лысенкова</a:t>
            </a:r>
            <a:r>
              <a:rPr lang="ru-RU" sz="1200" dirty="0"/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Анна Валерьевна, внучка  </a:t>
            </a:r>
            <a:r>
              <a:rPr lang="ru-RU" sz="1200" dirty="0" err="1"/>
              <a:t>педстаж</a:t>
            </a:r>
            <a:r>
              <a:rPr lang="ru-RU" sz="1200" dirty="0"/>
              <a:t> 1 год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Учитель географии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715125" y="1071563"/>
            <a:ext cx="2214563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Волкова Лидия Михайловна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двоюродная сестра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err="1"/>
              <a:t>педстаж</a:t>
            </a:r>
            <a:r>
              <a:rPr lang="ru-RU" sz="1200" dirty="0"/>
              <a:t> 29 лет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Воспитатель ДОУ</a:t>
            </a:r>
          </a:p>
        </p:txBody>
      </p:sp>
      <p:cxnSp>
        <p:nvCxnSpPr>
          <p:cNvPr id="54" name="Прямая со стрелкой 53"/>
          <p:cNvCxnSpPr>
            <a:endCxn id="29" idx="2"/>
          </p:cNvCxnSpPr>
          <p:nvPr/>
        </p:nvCxnSpPr>
        <p:spPr>
          <a:xfrm rot="10800000">
            <a:off x="1249363" y="1985963"/>
            <a:ext cx="2036762" cy="8715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rot="5400000" flipH="1" flipV="1">
            <a:off x="4929982" y="2428081"/>
            <a:ext cx="85725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 flipV="1">
            <a:off x="6286500" y="2000250"/>
            <a:ext cx="928688" cy="857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>
            <a:endCxn id="23" idx="0"/>
          </p:cNvCxnSpPr>
          <p:nvPr/>
        </p:nvCxnSpPr>
        <p:spPr>
          <a:xfrm>
            <a:off x="4429125" y="3714750"/>
            <a:ext cx="1285875" cy="7143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>
            <a:endCxn id="22" idx="0"/>
          </p:cNvCxnSpPr>
          <p:nvPr/>
        </p:nvCxnSpPr>
        <p:spPr>
          <a:xfrm rot="10800000" flipV="1">
            <a:off x="3463925" y="3714750"/>
            <a:ext cx="965200" cy="7143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>
            <a:endCxn id="30" idx="2"/>
          </p:cNvCxnSpPr>
          <p:nvPr/>
        </p:nvCxnSpPr>
        <p:spPr>
          <a:xfrm rot="10800000">
            <a:off x="3463925" y="1985963"/>
            <a:ext cx="965200" cy="9429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 rot="5400000">
            <a:off x="2143919" y="5428457"/>
            <a:ext cx="42862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7" name="TextBox 74"/>
          <p:cNvSpPr txBox="1">
            <a:spLocks noChangeArrowheads="1"/>
          </p:cNvSpPr>
          <p:nvPr/>
        </p:nvSpPr>
        <p:spPr bwMode="auto">
          <a:xfrm>
            <a:off x="285750" y="142875"/>
            <a:ext cx="84296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0066FF"/>
                </a:solidFill>
                <a:latin typeface="Monotype Corsiva" pitchFamily="66" charset="0"/>
              </a:rPr>
              <a:t>Сегодня славим мы учителей, Династию из сельских педагогов</a:t>
            </a:r>
          </a:p>
          <a:p>
            <a:pPr algn="ctr"/>
            <a:r>
              <a:rPr lang="ru-RU" sz="2000">
                <a:solidFill>
                  <a:srgbClr val="0066FF"/>
                </a:solidFill>
                <a:latin typeface="Monotype Corsiva" pitchFamily="66" charset="0"/>
              </a:rPr>
              <a:t>Достойных дочерей и сыновей, Учителей, как говорят, от Бога.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DSC02893"/>
          <p:cNvPicPr>
            <a:picLocks noChangeAspect="1" noChangeArrowheads="1"/>
          </p:cNvPicPr>
          <p:nvPr/>
        </p:nvPicPr>
        <p:blipFill>
          <a:blip r:embed="rId2">
            <a:lum bright="30000" contrast="16000"/>
          </a:blip>
          <a:srcRect/>
          <a:stretch>
            <a:fillRect/>
          </a:stretch>
        </p:blipFill>
        <p:spPr bwMode="auto">
          <a:xfrm>
            <a:off x="1042988" y="1484313"/>
            <a:ext cx="263842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1000125" y="428625"/>
            <a:ext cx="7143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rgbClr val="0066FF"/>
                </a:solidFill>
                <a:latin typeface="Monotype Corsiva" pitchFamily="66" charset="0"/>
              </a:rPr>
              <a:t>Основоположники династии</a:t>
            </a:r>
          </a:p>
        </p:txBody>
      </p:sp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755650" y="5516563"/>
            <a:ext cx="75612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>
                <a:solidFill>
                  <a:srgbClr val="0066FF"/>
                </a:solidFill>
                <a:latin typeface="Monotype Corsiva" pitchFamily="66" charset="0"/>
              </a:rPr>
              <a:t>С вами считаются, вас уважают и ветеранами называют</a:t>
            </a:r>
          </a:p>
          <a:p>
            <a:pPr algn="ctr"/>
            <a:r>
              <a:rPr lang="ru-RU" sz="2200">
                <a:solidFill>
                  <a:srgbClr val="0066FF"/>
                </a:solidFill>
                <a:latin typeface="Monotype Corsiva" pitchFamily="66" charset="0"/>
              </a:rPr>
              <a:t>За опыт, за то, что школе верны, За то, что душевною силой полны.</a:t>
            </a:r>
          </a:p>
        </p:txBody>
      </p:sp>
      <p:pic>
        <p:nvPicPr>
          <p:cNvPr id="18436" name="Picture 3" descr="DSC02894"/>
          <p:cNvPicPr>
            <a:picLocks noChangeAspect="1" noChangeArrowheads="1"/>
          </p:cNvPicPr>
          <p:nvPr/>
        </p:nvPicPr>
        <p:blipFill>
          <a:blip r:embed="rId3">
            <a:lum bright="30000" contrast="28000"/>
          </a:blip>
          <a:srcRect/>
          <a:stretch>
            <a:fillRect/>
          </a:stretch>
        </p:blipFill>
        <p:spPr bwMode="auto">
          <a:xfrm>
            <a:off x="4716463" y="1484313"/>
            <a:ext cx="2436812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1"/>
          <p:cNvSpPr txBox="1">
            <a:spLocks noChangeArrowheads="1"/>
          </p:cNvSpPr>
          <p:nvPr/>
        </p:nvSpPr>
        <p:spPr bwMode="auto">
          <a:xfrm>
            <a:off x="1258888" y="333375"/>
            <a:ext cx="65008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rgbClr val="0066FF"/>
                </a:solidFill>
                <a:latin typeface="Monotype Corsiva" pitchFamily="66" charset="0"/>
              </a:rPr>
              <a:t>Продолжатели династии</a:t>
            </a:r>
          </a:p>
        </p:txBody>
      </p:sp>
      <p:sp>
        <p:nvSpPr>
          <p:cNvPr id="19458" name="TextBox 2"/>
          <p:cNvSpPr txBox="1">
            <a:spLocks noChangeArrowheads="1"/>
          </p:cNvSpPr>
          <p:nvPr/>
        </p:nvSpPr>
        <p:spPr bwMode="auto">
          <a:xfrm>
            <a:off x="684213" y="5516563"/>
            <a:ext cx="72469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0066FF"/>
                </a:solidFill>
                <a:latin typeface="Monotype Corsiva" pitchFamily="66" charset="0"/>
              </a:rPr>
              <a:t>На нас ответственность лежит большая за династию и каждый раз,</a:t>
            </a:r>
          </a:p>
          <a:p>
            <a:pPr algn="ctr"/>
            <a:r>
              <a:rPr lang="ru-RU" sz="2000">
                <a:solidFill>
                  <a:srgbClr val="0066FF"/>
                </a:solidFill>
                <a:latin typeface="Monotype Corsiva" pitchFamily="66" charset="0"/>
              </a:rPr>
              <a:t>Все важные решенья принимая конечно же, мы вспоминаем вас.</a:t>
            </a:r>
          </a:p>
        </p:txBody>
      </p:sp>
      <p:pic>
        <p:nvPicPr>
          <p:cNvPr id="19459" name="Picture 4" descr="о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412875"/>
            <a:ext cx="290512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7" descr="Рисунок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341438"/>
            <a:ext cx="2914650" cy="391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1"/>
          <p:cNvSpPr txBox="1">
            <a:spLocks noChangeArrowheads="1"/>
          </p:cNvSpPr>
          <p:nvPr/>
        </p:nvSpPr>
        <p:spPr bwMode="auto">
          <a:xfrm>
            <a:off x="395288" y="5373688"/>
            <a:ext cx="84248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>
                <a:solidFill>
                  <a:srgbClr val="0066FF"/>
                </a:solidFill>
                <a:latin typeface="Monotype Corsiva" pitchFamily="66" charset="0"/>
              </a:rPr>
              <a:t>Нам нелегко подчас бывает, но всё же каждый день и каждый час</a:t>
            </a:r>
          </a:p>
          <a:p>
            <a:pPr algn="ctr"/>
            <a:r>
              <a:rPr lang="ru-RU" sz="2200">
                <a:solidFill>
                  <a:srgbClr val="0066FF"/>
                </a:solidFill>
                <a:latin typeface="Monotype Corsiva" pitchFamily="66" charset="0"/>
              </a:rPr>
              <a:t>Пускай наш труд всё к лучшему меняет, а мы всегда во всём поддержим вас.</a:t>
            </a:r>
          </a:p>
        </p:txBody>
      </p:sp>
      <p:pic>
        <p:nvPicPr>
          <p:cNvPr id="20482" name="Picture 5" descr="DSCF02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549275"/>
            <a:ext cx="5976938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1"/>
          <p:cNvSpPr txBox="1">
            <a:spLocks noChangeArrowheads="1"/>
          </p:cNvSpPr>
          <p:nvPr/>
        </p:nvSpPr>
        <p:spPr bwMode="auto">
          <a:xfrm>
            <a:off x="1571625" y="214313"/>
            <a:ext cx="57864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rgbClr val="0066FF"/>
                </a:solidFill>
                <a:latin typeface="Monotype Corsiva" pitchFamily="66" charset="0"/>
              </a:rPr>
              <a:t>Достойная смена</a:t>
            </a:r>
          </a:p>
        </p:txBody>
      </p:sp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1547813" y="5373688"/>
            <a:ext cx="57864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0066FF"/>
                </a:solidFill>
                <a:latin typeface="Monotype Corsiva" pitchFamily="66" charset="0"/>
              </a:rPr>
              <a:t>Ну а душа у кого молода?</a:t>
            </a:r>
          </a:p>
          <a:p>
            <a:pPr algn="ctr"/>
            <a:r>
              <a:rPr lang="ru-RU">
                <a:solidFill>
                  <a:srgbClr val="0066FF"/>
                </a:solidFill>
                <a:latin typeface="Monotype Corsiva" pitchFamily="66" charset="0"/>
              </a:rPr>
              <a:t>Кто с молодыми рядом всегда.</a:t>
            </a:r>
          </a:p>
        </p:txBody>
      </p:sp>
      <p:pic>
        <p:nvPicPr>
          <p:cNvPr id="21507" name="Picture 5" descr="ан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268413"/>
            <a:ext cx="2382838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6" descr="жен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1268413"/>
            <a:ext cx="28003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Proposal</Template>
  <TotalTime>361</TotalTime>
  <Words>563</Words>
  <PresentationFormat>Экран (4:3)</PresentationFormat>
  <Paragraphs>120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Monotype Corsiva</vt:lpstr>
      <vt:lpstr>Тема Office</vt:lpstr>
      <vt:lpstr>УЧИТЕЛЬСКОЙ ДИНАСТИИ НАПОЛЬСКИХ 220 ЛЕТ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Учительской династии Напольских – 220 лет</dc:title>
  <cp:lastModifiedBy>FuckYouBill</cp:lastModifiedBy>
  <cp:revision>23</cp:revision>
  <dcterms:modified xsi:type="dcterms:W3CDTF">2013-12-03T14:50:17Z</dcterms:modified>
</cp:coreProperties>
</file>