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7" r:id="rId7"/>
    <p:sldId id="268" r:id="rId8"/>
    <p:sldId id="260" r:id="rId9"/>
    <p:sldId id="261" r:id="rId10"/>
    <p:sldId id="262" r:id="rId11"/>
    <p:sldId id="263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99"/>
    <a:srgbClr val="FF3300"/>
    <a:srgbClr val="FF0000"/>
    <a:srgbClr val="003300"/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7" d="100"/>
          <a:sy n="67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1D501-72F4-4174-85E8-DC5F8A042225}" type="doc">
      <dgm:prSet loTypeId="urn:microsoft.com/office/officeart/2005/8/layout/StepDown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245047-6C21-41E9-B8BB-83C0D0E54C96}">
      <dgm:prSet phldrT="[Текст]" custT="1"/>
      <dgm:spPr>
        <a:solidFill>
          <a:schemeClr val="accent2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algn="l"/>
          <a:r>
            <a:rPr lang="ru-RU" sz="2400" dirty="0" smtClean="0"/>
            <a:t>обработки и воспроизведения услышанной информации </a:t>
          </a:r>
          <a:endParaRPr lang="ru-RU" sz="2400" dirty="0"/>
        </a:p>
      </dgm:t>
    </dgm:pt>
    <dgm:pt modelId="{F15C5E9A-3F20-4AD0-9D47-EA5B5C66503D}" type="parTrans" cxnId="{BA53BFE3-EC0A-4378-A304-C038C4915BBF}">
      <dgm:prSet/>
      <dgm:spPr/>
      <dgm:t>
        <a:bodyPr/>
        <a:lstStyle/>
        <a:p>
          <a:endParaRPr lang="ru-RU"/>
        </a:p>
      </dgm:t>
    </dgm:pt>
    <dgm:pt modelId="{8DBC1FA2-1CDE-4B31-ABB4-2099AD261413}" type="sibTrans" cxnId="{BA53BFE3-EC0A-4378-A304-C038C4915BBF}">
      <dgm:prSet/>
      <dgm:spPr/>
      <dgm:t>
        <a:bodyPr/>
        <a:lstStyle/>
        <a:p>
          <a:endParaRPr lang="ru-RU"/>
        </a:p>
      </dgm:t>
    </dgm:pt>
    <dgm:pt modelId="{4C76BB05-1DBA-45F2-9ADA-3A5701DCE0B6}">
      <dgm:prSet phldrT="[Текст]" custT="1"/>
      <dgm:spPr>
        <a:solidFill>
          <a:schemeClr val="accent2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800" dirty="0" smtClean="0"/>
            <a:t>шаблонного  и </a:t>
          </a:r>
          <a:r>
            <a:rPr lang="en-US" sz="2800" dirty="0" smtClean="0"/>
            <a:t>SMS-</a:t>
          </a:r>
          <a:r>
            <a:rPr lang="ru-RU" sz="2800" dirty="0" smtClean="0"/>
            <a:t>мышления </a:t>
          </a:r>
          <a:endParaRPr lang="ru-RU" sz="2800" dirty="0"/>
        </a:p>
      </dgm:t>
    </dgm:pt>
    <dgm:pt modelId="{0B63EA30-E6E5-4101-BF1C-07FFFEF4B2EC}" type="parTrans" cxnId="{D2173DE2-5C57-4344-9365-EC77C87182D7}">
      <dgm:prSet/>
      <dgm:spPr/>
      <dgm:t>
        <a:bodyPr/>
        <a:lstStyle/>
        <a:p>
          <a:endParaRPr lang="ru-RU"/>
        </a:p>
      </dgm:t>
    </dgm:pt>
    <dgm:pt modelId="{310AD8A6-241D-4942-9B4B-0F23C079E7B8}" type="sibTrans" cxnId="{D2173DE2-5C57-4344-9365-EC77C87182D7}">
      <dgm:prSet/>
      <dgm:spPr/>
      <dgm:t>
        <a:bodyPr/>
        <a:lstStyle/>
        <a:p>
          <a:endParaRPr lang="ru-RU"/>
        </a:p>
      </dgm:t>
    </dgm:pt>
    <dgm:pt modelId="{9A2D8FA1-0715-422D-90EB-63D2CB00A4BA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точного, «слово в слово», воспроизведения информации</a:t>
          </a:r>
          <a:endParaRPr lang="ru-RU" sz="2400" dirty="0"/>
        </a:p>
      </dgm:t>
    </dgm:pt>
    <dgm:pt modelId="{F5E95220-AE2A-4B44-B6A9-4C5FF4901B45}" type="parTrans" cxnId="{B6FA7677-CEA7-489B-9DD4-95B2FFA67045}">
      <dgm:prSet/>
      <dgm:spPr/>
      <dgm:t>
        <a:bodyPr/>
        <a:lstStyle/>
        <a:p>
          <a:endParaRPr lang="ru-RU"/>
        </a:p>
      </dgm:t>
    </dgm:pt>
    <dgm:pt modelId="{887AA302-F9BD-4E06-BD7C-64B5F954AAEB}" type="sibTrans" cxnId="{B6FA7677-CEA7-489B-9DD4-95B2FFA67045}">
      <dgm:prSet/>
      <dgm:spPr/>
      <dgm:t>
        <a:bodyPr/>
        <a:lstStyle/>
        <a:p>
          <a:endParaRPr lang="ru-RU"/>
        </a:p>
      </dgm:t>
    </dgm:pt>
    <dgm:pt modelId="{1C01FC77-3C0B-481E-A839-683201F4206E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800" dirty="0" smtClean="0"/>
            <a:t>понимания</a:t>
          </a:r>
          <a:r>
            <a:rPr lang="ru-RU" sz="2800" baseline="0" dirty="0" smtClean="0"/>
            <a:t> логических связей </a:t>
          </a:r>
          <a:r>
            <a:rPr lang="ru-RU" sz="2800" baseline="0" dirty="0" err="1" smtClean="0"/>
            <a:t>микротем</a:t>
          </a:r>
          <a:r>
            <a:rPr lang="ru-RU" sz="2800" baseline="0" dirty="0" smtClean="0"/>
            <a:t> текста</a:t>
          </a:r>
          <a:endParaRPr lang="ru-RU" sz="2800" dirty="0"/>
        </a:p>
      </dgm:t>
    </dgm:pt>
    <dgm:pt modelId="{DE55EF96-77BC-4B81-B300-D35C380F2A31}" type="parTrans" cxnId="{20746E08-08EB-4BB5-B226-F65D41DEC99F}">
      <dgm:prSet/>
      <dgm:spPr/>
      <dgm:t>
        <a:bodyPr/>
        <a:lstStyle/>
        <a:p>
          <a:endParaRPr lang="ru-RU"/>
        </a:p>
      </dgm:t>
    </dgm:pt>
    <dgm:pt modelId="{2E4E5495-D0C1-4BA7-85EB-225A1C610997}" type="sibTrans" cxnId="{20746E08-08EB-4BB5-B226-F65D41DEC99F}">
      <dgm:prSet/>
      <dgm:spPr/>
      <dgm:t>
        <a:bodyPr/>
        <a:lstStyle/>
        <a:p>
          <a:endParaRPr lang="ru-RU"/>
        </a:p>
      </dgm:t>
    </dgm:pt>
    <dgm:pt modelId="{BF54C5D3-C6F2-437F-A5F5-1B26E6078ADF}" type="pres">
      <dgm:prSet presAssocID="{6781D501-72F4-4174-85E8-DC5F8A04222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2A1902B-95B7-4D2A-BB80-A43D99D36EF0}" type="pres">
      <dgm:prSet presAssocID="{3E245047-6C21-41E9-B8BB-83C0D0E54C96}" presName="composite" presStyleCnt="0"/>
      <dgm:spPr/>
    </dgm:pt>
    <dgm:pt modelId="{D50C0958-8078-4A92-90FD-0B649DF11171}" type="pres">
      <dgm:prSet presAssocID="{3E245047-6C21-41E9-B8BB-83C0D0E54C96}" presName="bentUpArrow1" presStyleLbl="alignImgPlace1" presStyleIdx="0" presStyleCnt="3" custLinFactNeighborX="-50928" custLinFactNeighborY="-25277"/>
      <dgm:spPr>
        <a:solidFill>
          <a:schemeClr val="accent2">
            <a:lumMod val="20000"/>
            <a:lumOff val="80000"/>
          </a:schemeClr>
        </a:solidFill>
      </dgm:spPr>
    </dgm:pt>
    <dgm:pt modelId="{CF66A411-0E63-4601-AAC7-3FF22330C293}" type="pres">
      <dgm:prSet presAssocID="{3E245047-6C21-41E9-B8BB-83C0D0E54C96}" presName="ParentText" presStyleLbl="node1" presStyleIdx="0" presStyleCnt="4" custScaleX="250701" custScaleY="151038" custLinFactNeighborX="-205" custLinFactNeighborY="-202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A1728-4851-4BD7-A9B1-0EB4188490AA}" type="pres">
      <dgm:prSet presAssocID="{3E245047-6C21-41E9-B8BB-83C0D0E54C96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C0B3D-D328-442F-942B-70100A162F88}" type="pres">
      <dgm:prSet presAssocID="{8DBC1FA2-1CDE-4B31-ABB4-2099AD261413}" presName="sibTrans" presStyleCnt="0"/>
      <dgm:spPr/>
    </dgm:pt>
    <dgm:pt modelId="{9F1FDF4D-72C9-45A1-93A1-0A9732B94C99}" type="pres">
      <dgm:prSet presAssocID="{4C76BB05-1DBA-45F2-9ADA-3A5701DCE0B6}" presName="composite" presStyleCnt="0"/>
      <dgm:spPr/>
    </dgm:pt>
    <dgm:pt modelId="{1C1425E3-79C2-4C5E-B9C0-457BB6EC0B0F}" type="pres">
      <dgm:prSet presAssocID="{4C76BB05-1DBA-45F2-9ADA-3A5701DCE0B6}" presName="bentUpArrow1" presStyleLbl="alignImgPlace1" presStyleIdx="1" presStyleCnt="3" custLinFactNeighborX="-61586" custLinFactNeighborY="299"/>
      <dgm:spPr>
        <a:solidFill>
          <a:schemeClr val="accent2">
            <a:lumMod val="20000"/>
            <a:lumOff val="80000"/>
          </a:schemeClr>
        </a:solidFill>
      </dgm:spPr>
    </dgm:pt>
    <dgm:pt modelId="{4E685648-C39B-4B7C-9AC3-0902E1FE77EC}" type="pres">
      <dgm:prSet presAssocID="{4C76BB05-1DBA-45F2-9ADA-3A5701DCE0B6}" presName="ParentText" presStyleLbl="node1" presStyleIdx="1" presStyleCnt="4" custScaleX="235391" custScaleY="142623" custLinFactNeighborX="-7424" custLinFactNeighborY="-193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AC268-E29C-445F-9EA2-7F9D50A54200}" type="pres">
      <dgm:prSet presAssocID="{4C76BB05-1DBA-45F2-9ADA-3A5701DCE0B6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DC134-0F49-4C79-A3EB-9D0D9C17B024}" type="pres">
      <dgm:prSet presAssocID="{310AD8A6-241D-4942-9B4B-0F23C079E7B8}" presName="sibTrans" presStyleCnt="0"/>
      <dgm:spPr/>
    </dgm:pt>
    <dgm:pt modelId="{48BB1128-102F-44F8-95AA-2280720B4F78}" type="pres">
      <dgm:prSet presAssocID="{9A2D8FA1-0715-422D-90EB-63D2CB00A4BA}" presName="composite" presStyleCnt="0"/>
      <dgm:spPr/>
    </dgm:pt>
    <dgm:pt modelId="{E26F0C7C-F029-49EE-9E53-F0F532316E23}" type="pres">
      <dgm:prSet presAssocID="{9A2D8FA1-0715-422D-90EB-63D2CB00A4BA}" presName="bentUpArrow1" presStyleLbl="alignImgPlace1" presStyleIdx="2" presStyleCnt="3" custLinFactX="-16080" custLinFactNeighborX="-100000" custLinFactNeighborY="24883"/>
      <dgm:spPr>
        <a:solidFill>
          <a:schemeClr val="accent2">
            <a:lumMod val="20000"/>
            <a:lumOff val="80000"/>
          </a:schemeClr>
        </a:solidFill>
      </dgm:spPr>
    </dgm:pt>
    <dgm:pt modelId="{2B392E0A-FFA3-4D96-A53C-F1E19B18BB41}" type="pres">
      <dgm:prSet presAssocID="{9A2D8FA1-0715-422D-90EB-63D2CB00A4BA}" presName="ParentText" presStyleLbl="node1" presStyleIdx="2" presStyleCnt="4" custScaleX="276361" custScaleY="150194" custLinFactNeighborX="-20435" custLinFactNeighborY="-76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5F9D6-AA87-410B-A05F-45377F0A24EC}" type="pres">
      <dgm:prSet presAssocID="{9A2D8FA1-0715-422D-90EB-63D2CB00A4BA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C64FF01-79A4-4162-9476-634457CF5183}" type="pres">
      <dgm:prSet presAssocID="{887AA302-F9BD-4E06-BD7C-64B5F954AAEB}" presName="sibTrans" presStyleCnt="0"/>
      <dgm:spPr/>
    </dgm:pt>
    <dgm:pt modelId="{A79125CD-91CF-4DB7-B27F-9EF84AC1BD28}" type="pres">
      <dgm:prSet presAssocID="{1C01FC77-3C0B-481E-A839-683201F4206E}" presName="composite" presStyleCnt="0"/>
      <dgm:spPr/>
    </dgm:pt>
    <dgm:pt modelId="{AA6F64A0-1B7F-4D96-B1C4-64619B992259}" type="pres">
      <dgm:prSet presAssocID="{1C01FC77-3C0B-481E-A839-683201F4206E}" presName="ParentText" presStyleLbl="node1" presStyleIdx="3" presStyleCnt="4" custScaleX="282194" custScaleY="135797" custLinFactNeighborX="-39408" custLinFactNeighborY="138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E354C-1812-4941-B010-B7993482ACBA}" type="presOf" srcId="{4C76BB05-1DBA-45F2-9ADA-3A5701DCE0B6}" destId="{4E685648-C39B-4B7C-9AC3-0902E1FE77EC}" srcOrd="0" destOrd="0" presId="urn:microsoft.com/office/officeart/2005/8/layout/StepDownProcess"/>
    <dgm:cxn modelId="{8316CF2A-C056-4A94-8950-AE9F89951185}" type="presOf" srcId="{9A2D8FA1-0715-422D-90EB-63D2CB00A4BA}" destId="{2B392E0A-FFA3-4D96-A53C-F1E19B18BB41}" srcOrd="0" destOrd="0" presId="urn:microsoft.com/office/officeart/2005/8/layout/StepDownProcess"/>
    <dgm:cxn modelId="{9469B061-D995-490B-A457-CF75EC1BDB9A}" type="presOf" srcId="{1C01FC77-3C0B-481E-A839-683201F4206E}" destId="{AA6F64A0-1B7F-4D96-B1C4-64619B992259}" srcOrd="0" destOrd="0" presId="urn:microsoft.com/office/officeart/2005/8/layout/StepDownProcess"/>
    <dgm:cxn modelId="{D2173DE2-5C57-4344-9365-EC77C87182D7}" srcId="{6781D501-72F4-4174-85E8-DC5F8A042225}" destId="{4C76BB05-1DBA-45F2-9ADA-3A5701DCE0B6}" srcOrd="1" destOrd="0" parTransId="{0B63EA30-E6E5-4101-BF1C-07FFFEF4B2EC}" sibTransId="{310AD8A6-241D-4942-9B4B-0F23C079E7B8}"/>
    <dgm:cxn modelId="{BA53BFE3-EC0A-4378-A304-C038C4915BBF}" srcId="{6781D501-72F4-4174-85E8-DC5F8A042225}" destId="{3E245047-6C21-41E9-B8BB-83C0D0E54C96}" srcOrd="0" destOrd="0" parTransId="{F15C5E9A-3F20-4AD0-9D47-EA5B5C66503D}" sibTransId="{8DBC1FA2-1CDE-4B31-ABB4-2099AD261413}"/>
    <dgm:cxn modelId="{B6FA7677-CEA7-489B-9DD4-95B2FFA67045}" srcId="{6781D501-72F4-4174-85E8-DC5F8A042225}" destId="{9A2D8FA1-0715-422D-90EB-63D2CB00A4BA}" srcOrd="2" destOrd="0" parTransId="{F5E95220-AE2A-4B44-B6A9-4C5FF4901B45}" sibTransId="{887AA302-F9BD-4E06-BD7C-64B5F954AAEB}"/>
    <dgm:cxn modelId="{1473852A-8787-4B61-9A48-ED2783C9E243}" type="presOf" srcId="{3E245047-6C21-41E9-B8BB-83C0D0E54C96}" destId="{CF66A411-0E63-4601-AAC7-3FF22330C293}" srcOrd="0" destOrd="0" presId="urn:microsoft.com/office/officeart/2005/8/layout/StepDownProcess"/>
    <dgm:cxn modelId="{20746E08-08EB-4BB5-B226-F65D41DEC99F}" srcId="{6781D501-72F4-4174-85E8-DC5F8A042225}" destId="{1C01FC77-3C0B-481E-A839-683201F4206E}" srcOrd="3" destOrd="0" parTransId="{DE55EF96-77BC-4B81-B300-D35C380F2A31}" sibTransId="{2E4E5495-D0C1-4BA7-85EB-225A1C610997}"/>
    <dgm:cxn modelId="{6F595205-93D3-4CDC-B9D8-FD328CDF89D9}" type="presOf" srcId="{6781D501-72F4-4174-85E8-DC5F8A042225}" destId="{BF54C5D3-C6F2-437F-A5F5-1B26E6078ADF}" srcOrd="0" destOrd="0" presId="urn:microsoft.com/office/officeart/2005/8/layout/StepDownProcess"/>
    <dgm:cxn modelId="{52741343-B150-4766-84AF-EB838B2C2CBB}" type="presParOf" srcId="{BF54C5D3-C6F2-437F-A5F5-1B26E6078ADF}" destId="{62A1902B-95B7-4D2A-BB80-A43D99D36EF0}" srcOrd="0" destOrd="0" presId="urn:microsoft.com/office/officeart/2005/8/layout/StepDownProcess"/>
    <dgm:cxn modelId="{1AB22C8E-D27C-4ABE-828E-A1EFE92EAA2F}" type="presParOf" srcId="{62A1902B-95B7-4D2A-BB80-A43D99D36EF0}" destId="{D50C0958-8078-4A92-90FD-0B649DF11171}" srcOrd="0" destOrd="0" presId="urn:microsoft.com/office/officeart/2005/8/layout/StepDownProcess"/>
    <dgm:cxn modelId="{621A3C40-C61E-4D10-B98E-DB9CCE1FD656}" type="presParOf" srcId="{62A1902B-95B7-4D2A-BB80-A43D99D36EF0}" destId="{CF66A411-0E63-4601-AAC7-3FF22330C293}" srcOrd="1" destOrd="0" presId="urn:microsoft.com/office/officeart/2005/8/layout/StepDownProcess"/>
    <dgm:cxn modelId="{13B9CDE4-8F43-4667-BCBC-010989CB38AC}" type="presParOf" srcId="{62A1902B-95B7-4D2A-BB80-A43D99D36EF0}" destId="{F4EA1728-4851-4BD7-A9B1-0EB4188490AA}" srcOrd="2" destOrd="0" presId="urn:microsoft.com/office/officeart/2005/8/layout/StepDownProcess"/>
    <dgm:cxn modelId="{4F72BE20-3A98-45E4-A867-9971E288C5BA}" type="presParOf" srcId="{BF54C5D3-C6F2-437F-A5F5-1B26E6078ADF}" destId="{758C0B3D-D328-442F-942B-70100A162F88}" srcOrd="1" destOrd="0" presId="urn:microsoft.com/office/officeart/2005/8/layout/StepDownProcess"/>
    <dgm:cxn modelId="{7E4E4617-A7EB-42EB-B382-C9B872CDCFA3}" type="presParOf" srcId="{BF54C5D3-C6F2-437F-A5F5-1B26E6078ADF}" destId="{9F1FDF4D-72C9-45A1-93A1-0A9732B94C99}" srcOrd="2" destOrd="0" presId="urn:microsoft.com/office/officeart/2005/8/layout/StepDownProcess"/>
    <dgm:cxn modelId="{EE85F6D6-858C-40FC-9CCD-C8332577B4EE}" type="presParOf" srcId="{9F1FDF4D-72C9-45A1-93A1-0A9732B94C99}" destId="{1C1425E3-79C2-4C5E-B9C0-457BB6EC0B0F}" srcOrd="0" destOrd="0" presId="urn:microsoft.com/office/officeart/2005/8/layout/StepDownProcess"/>
    <dgm:cxn modelId="{8C75066D-731A-46CE-8629-624E9DD859AE}" type="presParOf" srcId="{9F1FDF4D-72C9-45A1-93A1-0A9732B94C99}" destId="{4E685648-C39B-4B7C-9AC3-0902E1FE77EC}" srcOrd="1" destOrd="0" presId="urn:microsoft.com/office/officeart/2005/8/layout/StepDownProcess"/>
    <dgm:cxn modelId="{4B319F9D-8E48-4469-8A63-C8F86A5C7109}" type="presParOf" srcId="{9F1FDF4D-72C9-45A1-93A1-0A9732B94C99}" destId="{004AC268-E29C-445F-9EA2-7F9D50A54200}" srcOrd="2" destOrd="0" presId="urn:microsoft.com/office/officeart/2005/8/layout/StepDownProcess"/>
    <dgm:cxn modelId="{34A42B5E-88D8-41B5-82AF-A787E2ED793F}" type="presParOf" srcId="{BF54C5D3-C6F2-437F-A5F5-1B26E6078ADF}" destId="{95DDC134-0F49-4C79-A3EB-9D0D9C17B024}" srcOrd="3" destOrd="0" presId="urn:microsoft.com/office/officeart/2005/8/layout/StepDownProcess"/>
    <dgm:cxn modelId="{0F39D3C7-7318-4573-B204-927B94D4995F}" type="presParOf" srcId="{BF54C5D3-C6F2-437F-A5F5-1B26E6078ADF}" destId="{48BB1128-102F-44F8-95AA-2280720B4F78}" srcOrd="4" destOrd="0" presId="urn:microsoft.com/office/officeart/2005/8/layout/StepDownProcess"/>
    <dgm:cxn modelId="{8D3C5FF7-1825-4FD6-AFAB-EB8701D742F2}" type="presParOf" srcId="{48BB1128-102F-44F8-95AA-2280720B4F78}" destId="{E26F0C7C-F029-49EE-9E53-F0F532316E23}" srcOrd="0" destOrd="0" presId="urn:microsoft.com/office/officeart/2005/8/layout/StepDownProcess"/>
    <dgm:cxn modelId="{F3D7C4DA-84AC-48B8-8DB2-612F5EA848A0}" type="presParOf" srcId="{48BB1128-102F-44F8-95AA-2280720B4F78}" destId="{2B392E0A-FFA3-4D96-A53C-F1E19B18BB41}" srcOrd="1" destOrd="0" presId="urn:microsoft.com/office/officeart/2005/8/layout/StepDownProcess"/>
    <dgm:cxn modelId="{1424D5A7-DC91-4FE0-89EB-CE08A7FA1F51}" type="presParOf" srcId="{48BB1128-102F-44F8-95AA-2280720B4F78}" destId="{FF95F9D6-AA87-410B-A05F-45377F0A24EC}" srcOrd="2" destOrd="0" presId="urn:microsoft.com/office/officeart/2005/8/layout/StepDownProcess"/>
    <dgm:cxn modelId="{DB4F33FF-63F6-49AF-BCC5-7DBDC679D8B7}" type="presParOf" srcId="{BF54C5D3-C6F2-437F-A5F5-1B26E6078ADF}" destId="{5C64FF01-79A4-4162-9476-634457CF5183}" srcOrd="5" destOrd="0" presId="urn:microsoft.com/office/officeart/2005/8/layout/StepDownProcess"/>
    <dgm:cxn modelId="{E0F4A686-AB67-4A93-ADC3-BBB654118848}" type="presParOf" srcId="{BF54C5D3-C6F2-437F-A5F5-1B26E6078ADF}" destId="{A79125CD-91CF-4DB7-B27F-9EF84AC1BD28}" srcOrd="6" destOrd="0" presId="urn:microsoft.com/office/officeart/2005/8/layout/StepDownProcess"/>
    <dgm:cxn modelId="{9318AE2F-DD32-41FF-8C57-1233EF7B99D3}" type="presParOf" srcId="{A79125CD-91CF-4DB7-B27F-9EF84AC1BD28}" destId="{AA6F64A0-1B7F-4D96-B1C4-64619B992259}" srcOrd="0" destOrd="0" presId="urn:microsoft.com/office/officeart/2005/8/layout/StepDown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C0958-8078-4A92-90FD-0B649DF11171}">
      <dsp:nvSpPr>
        <dsp:cNvPr id="0" name=""/>
        <dsp:cNvSpPr/>
      </dsp:nvSpPr>
      <dsp:spPr>
        <a:xfrm rot="5400000">
          <a:off x="740403" y="1231234"/>
          <a:ext cx="773627" cy="8807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F66A411-0E63-4601-AAC7-3FF22330C293}">
      <dsp:nvSpPr>
        <dsp:cNvPr id="0" name=""/>
        <dsp:cNvSpPr/>
      </dsp:nvSpPr>
      <dsp:spPr>
        <a:xfrm>
          <a:off x="1" y="152404"/>
          <a:ext cx="3264964" cy="1376849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обработки и воспроизведения услышанной информации </a:t>
          </a:r>
          <a:endParaRPr lang="ru-RU" sz="2400" kern="1200" dirty="0"/>
        </a:p>
      </dsp:txBody>
      <dsp:txXfrm>
        <a:off x="67225" y="219628"/>
        <a:ext cx="3130516" cy="1242401"/>
      </dsp:txXfrm>
    </dsp:sp>
    <dsp:sp modelId="{F4EA1728-4851-4BD7-A9B1-0EB4188490AA}">
      <dsp:nvSpPr>
        <dsp:cNvPr id="0" name=""/>
        <dsp:cNvSpPr/>
      </dsp:nvSpPr>
      <dsp:spPr>
        <a:xfrm>
          <a:off x="2286320" y="656143"/>
          <a:ext cx="947193" cy="736788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425E3-79C2-4C5E-B9C0-457BB6EC0B0F}">
      <dsp:nvSpPr>
        <dsp:cNvPr id="0" name=""/>
        <dsp:cNvSpPr/>
      </dsp:nvSpPr>
      <dsp:spPr>
        <a:xfrm rot="5400000">
          <a:off x="2114022" y="2647389"/>
          <a:ext cx="773627" cy="8807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685648-C39B-4B7C-9AC3-0902E1FE77EC}">
      <dsp:nvSpPr>
        <dsp:cNvPr id="0" name=""/>
        <dsp:cNvSpPr/>
      </dsp:nvSpPr>
      <dsp:spPr>
        <a:xfrm>
          <a:off x="1473168" y="1417210"/>
          <a:ext cx="3065577" cy="1300139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шаблонного  и </a:t>
          </a:r>
          <a:r>
            <a:rPr lang="en-US" sz="2800" kern="1200" dirty="0" smtClean="0"/>
            <a:t>SMS-</a:t>
          </a:r>
          <a:r>
            <a:rPr lang="ru-RU" sz="2800" kern="1200" dirty="0" smtClean="0"/>
            <a:t>мышления </a:t>
          </a:r>
          <a:endParaRPr lang="ru-RU" sz="2800" kern="1200" dirty="0"/>
        </a:p>
      </dsp:txBody>
      <dsp:txXfrm>
        <a:off x="1536647" y="1480689"/>
        <a:ext cx="2938619" cy="1173181"/>
      </dsp:txXfrm>
    </dsp:sp>
    <dsp:sp modelId="{004AC268-E29C-445F-9EA2-7F9D50A54200}">
      <dsp:nvSpPr>
        <dsp:cNvPr id="0" name=""/>
        <dsp:cNvSpPr/>
      </dsp:nvSpPr>
      <dsp:spPr>
        <a:xfrm>
          <a:off x="3753809" y="1874435"/>
          <a:ext cx="947193" cy="736788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F0C7C-F029-49EE-9E53-F0F532316E23}">
      <dsp:nvSpPr>
        <dsp:cNvPr id="0" name=""/>
        <dsp:cNvSpPr/>
      </dsp:nvSpPr>
      <dsp:spPr>
        <a:xfrm rot="5400000">
          <a:off x="3468033" y="4090378"/>
          <a:ext cx="773627" cy="8807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392E0A-FFA3-4D96-A53C-F1E19B18BB41}">
      <dsp:nvSpPr>
        <dsp:cNvPr id="0" name=""/>
        <dsp:cNvSpPr/>
      </dsp:nvSpPr>
      <dsp:spPr>
        <a:xfrm>
          <a:off x="2870905" y="2741748"/>
          <a:ext cx="3599143" cy="1369155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точного, «слово в слово», воспроизведения информации</a:t>
          </a:r>
          <a:endParaRPr lang="ru-RU" sz="2400" kern="1200" dirty="0"/>
        </a:p>
      </dsp:txBody>
      <dsp:txXfrm>
        <a:off x="2937754" y="2808597"/>
        <a:ext cx="3465445" cy="1235457"/>
      </dsp:txXfrm>
    </dsp:sp>
    <dsp:sp modelId="{FF95F9D6-AA87-410B-A05F-45377F0A24EC}">
      <dsp:nvSpPr>
        <dsp:cNvPr id="0" name=""/>
        <dsp:cNvSpPr/>
      </dsp:nvSpPr>
      <dsp:spPr>
        <a:xfrm>
          <a:off x="5587775" y="3127235"/>
          <a:ext cx="947193" cy="736788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F64A0-1B7F-4D96-B1C4-64619B992259}">
      <dsp:nvSpPr>
        <dsp:cNvPr id="0" name=""/>
        <dsp:cNvSpPr/>
      </dsp:nvSpPr>
      <dsp:spPr>
        <a:xfrm>
          <a:off x="4190996" y="4190996"/>
          <a:ext cx="3675108" cy="1237914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понимания</a:t>
          </a:r>
          <a:r>
            <a:rPr lang="ru-RU" sz="2800" kern="1200" baseline="0" dirty="0" smtClean="0"/>
            <a:t> логических связей </a:t>
          </a:r>
          <a:r>
            <a:rPr lang="ru-RU" sz="2800" kern="1200" baseline="0" dirty="0" err="1" smtClean="0"/>
            <a:t>микротем</a:t>
          </a:r>
          <a:r>
            <a:rPr lang="ru-RU" sz="2800" kern="1200" baseline="0" dirty="0" smtClean="0"/>
            <a:t> текста</a:t>
          </a:r>
          <a:endParaRPr lang="ru-RU" sz="2800" kern="1200" dirty="0"/>
        </a:p>
      </dsp:txBody>
      <dsp:txXfrm>
        <a:off x="4251437" y="4251437"/>
        <a:ext cx="3554226" cy="1117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267200"/>
            <a:ext cx="57150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Авторы: Е.В. Козловская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О.В. </a:t>
            </a:r>
            <a:r>
              <a:rPr lang="ru-RU" sz="2400" b="1" dirty="0" err="1" smtClean="0">
                <a:solidFill>
                  <a:srgbClr val="FF0000"/>
                </a:solidFill>
              </a:rPr>
              <a:t>Музычук</a:t>
            </a:r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>
                <a:solidFill>
                  <a:srgbClr val="FF3300"/>
                </a:solidFill>
              </a:rPr>
              <a:t>учителя русского языка и литературы 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МОУ Школа № 22 г. Черемхово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533400"/>
            <a:ext cx="7772400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Практикум по написанию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сжатого изложения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в 9 классе </a:t>
            </a:r>
          </a:p>
          <a:p>
            <a:pPr algn="ctr"/>
            <a:r>
              <a:rPr lang="ru-RU" sz="2800" b="1" i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методическое </a:t>
            </a:r>
            <a:r>
              <a:rPr lang="ru-RU" sz="2800" b="1" i="1" spc="50" dirty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пособие для </a:t>
            </a:r>
            <a:r>
              <a:rPr lang="ru-RU" sz="2800" b="1" i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учителей</a:t>
            </a:r>
          </a:p>
          <a:p>
            <a:pPr algn="ctr"/>
            <a:r>
              <a:rPr lang="ru-RU" sz="2800" b="1" i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приложением на </a:t>
            </a:r>
          </a:p>
          <a:p>
            <a:pPr algn="ctr"/>
            <a:r>
              <a:rPr lang="ru-RU" sz="2800" b="1" i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электронном носителе</a:t>
            </a:r>
            <a:endParaRPr lang="ru-RU" sz="2800" b="1" i="1" spc="50" dirty="0">
              <a:ln w="11430"/>
              <a:solidFill>
                <a:srgbClr val="66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66"/>
                </a:solidFill>
              </a:rPr>
              <a:t/>
            </a:r>
            <a:br>
              <a:rPr lang="ru-RU" b="1" i="1" dirty="0" smtClean="0">
                <a:solidFill>
                  <a:srgbClr val="000066"/>
                </a:solidFill>
              </a:rPr>
            </a:br>
            <a:r>
              <a:rPr lang="ru-RU" b="1" i="1" dirty="0" smtClean="0">
                <a:solidFill>
                  <a:srgbClr val="000066"/>
                </a:solidFill>
              </a:rPr>
              <a:t>Упражнения </a:t>
            </a:r>
            <a:r>
              <a:rPr lang="ru-RU" b="1" i="1" dirty="0">
                <a:solidFill>
                  <a:srgbClr val="000066"/>
                </a:solidFill>
              </a:rPr>
              <a:t>12-16</a:t>
            </a:r>
            <a:r>
              <a:rPr lang="ru-RU" dirty="0">
                <a:solidFill>
                  <a:srgbClr val="000066"/>
                </a:solidFill>
              </a:rPr>
              <a:t/>
            </a:r>
            <a:br>
              <a:rPr lang="ru-RU" dirty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0099"/>
                </a:solidFill>
              </a:rPr>
              <a:t>Цель упражнений: </a:t>
            </a:r>
            <a:r>
              <a:rPr lang="ru-RU" i="1" dirty="0" smtClean="0"/>
              <a:t>формирование умения использовать разные приемы сжатия текста, сохраняя главную мысль каждой </a:t>
            </a:r>
            <a:r>
              <a:rPr lang="ru-RU" i="1" dirty="0" err="1" smtClean="0"/>
              <a:t>микротемы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Задания на нахождение главной и второстепенной информации.</a:t>
            </a:r>
          </a:p>
          <a:p>
            <a:pPr>
              <a:buNone/>
            </a:pPr>
            <a:r>
              <a:rPr lang="ru-RU" i="1" dirty="0" smtClean="0">
                <a:solidFill>
                  <a:srgbClr val="009900"/>
                </a:solidFill>
              </a:rPr>
              <a:t>Тексты упражнения № 15 записаны на диск.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071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0" y="1752600"/>
            <a:ext cx="6324600" cy="3429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3 варианта самостоятельной работы, направленной  на проверку умений по применению приемов сжатия текста.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533400"/>
            <a:ext cx="7391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Материалы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самостоятельной работы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http://dg54.mycdn.me/getImage?photoId=520474257994&amp;photoType=0"/>
          <p:cNvPicPr>
            <a:picLocks noChangeAspect="1" noChangeArrowheads="1"/>
          </p:cNvPicPr>
          <p:nvPr/>
        </p:nvPicPr>
        <p:blipFill>
          <a:blip r:embed="rId2" cstate="print"/>
          <a:srcRect l="6000" b="12523"/>
          <a:stretch>
            <a:fillRect/>
          </a:stretch>
        </p:blipFill>
        <p:spPr bwMode="auto">
          <a:xfrm>
            <a:off x="4419600" y="4016326"/>
            <a:ext cx="4724400" cy="2808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76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&amp;Ocy;&amp;bcy;&amp;rcy;&amp;acy;&amp;zcy;&amp;tscy;&amp;ycy; &amp;ocy;&amp;fcy;&amp;ocy;&amp;rcy;&amp;mcy;&amp;lcy;&amp;iecy;&amp;ncy;&amp;icy;&amp;yacy; &amp;pcy;&amp;rcy;&amp;iecy;&amp;zcy;&amp;iecy;&amp;ncy;&amp;tcy;&amp;acy;&amp;tscy;&amp;icy;&amp;jcy; &amp;icy; &amp;dcy;&amp;rcy;&amp;ucy;&amp;gcy;&amp;icy;&amp;iecy; &amp;ocy;&amp;bcy;&amp;rcy;&amp;acy;&amp;zcy;&amp;ts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4530" y="0"/>
            <a:ext cx="390947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867400" y="137160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Козловская Е.В., 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Музычук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О.В.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Практикум по написанию сжатого изложения в 9 классе: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методическое пособие для учителей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с приложением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электронном носителе)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МОУ Школа №22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1\Desktop\диск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143000"/>
            <a:ext cx="3962399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166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&amp;Ocy;&amp;bcy;&amp;rcy;&amp;acy;&amp;zcy;&amp;tscy;&amp;ycy; &amp;ocy;&amp;fcy;&amp;ocy;&amp;rcy;&amp;mcy;&amp;lcy;&amp;iecy;&amp;ncy;&amp;icy;&amp;yacy; &amp;pcy;&amp;rcy;&amp;iecy;&amp;zcy;&amp;iecy;&amp;ncy;&amp;tcy;&amp;acy;&amp;tscy;&amp;icy;&amp;jcy; &amp;icy; &amp;dcy;&amp;rcy;&amp;ucy;&amp;gcy;&amp;icy;&amp;iecy; &amp;ocy;&amp;bcy;&amp;rcy;&amp;acy;&amp;zcy;&amp;ts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1" y="-1"/>
            <a:ext cx="5867400" cy="686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343400" y="1524000"/>
            <a:ext cx="41148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300" dirty="0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озловская Е.В.,  </a:t>
            </a:r>
            <a:r>
              <a:rPr lang="ru-RU" sz="2000" dirty="0" err="1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Музычук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О.В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Практикум по написанию сжатого изложения в 9 классе 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методическое пособие для учителей</a:t>
            </a:r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с приложением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электронном носителе)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МОУ Школа №22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1\Desktop\диск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1" y="15240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914400"/>
            <a:ext cx="3657600" cy="8683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Проблемы: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01735255"/>
              </p:ext>
            </p:extLst>
          </p:nvPr>
        </p:nvGraphicFramePr>
        <p:xfrm>
          <a:off x="457200" y="7620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4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  <a:latin typeface="Cambria" pitchFamily="18" charset="0"/>
              </a:rPr>
              <a:t>помочь </a:t>
            </a:r>
            <a:r>
              <a:rPr lang="ru-RU" dirty="0" smtClean="0">
                <a:solidFill>
                  <a:srgbClr val="000099"/>
                </a:solidFill>
                <a:latin typeface="Cambria" pitchFamily="18" charset="0"/>
              </a:rPr>
              <a:t>педагогу последовательно выстроить </a:t>
            </a:r>
            <a:r>
              <a:rPr lang="ru-RU" dirty="0">
                <a:solidFill>
                  <a:srgbClr val="000099"/>
                </a:solidFill>
                <a:latin typeface="Cambria" pitchFamily="18" charset="0"/>
              </a:rPr>
              <a:t>работу </a:t>
            </a:r>
            <a:r>
              <a:rPr lang="ru-RU" dirty="0" smtClean="0">
                <a:solidFill>
                  <a:srgbClr val="000099"/>
                </a:solidFill>
                <a:latin typeface="Cambria" pitchFamily="18" charset="0"/>
              </a:rPr>
              <a:t> с учащимися в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  <a:latin typeface="Cambria" pitchFamily="18" charset="0"/>
              </a:rPr>
              <a:t>   </a:t>
            </a:r>
            <a:r>
              <a:rPr lang="ru-RU" dirty="0">
                <a:solidFill>
                  <a:srgbClr val="000099"/>
                </a:solidFill>
                <a:latin typeface="Cambria" pitchFamily="18" charset="0"/>
              </a:rPr>
              <a:t>9-х </a:t>
            </a:r>
            <a:r>
              <a:rPr lang="ru-RU" dirty="0" smtClean="0">
                <a:solidFill>
                  <a:srgbClr val="000099"/>
                </a:solidFill>
                <a:latin typeface="Cambria" pitchFamily="18" charset="0"/>
              </a:rPr>
              <a:t>классах </a:t>
            </a:r>
            <a:r>
              <a:rPr lang="ru-RU" dirty="0">
                <a:solidFill>
                  <a:srgbClr val="000099"/>
                </a:solidFill>
                <a:latin typeface="Cambria" pitchFamily="18" charset="0"/>
              </a:rPr>
              <a:t>по подготовке к написанию сжатого </a:t>
            </a:r>
            <a:r>
              <a:rPr lang="ru-RU" dirty="0" smtClean="0">
                <a:solidFill>
                  <a:srgbClr val="000099"/>
                </a:solidFill>
                <a:latin typeface="Cambria" pitchFamily="18" charset="0"/>
              </a:rPr>
              <a:t>изложения</a:t>
            </a:r>
            <a:endParaRPr lang="ru-RU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685800"/>
            <a:ext cx="5791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пособия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/Files/images/sova2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038600"/>
            <a:ext cx="2819400" cy="22130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4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0" y="381000"/>
            <a:ext cx="6134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пособия: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600200"/>
            <a:ext cx="6705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Blip>
                <a:blip r:embed="rId2"/>
              </a:buBlip>
            </a:pPr>
            <a:r>
              <a:rPr lang="ru-RU" sz="3200" b="1" dirty="0" smtClean="0">
                <a:solidFill>
                  <a:srgbClr val="000099"/>
                </a:solidFill>
                <a:latin typeface="Cambria" pitchFamily="18" charset="0"/>
              </a:rPr>
              <a:t>Система </a:t>
            </a:r>
            <a:r>
              <a:rPr lang="ru-RU" sz="3200" b="1" dirty="0">
                <a:solidFill>
                  <a:srgbClr val="000099"/>
                </a:solidFill>
                <a:latin typeface="Cambria" pitchFamily="18" charset="0"/>
              </a:rPr>
              <a:t>заданий, направленных  на отработку приемов сжатия  </a:t>
            </a:r>
            <a:r>
              <a:rPr lang="ru-RU" sz="3200" b="1" dirty="0" smtClean="0">
                <a:solidFill>
                  <a:srgbClr val="000099"/>
                </a:solidFill>
                <a:latin typeface="Cambria" pitchFamily="18" charset="0"/>
              </a:rPr>
              <a:t>текста </a:t>
            </a:r>
          </a:p>
          <a:p>
            <a:pPr lvl="0"/>
            <a:endParaRPr lang="ru-RU" sz="3200" dirty="0" smtClean="0">
              <a:solidFill>
                <a:srgbClr val="6600CC"/>
              </a:solidFill>
              <a:latin typeface="Cambria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ru-RU" sz="3200" b="1" dirty="0" smtClean="0">
                <a:solidFill>
                  <a:srgbClr val="6600CC"/>
                </a:solidFill>
                <a:latin typeface="Cambria" pitchFamily="18" charset="0"/>
              </a:rPr>
              <a:t>Материалы </a:t>
            </a:r>
            <a:r>
              <a:rPr lang="ru-RU" sz="3200" b="1" dirty="0">
                <a:solidFill>
                  <a:srgbClr val="6600CC"/>
                </a:solidFill>
                <a:latin typeface="Cambria" pitchFamily="18" charset="0"/>
              </a:rPr>
              <a:t>для самостоятельной работы  </a:t>
            </a:r>
            <a:endParaRPr lang="ru-RU" sz="3200" b="1" dirty="0" smtClean="0">
              <a:solidFill>
                <a:srgbClr val="6600CC"/>
              </a:solidFill>
              <a:latin typeface="Cambria" pitchFamily="18" charset="0"/>
            </a:endParaRPr>
          </a:p>
          <a:p>
            <a:endParaRPr lang="ru-RU" sz="3200" dirty="0" smtClean="0">
              <a:latin typeface="Cambria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ru-RU" sz="3200" b="1" dirty="0" smtClean="0">
                <a:solidFill>
                  <a:srgbClr val="000099"/>
                </a:solidFill>
                <a:latin typeface="Cambria" pitchFamily="18" charset="0"/>
              </a:rPr>
              <a:t>Приложение</a:t>
            </a:r>
            <a:endParaRPr lang="ru-RU" sz="3200" b="1" dirty="0">
              <a:solidFill>
                <a:srgbClr val="000099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76200"/>
            <a:ext cx="7162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пособия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1"/>
            <a:ext cx="8305800" cy="59093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1. </a:t>
            </a:r>
            <a:r>
              <a:rPr lang="ru-RU" b="1" dirty="0" smtClean="0">
                <a:solidFill>
                  <a:srgbClr val="000099"/>
                </a:solidFill>
                <a:latin typeface="Cambria" pitchFamily="18" charset="0"/>
              </a:rPr>
              <a:t>Введение</a:t>
            </a:r>
            <a:endParaRPr lang="ru-RU" b="1" dirty="0">
              <a:solidFill>
                <a:srgbClr val="000099"/>
              </a:solidFill>
              <a:latin typeface="Cambria" pitchFamily="18" charset="0"/>
            </a:endParaRPr>
          </a:p>
          <a:p>
            <a:pPr lvl="0"/>
            <a:r>
              <a:rPr lang="ru-RU" b="1" dirty="0" smtClean="0">
                <a:solidFill>
                  <a:srgbClr val="000099"/>
                </a:solidFill>
                <a:latin typeface="Cambria" pitchFamily="18" charset="0"/>
              </a:rPr>
              <a:t>2. Система </a:t>
            </a:r>
            <a:r>
              <a:rPr lang="ru-RU" b="1" dirty="0">
                <a:solidFill>
                  <a:srgbClr val="000099"/>
                </a:solidFill>
                <a:latin typeface="Cambria" pitchFamily="18" charset="0"/>
              </a:rPr>
              <a:t>заданий, направленных  на отработку приемов сжатия  </a:t>
            </a:r>
          </a:p>
          <a:p>
            <a:r>
              <a:rPr lang="ru-RU" b="1" dirty="0">
                <a:solidFill>
                  <a:srgbClr val="000099"/>
                </a:solidFill>
                <a:latin typeface="Cambria" pitchFamily="18" charset="0"/>
              </a:rPr>
              <a:t>текста </a:t>
            </a:r>
            <a:endParaRPr lang="ru-RU" b="1" dirty="0" smtClean="0">
              <a:solidFill>
                <a:srgbClr val="000099"/>
              </a:solidFill>
              <a:latin typeface="Cambria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latin typeface="Cambria" pitchFamily="18" charset="0"/>
              </a:rPr>
              <a:t>Учимся </a:t>
            </a:r>
            <a:r>
              <a:rPr lang="ru-RU" dirty="0">
                <a:latin typeface="Cambria" pitchFamily="18" charset="0"/>
              </a:rPr>
              <a:t>точно воспроизводить  информацию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>
                <a:latin typeface="Cambria" pitchFamily="18" charset="0"/>
              </a:rPr>
              <a:t>Учимся  понимать  текст и определять </a:t>
            </a:r>
            <a:r>
              <a:rPr lang="ru-RU" dirty="0" err="1">
                <a:latin typeface="Cambria" pitchFamily="18" charset="0"/>
              </a:rPr>
              <a:t>микротемы</a:t>
            </a:r>
            <a:r>
              <a:rPr lang="ru-RU" dirty="0">
                <a:latin typeface="Cambria" pitchFamily="18" charset="0"/>
              </a:rPr>
              <a:t>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>
                <a:latin typeface="Cambria" pitchFamily="18" charset="0"/>
              </a:rPr>
              <a:t>Знакомимся  с основными законами создания текста-рассуждения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>
                <a:latin typeface="Cambria" pitchFamily="18" charset="0"/>
              </a:rPr>
              <a:t>Учимся понимать основную мысль текста, выделять </a:t>
            </a:r>
            <a:r>
              <a:rPr lang="ru-RU" dirty="0" err="1">
                <a:latin typeface="Cambria" pitchFamily="18" charset="0"/>
              </a:rPr>
              <a:t>микротемы</a:t>
            </a:r>
            <a:r>
              <a:rPr lang="ru-RU" dirty="0">
                <a:latin typeface="Cambria" pitchFamily="18" charset="0"/>
              </a:rPr>
              <a:t>, формулировать информацию каждой </a:t>
            </a:r>
            <a:r>
              <a:rPr lang="ru-RU" dirty="0" err="1">
                <a:latin typeface="Cambria" pitchFamily="18" charset="0"/>
              </a:rPr>
              <a:t>микротемы</a:t>
            </a:r>
            <a:r>
              <a:rPr lang="ru-RU" dirty="0">
                <a:latin typeface="Cambria" pitchFamily="18" charset="0"/>
              </a:rPr>
              <a:t>, сохранять логические связки </a:t>
            </a:r>
            <a:r>
              <a:rPr lang="ru-RU" dirty="0" smtClean="0">
                <a:latin typeface="Cambria" pitchFamily="18" charset="0"/>
              </a:rPr>
              <a:t>между ними    </a:t>
            </a:r>
            <a:endParaRPr lang="ru-RU" dirty="0">
              <a:latin typeface="Cambria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>
                <a:latin typeface="Cambria" pitchFamily="18" charset="0"/>
              </a:rPr>
              <a:t>Учимся точно, логично и последовательно передавать информацию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>
                <a:latin typeface="Cambria" pitchFamily="18" charset="0"/>
              </a:rPr>
              <a:t>Учимся правильно понимать информацию текста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>
                <a:latin typeface="Cambria" pitchFamily="18" charset="0"/>
              </a:rPr>
              <a:t>Учимся основным приемам сжатия текста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>
                <a:latin typeface="Cambria" pitchFamily="18" charset="0"/>
              </a:rPr>
              <a:t>Учимся связно и кратко передавать полученную информацию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  <a:latin typeface="Cambria" pitchFamily="18" charset="0"/>
              </a:rPr>
              <a:t>3. Материалы </a:t>
            </a:r>
            <a:r>
              <a:rPr lang="ru-RU" b="1" dirty="0">
                <a:solidFill>
                  <a:srgbClr val="000099"/>
                </a:solidFill>
                <a:latin typeface="Cambria" pitchFamily="18" charset="0"/>
              </a:rPr>
              <a:t>для самостоятельной работы  </a:t>
            </a:r>
            <a:endParaRPr lang="ru-RU" b="1" dirty="0" smtClean="0">
              <a:solidFill>
                <a:srgbClr val="000099"/>
              </a:solidFill>
              <a:latin typeface="Cambria" pitchFamily="18" charset="0"/>
            </a:endParaRPr>
          </a:p>
          <a:p>
            <a:pPr lvl="0"/>
            <a:r>
              <a:rPr lang="ru-RU" b="1" dirty="0" smtClean="0">
                <a:solidFill>
                  <a:srgbClr val="000099"/>
                </a:solidFill>
                <a:latin typeface="Cambria" pitchFamily="18" charset="0"/>
              </a:rPr>
              <a:t>4. Приложение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 smtClean="0">
                <a:latin typeface="Cambria" pitchFamily="18" charset="0"/>
              </a:rPr>
              <a:t>глоссарий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latin typeface="Cambria" pitchFamily="18" charset="0"/>
              </a:rPr>
              <a:t>рекомендации </a:t>
            </a:r>
            <a:r>
              <a:rPr lang="ru-RU" dirty="0">
                <a:latin typeface="Cambria" pitchFamily="18" charset="0"/>
              </a:rPr>
              <a:t>по работе с черновиком на экзамене по русскому языку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latin typeface="Cambria" pitchFamily="18" charset="0"/>
              </a:rPr>
              <a:t>памятка </a:t>
            </a:r>
            <a:r>
              <a:rPr lang="ru-RU" dirty="0">
                <a:latin typeface="Cambria" pitchFamily="18" charset="0"/>
              </a:rPr>
              <a:t>для учащихся «Как писать сжатое </a:t>
            </a:r>
            <a:r>
              <a:rPr lang="ru-RU" dirty="0" smtClean="0">
                <a:latin typeface="Cambria" pitchFamily="18" charset="0"/>
              </a:rPr>
              <a:t>изложение»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>
                <a:latin typeface="Cambria" pitchFamily="18" charset="0"/>
              </a:rPr>
              <a:t>к</a:t>
            </a:r>
            <a:r>
              <a:rPr lang="ru-RU" dirty="0" smtClean="0">
                <a:latin typeface="Cambria" pitchFamily="18" charset="0"/>
              </a:rPr>
              <a:t>лассификация </a:t>
            </a:r>
            <a:r>
              <a:rPr lang="ru-RU" dirty="0">
                <a:latin typeface="Cambria" pitchFamily="18" charset="0"/>
              </a:rPr>
              <a:t>ошибок, исправляемых и учитываемых при оценивании работы </a:t>
            </a:r>
            <a:r>
              <a:rPr lang="ru-RU" dirty="0" smtClean="0">
                <a:latin typeface="Cambria" pitchFamily="18" charset="0"/>
              </a:rPr>
              <a:t>учащегося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latin typeface="Cambria" pitchFamily="18" charset="0"/>
              </a:rPr>
              <a:t>Критерии оценивания изложения в 9 классе </a:t>
            </a:r>
            <a:r>
              <a:rPr lang="ru-RU" dirty="0">
                <a:latin typeface="Cambria" pitchFamily="18" charset="0"/>
              </a:rPr>
              <a:t> </a:t>
            </a:r>
            <a:endParaRPr lang="ru-RU" sz="1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&amp;Ocy;&amp;bcy;&amp;rcy;&amp;acy;&amp;zcy;&amp;tscy;&amp;ycy; &amp;ocy;&amp;fcy;&amp;ocy;&amp;rcy;&amp;mcy;&amp;lcy;&amp;iecy;&amp;ncy;&amp;icy;&amp;yacy; &amp;pcy;&amp;rcy;&amp;iecy;&amp;zcy;&amp;iecy;&amp;ncy;&amp;tcy;&amp;acy;&amp;tscy;&amp;icy;&amp;jcy; &amp;icy; &amp;dcy;&amp;rcy;&amp;ucy;&amp;gcy;&amp;icy;&amp;iecy; &amp;ocy;&amp;bcy;&amp;rcy;&amp;acy;&amp;zcy;&amp;ts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4530" y="533400"/>
            <a:ext cx="390947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867400" y="137160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Козловская Е.В., 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Музычук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О.В.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Практикум по написанию сжатого изложения в 9 классе: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методическое пособие для учителей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с приложением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электронном носителе)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МОУ Школа №22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1\Desktop\диск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3810000"/>
            <a:ext cx="2796130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76200"/>
            <a:ext cx="492972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6600CC"/>
                </a:solidFill>
              </a:rPr>
              <a:t>Пособие может быть использовано на дополнительных занятиях по русскому языку, а также как материал для проведения элективных курсов по дисциплинам филологического </a:t>
            </a:r>
            <a:r>
              <a:rPr lang="ru-RU" sz="2500" dirty="0" smtClean="0">
                <a:solidFill>
                  <a:srgbClr val="6600CC"/>
                </a:solidFill>
              </a:rPr>
              <a:t>цикла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Оно адресовано преподавателям русского языка и литературы, учащимся 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9-х классов общеобразовательных учреждений</a:t>
            </a:r>
          </a:p>
          <a:p>
            <a:endParaRPr lang="ru-RU" sz="2500" dirty="0" smtClean="0">
              <a:solidFill>
                <a:srgbClr val="6600CC"/>
              </a:solidFill>
            </a:endParaRPr>
          </a:p>
          <a:p>
            <a:endParaRPr lang="ru-RU" sz="25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905000"/>
            <a:ext cx="6934200" cy="609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Упражнения 1-3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1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0" y="2438400"/>
            <a:ext cx="6477000" cy="3962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>
                <a:solidFill>
                  <a:srgbClr val="000066"/>
                </a:solidFill>
              </a:rPr>
              <a:t>Цель  </a:t>
            </a:r>
            <a:r>
              <a:rPr lang="ru-RU" b="1" i="1" dirty="0" smtClean="0">
                <a:solidFill>
                  <a:srgbClr val="000066"/>
                </a:solidFill>
              </a:rPr>
              <a:t>упражнений: </a:t>
            </a:r>
            <a:r>
              <a:rPr lang="ru-RU" i="1" dirty="0" smtClean="0"/>
              <a:t>формирование  умения </a:t>
            </a:r>
            <a:r>
              <a:rPr lang="ru-RU" i="1" dirty="0"/>
              <a:t>точно воспроизводить информацию </a:t>
            </a:r>
            <a:endParaRPr lang="ru-RU" i="1" dirty="0" smtClean="0"/>
          </a:p>
          <a:p>
            <a:r>
              <a:rPr lang="ru-RU" i="1" dirty="0" smtClean="0">
                <a:solidFill>
                  <a:srgbClr val="000066"/>
                </a:solidFill>
              </a:rPr>
              <a:t> </a:t>
            </a:r>
            <a:r>
              <a:rPr lang="ru-RU" sz="2400" b="1" i="1" dirty="0" smtClean="0">
                <a:solidFill>
                  <a:srgbClr val="000066"/>
                </a:solidFill>
              </a:rPr>
              <a:t>Упражнение </a:t>
            </a:r>
            <a:r>
              <a:rPr lang="ru-RU" sz="2400" b="1" i="1" dirty="0">
                <a:solidFill>
                  <a:srgbClr val="000066"/>
                </a:solidFill>
              </a:rPr>
              <a:t>1.</a:t>
            </a:r>
            <a:r>
              <a:rPr lang="ru-RU" sz="2400" b="1" dirty="0">
                <a:solidFill>
                  <a:srgbClr val="000066"/>
                </a:solidFill>
              </a:rPr>
              <a:t> «Глухой телефон».</a:t>
            </a:r>
            <a:endParaRPr lang="ru-RU" sz="2400" dirty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sz="2400" dirty="0"/>
              <a:t>Создается команда (8-9 человек). Цель членов команды - наиболее точно сохранить информацию, переданную ведущим (в виде связного устного </a:t>
            </a:r>
            <a:r>
              <a:rPr lang="ru-RU" sz="2400" dirty="0" smtClean="0"/>
              <a:t> текста) первому   игроку.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9900"/>
                </a:solidFill>
              </a:rPr>
              <a:t>Тексты упражнения №1 записаны на диск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381000"/>
            <a:ext cx="7772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Задания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, 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н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аправленные на отработку 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п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риемов сжатия текста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620000" cy="7318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Упражнения 4-11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18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Цель заданий</a:t>
            </a:r>
            <a:r>
              <a:rPr lang="ru-RU" i="1" dirty="0" smtClean="0">
                <a:solidFill>
                  <a:srgbClr val="000066"/>
                </a:solidFill>
              </a:rPr>
              <a:t>: </a:t>
            </a:r>
            <a:r>
              <a:rPr lang="ru-RU" i="1" dirty="0" smtClean="0"/>
              <a:t>формирование умений      определять основную мысль текста,</a:t>
            </a:r>
          </a:p>
          <a:p>
            <a:pPr>
              <a:buNone/>
            </a:pPr>
            <a:r>
              <a:rPr lang="ru-RU" i="1" dirty="0" smtClean="0"/>
              <a:t>        микротемы и логическую связь между ними</a:t>
            </a:r>
          </a:p>
          <a:p>
            <a:r>
              <a:rPr lang="ru-RU" b="1" i="1" dirty="0" smtClean="0">
                <a:solidFill>
                  <a:srgbClr val="000066"/>
                </a:solidFill>
              </a:rPr>
              <a:t>Упражнения </a:t>
            </a:r>
            <a:r>
              <a:rPr lang="ru-RU" b="1" i="1" dirty="0">
                <a:solidFill>
                  <a:srgbClr val="000066"/>
                </a:solidFill>
              </a:rPr>
              <a:t>5-7</a:t>
            </a:r>
            <a:r>
              <a:rPr lang="ru-RU" i="1" dirty="0">
                <a:solidFill>
                  <a:srgbClr val="000066"/>
                </a:solidFill>
              </a:rPr>
              <a:t> </a:t>
            </a:r>
            <a:r>
              <a:rPr lang="ru-RU" i="1" dirty="0"/>
              <a:t>помогут понять особенности расположения материала в тексте при разных способах развития </a:t>
            </a:r>
            <a:r>
              <a:rPr lang="ru-RU" i="1" dirty="0" smtClean="0"/>
              <a:t>    мысли. Данные упражнения сопровождаются таблицами.</a:t>
            </a:r>
          </a:p>
          <a:p>
            <a:pPr algn="r"/>
            <a:r>
              <a:rPr lang="ru-RU" b="1" i="1" dirty="0" smtClean="0">
                <a:solidFill>
                  <a:srgbClr val="000066"/>
                </a:solidFill>
              </a:rPr>
              <a:t>Упражнение 11 </a:t>
            </a:r>
            <a:r>
              <a:rPr lang="ru-RU" i="1" dirty="0" smtClean="0"/>
              <a:t>ориентировано на анализ нескольких текстов с общей темой. 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009900"/>
                </a:solidFill>
              </a:rPr>
              <a:t>Тексты упражнений № 4, 10 записаны на диск</a:t>
            </a:r>
            <a:r>
              <a:rPr lang="ru-RU" i="1" dirty="0" smtClean="0"/>
              <a:t>.</a:t>
            </a:r>
          </a:p>
          <a:p>
            <a:pPr algn="r"/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640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523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Wingdings</vt:lpstr>
      <vt:lpstr>Office Theme</vt:lpstr>
      <vt:lpstr>Презентация PowerPoint</vt:lpstr>
      <vt:lpstr>Презентация PowerPoint</vt:lpstr>
      <vt:lpstr>Проблемы: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Упражнения 1-3 </vt:lpstr>
      <vt:lpstr>Упражнения 4-11</vt:lpstr>
      <vt:lpstr> Упражнения 12-16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Work</cp:lastModifiedBy>
  <cp:revision>29</cp:revision>
  <dcterms:created xsi:type="dcterms:W3CDTF">2013-10-20T14:43:13Z</dcterms:created>
  <dcterms:modified xsi:type="dcterms:W3CDTF">2015-01-30T04:59:33Z</dcterms:modified>
</cp:coreProperties>
</file>