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3" r:id="rId6"/>
    <p:sldId id="258" r:id="rId7"/>
    <p:sldId id="259" r:id="rId8"/>
    <p:sldId id="264" r:id="rId9"/>
    <p:sldId id="265" r:id="rId10"/>
    <p:sldId id="266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7/7d/%D0%9D%D0%B0%D1%80%D0%BE%D0%B4%D0%BD%D1%8B%D0%B9_%D0%B4%D0%BE%D0%BC_%D0%9D%D0%B8%D0%BA%D0%BE%D0%BB%D0%B0%D1%8F_II.jp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16832"/>
            <a:ext cx="8964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28575">
                  <a:solidFill>
                    <a:srgbClr val="FFFF00"/>
                  </a:solidFill>
                  <a:prstDash val="solid"/>
                  <a:miter lim="800000"/>
                </a:ln>
                <a:noFill/>
              </a:rPr>
              <a:t>Культура России начала ХХ </a:t>
            </a:r>
            <a:r>
              <a:rPr lang="ru-RU" sz="7200" b="1" dirty="0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noFill/>
              </a:rPr>
              <a:t>в.</a:t>
            </a:r>
            <a:endParaRPr lang="ru-RU" sz="7200" b="1" dirty="0">
              <a:ln w="28575">
                <a:solidFill>
                  <a:srgbClr val="FFFF00"/>
                </a:solidFill>
                <a:prstDash val="solid"/>
                <a:miter lim="800000"/>
              </a:ln>
              <a:noFill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айл:Народный дом Николая II.jpe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9144000" cy="5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41" y="5159916"/>
            <a:ext cx="90865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Забота </a:t>
            </a:r>
            <a:r>
              <a:rPr lang="ru-RU" sz="2000" b="1" dirty="0">
                <a:solidFill>
                  <a:schemeClr val="bg1"/>
                </a:solidFill>
              </a:rPr>
              <a:t>российской интеллигенции о преодолении культурной отсталости народа подтолкнула ее к созда­нию сети специальных просветительных заведений для взрослых: народных домов с </a:t>
            </a:r>
            <a:r>
              <a:rPr lang="ru-RU" sz="2000" b="1" dirty="0" smtClean="0">
                <a:solidFill>
                  <a:schemeClr val="bg1"/>
                </a:solidFill>
              </a:rPr>
              <a:t>читальнями</a:t>
            </a:r>
            <a:r>
              <a:rPr lang="ru-RU" sz="2000" b="1" dirty="0">
                <a:solidFill>
                  <a:schemeClr val="bg1"/>
                </a:solidFill>
              </a:rPr>
              <a:t>, библиотека­ми и театральными залами, воскресных школ и рабочих курсов. </a:t>
            </a:r>
          </a:p>
        </p:txBody>
      </p:sp>
    </p:spTree>
    <p:extLst>
      <p:ext uri="{BB962C8B-B14F-4D97-AF65-F5344CB8AC3E}">
        <p14:creationId xmlns:p14="http://schemas.microsoft.com/office/powerpoint/2010/main" val="19603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eb-web.ru/feb/esenin/pictures/el1-585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1150"/>
            <a:ext cx="6480720" cy="39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2240" y="463801"/>
            <a:ext cx="2315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Московский Городской народный университет имени </a:t>
            </a:r>
            <a:r>
              <a:rPr lang="ru-RU" sz="2000" b="1" dirty="0" err="1" smtClean="0">
                <a:solidFill>
                  <a:schemeClr val="bg1"/>
                </a:solidFill>
              </a:rPr>
              <a:t>А.Л.Шанявского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668" y="4030857"/>
            <a:ext cx="89398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Самым </a:t>
            </a:r>
            <a:r>
              <a:rPr lang="ru-RU" sz="2400" b="1" dirty="0">
                <a:solidFill>
                  <a:schemeClr val="bg1"/>
                </a:solidFill>
              </a:rPr>
              <a:t>известным среди них был Московский город­ской народный университет, открытый на средства А.Л. Шанявского. В университете преподавали извест­ные ученые. Поступить туда мог любой человек старше 16 лет, учеба была бесплатной. На научно-популярном отделении давали знания в объеме гимназии, на акаде­мическом </a:t>
            </a:r>
            <a:r>
              <a:rPr lang="ru-RU" sz="2400" b="1" dirty="0" smtClean="0">
                <a:solidFill>
                  <a:schemeClr val="bg1"/>
                </a:solidFill>
              </a:rPr>
              <a:t>- </a:t>
            </a:r>
            <a:r>
              <a:rPr lang="ru-RU" sz="2400" b="1" dirty="0">
                <a:solidFill>
                  <a:schemeClr val="bg1"/>
                </a:solidFill>
              </a:rPr>
              <a:t>в объеме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9818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Ретро-фотографии Москвы начала прошлого ве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" y="-10197"/>
            <a:ext cx="10124625" cy="6147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6021288"/>
            <a:ext cx="10052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Повседневный </a:t>
            </a:r>
            <a:r>
              <a:rPr lang="ru-RU" sz="2400" b="1" dirty="0">
                <a:solidFill>
                  <a:schemeClr val="bg1"/>
                </a:solidFill>
              </a:rPr>
              <a:t>быт крестьян и жителей неболь­ших городов в первые годы ХХ в. не претерпел больших изменений. Зато в крупных промышленных центрах жизнь </a:t>
            </a:r>
            <a:r>
              <a:rPr lang="ru-RU" sz="2400" b="1" dirty="0" err="1" smtClean="0">
                <a:solidFill>
                  <a:schemeClr val="bg1"/>
                </a:solidFill>
              </a:rPr>
              <a:t>координально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тро-фотографии Москвы начала прошлого ве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30" y="9663"/>
            <a:ext cx="9109573" cy="527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29" y="5288340"/>
            <a:ext cx="9323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На </a:t>
            </a:r>
            <a:r>
              <a:rPr lang="ru-RU" sz="2400" b="1" dirty="0">
                <a:solidFill>
                  <a:schemeClr val="bg1"/>
                </a:solidFill>
              </a:rPr>
              <a:t>цен­тральных улицах выросли банки, правления пароход­ных и железнодорожных товариществ, </a:t>
            </a:r>
            <a:r>
              <a:rPr lang="ru-RU" sz="2400" b="1" dirty="0" err="1" smtClean="0">
                <a:solidFill>
                  <a:schemeClr val="bg1"/>
                </a:solidFill>
              </a:rPr>
              <a:t>акцио-нерных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компаний, дорогие магазины. С ними соседствовали особняки и доходные дома.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0"/>
            <a:ext cx="59648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63198" y="260648"/>
            <a:ext cx="31808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В </a:t>
            </a:r>
            <a:r>
              <a:rPr lang="ru-RU" sz="2400" b="1" dirty="0">
                <a:solidFill>
                  <a:schemeClr val="bg1"/>
                </a:solidFill>
              </a:rPr>
              <a:t>повседневный быт крупных </a:t>
            </a:r>
            <a:r>
              <a:rPr lang="ru-RU" sz="2400" b="1" dirty="0" err="1" smtClean="0">
                <a:solidFill>
                  <a:schemeClr val="bg1"/>
                </a:solidFill>
              </a:rPr>
              <a:t>горо-дов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входило </a:t>
            </a:r>
            <a:r>
              <a:rPr lang="ru-RU" sz="2400" b="1" dirty="0" err="1" smtClean="0">
                <a:solidFill>
                  <a:schemeClr val="bg1"/>
                </a:solidFill>
              </a:rPr>
              <a:t>элек-тричество</a:t>
            </a:r>
            <a:r>
              <a:rPr lang="ru-RU" sz="2400" b="1" dirty="0">
                <a:solidFill>
                  <a:schemeClr val="bg1"/>
                </a:solidFill>
              </a:rPr>
              <a:t>. В </a:t>
            </a:r>
            <a:r>
              <a:rPr lang="ru-RU" sz="2400" b="1" dirty="0" err="1" smtClean="0">
                <a:solidFill>
                  <a:schemeClr val="bg1"/>
                </a:solidFill>
              </a:rPr>
              <a:t>квар</a:t>
            </a:r>
            <a:r>
              <a:rPr lang="ru-RU" sz="2400" b="1" dirty="0" smtClean="0">
                <a:solidFill>
                  <a:schemeClr val="bg1"/>
                </a:solidFill>
              </a:rPr>
              <a:t>-тирах </a:t>
            </a:r>
            <a:r>
              <a:rPr lang="ru-RU" sz="2400" b="1" dirty="0">
                <a:solidFill>
                  <a:schemeClr val="bg1"/>
                </a:solidFill>
              </a:rPr>
              <a:t>загорелись </a:t>
            </a:r>
            <a:r>
              <a:rPr lang="ru-RU" sz="2400" b="1" dirty="0" smtClean="0">
                <a:solidFill>
                  <a:schemeClr val="bg1"/>
                </a:solidFill>
              </a:rPr>
              <a:t>электрические люстры </a:t>
            </a:r>
            <a:r>
              <a:rPr lang="ru-RU" sz="2400" b="1" dirty="0">
                <a:solidFill>
                  <a:schemeClr val="bg1"/>
                </a:solidFill>
              </a:rPr>
              <a:t>и бра, в многоэтажных домах появились элек­трические лифты (в Москве первый лифт был обору­дован в 1901 г.). Широко </a:t>
            </a:r>
            <a:r>
              <a:rPr lang="ru-RU" sz="2400" b="1" dirty="0" err="1" smtClean="0">
                <a:solidFill>
                  <a:schemeClr val="bg1"/>
                </a:solidFill>
              </a:rPr>
              <a:t>распро-странилась</a:t>
            </a:r>
            <a:r>
              <a:rPr lang="ru-RU" sz="2400" b="1" dirty="0" smtClean="0">
                <a:solidFill>
                  <a:schemeClr val="bg1"/>
                </a:solidFill>
              </a:rPr>
              <a:t> теле-</a:t>
            </a:r>
            <a:r>
              <a:rPr lang="ru-RU" sz="2400" b="1" dirty="0" err="1" smtClean="0">
                <a:solidFill>
                  <a:schemeClr val="bg1"/>
                </a:solidFill>
              </a:rPr>
              <a:t>фонная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связь.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Ретро-фотографии Москвы начала прошлого ве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5"/>
          <a:stretch/>
        </p:blipFill>
        <p:spPr bwMode="auto">
          <a:xfrm>
            <a:off x="-19147" y="-374267"/>
            <a:ext cx="9163147" cy="53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78" y="4939078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В </a:t>
            </a:r>
            <a:r>
              <a:rPr lang="ru-RU" sz="2800" b="1" dirty="0">
                <a:solidFill>
                  <a:schemeClr val="bg1"/>
                </a:solidFill>
              </a:rPr>
              <a:t>начале ХХ в. на улицах появились первые автомоби­ли. В 1901 г. городская дума Петербурга приняла «Пра­вила уличного движения». Б</a:t>
            </a:r>
            <a:r>
              <a:rPr lang="ru-RU" sz="2800" b="1" dirty="0" smtClean="0">
                <a:solidFill>
                  <a:schemeClr val="bg1"/>
                </a:solidFill>
              </a:rPr>
              <a:t>оль­шинство </a:t>
            </a:r>
            <a:r>
              <a:rPr lang="ru-RU" sz="2800" b="1" dirty="0">
                <a:solidFill>
                  <a:schemeClr val="bg1"/>
                </a:solidFill>
              </a:rPr>
              <a:t>горожан предпочитало </a:t>
            </a:r>
            <a:r>
              <a:rPr lang="ru-RU" sz="2800" b="1" dirty="0" smtClean="0">
                <a:solidFill>
                  <a:schemeClr val="bg1"/>
                </a:solidFill>
              </a:rPr>
              <a:t>извозчиков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0" y="0"/>
            <a:ext cx="9143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Город </a:t>
            </a:r>
            <a:r>
              <a:rPr lang="ru-RU" sz="2400" b="1" dirty="0">
                <a:solidFill>
                  <a:schemeClr val="bg1"/>
                </a:solidFill>
              </a:rPr>
              <a:t>начала ХХ в. был полон социальных контра­стов. Окраины резко отличались от </a:t>
            </a:r>
            <a:r>
              <a:rPr lang="ru-RU" sz="2400" b="1" dirty="0" smtClean="0">
                <a:solidFill>
                  <a:schemeClr val="bg1"/>
                </a:solidFill>
              </a:rPr>
              <a:t>центральных </a:t>
            </a:r>
            <a:r>
              <a:rPr lang="ru-RU" sz="2400" b="1" dirty="0">
                <a:solidFill>
                  <a:schemeClr val="bg1"/>
                </a:solidFill>
              </a:rPr>
              <a:t>улиц: в их застройке преобладали фабричные корпуса, бараки и одноэтажные домишки городской </a:t>
            </a:r>
            <a:r>
              <a:rPr lang="ru-RU" sz="2400" b="1" dirty="0" smtClean="0">
                <a:solidFill>
                  <a:schemeClr val="bg1"/>
                </a:solidFill>
              </a:rPr>
              <a:t>бедноты.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Благоустройство </a:t>
            </a:r>
            <a:r>
              <a:rPr lang="ru-RU" sz="2400" b="1" dirty="0">
                <a:solidFill>
                  <a:schemeClr val="bg1"/>
                </a:solidFill>
              </a:rPr>
              <a:t>города во многом зависело от бла­готворительности. Особенно щедро тратили средства на городские нужды богатые московские купцы: Алек­сеевы, Бахрушины, Морозовы, </a:t>
            </a:r>
            <a:r>
              <a:rPr lang="ru-RU" sz="2400" b="1" dirty="0" err="1">
                <a:solidFill>
                  <a:schemeClr val="bg1"/>
                </a:solidFill>
              </a:rPr>
              <a:t>Солодовниковы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Шелапутины</a:t>
            </a:r>
            <a:r>
              <a:rPr lang="ru-RU" sz="2400" b="1" dirty="0">
                <a:solidFill>
                  <a:schemeClr val="bg1"/>
                </a:solidFill>
              </a:rPr>
              <a:t> и многие другие. </a:t>
            </a:r>
          </a:p>
        </p:txBody>
      </p:sp>
      <p:pic>
        <p:nvPicPr>
          <p:cNvPr id="7170" name="Picture 2" descr="КЛУБ ЛЮБИТЕЛЕЙ ДЕТЕКТИВ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9" y="2055624"/>
            <a:ext cx="3222345" cy="42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27689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С.Т .Морозов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172" name="Picture 4" descr="&quot;Московские меценаты&quot; - фото, когда смотреть по ТВ - Яндекс.Телепрограмм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321"/>
          <a:stretch/>
        </p:blipFill>
        <p:spPr bwMode="auto">
          <a:xfrm>
            <a:off x="3063714" y="2037812"/>
            <a:ext cx="3752494" cy="42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63714" y="627689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</a:rPr>
              <a:t>.А. Бахрушин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174" name="Picture 6" descr="МОСКВА. История города. ч. 74 - Деятельность Н.А. Алексеева на посту главы города (1885-1893) - Москва - Третий Рим- я.р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745" y="2036176"/>
            <a:ext cx="2870256" cy="42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52689" y="628986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Н.А. Алексеев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 сентября. Как это было - Челябинский государственный краеведческий муз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86"/>
            <a:ext cx="9144000" cy="566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964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Согласно </a:t>
            </a:r>
            <a:r>
              <a:rPr lang="ru-RU" sz="2000" b="1" dirty="0">
                <a:solidFill>
                  <a:schemeClr val="bg1"/>
                </a:solidFill>
              </a:rPr>
              <a:t>переписи 1897 г. лишь 22,3% российских подданных старше 8 лет были грамотными.  </a:t>
            </a:r>
            <a:r>
              <a:rPr lang="ru-RU" sz="2000" b="1" dirty="0" smtClean="0">
                <a:solidFill>
                  <a:schemeClr val="bg1"/>
                </a:solidFill>
              </a:rPr>
              <a:t>94</a:t>
            </a:r>
            <a:r>
              <a:rPr lang="ru-RU" sz="2000" b="1" dirty="0">
                <a:solidFill>
                  <a:schemeClr val="bg1"/>
                </a:solidFill>
              </a:rPr>
              <a:t>% российских начальных школ были </a:t>
            </a:r>
            <a:r>
              <a:rPr lang="ru-RU" sz="2000" b="1" dirty="0" err="1">
                <a:solidFill>
                  <a:schemeClr val="bg1"/>
                </a:solidFill>
              </a:rPr>
              <a:t>одноклассными</a:t>
            </a:r>
            <a:r>
              <a:rPr lang="ru-RU" sz="2000" b="1" dirty="0">
                <a:solidFill>
                  <a:schemeClr val="bg1"/>
                </a:solidFill>
              </a:rPr>
              <a:t>, а срок </a:t>
            </a:r>
            <a:r>
              <a:rPr lang="ru-RU" sz="2000" b="1" dirty="0" smtClean="0">
                <a:solidFill>
                  <a:schemeClr val="bg1"/>
                </a:solidFill>
              </a:rPr>
              <a:t>обучения </a:t>
            </a:r>
            <a:r>
              <a:rPr lang="ru-RU" sz="2000" b="1" dirty="0">
                <a:solidFill>
                  <a:schemeClr val="bg1"/>
                </a:solidFill>
              </a:rPr>
              <a:t>составлял 1-3 года. Лишь в 1900 г. Министерство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просве-щения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установило единый срок </a:t>
            </a:r>
            <a:r>
              <a:rPr lang="ru-RU" sz="2000" b="1" dirty="0" err="1" smtClean="0">
                <a:solidFill>
                  <a:schemeClr val="bg1"/>
                </a:solidFill>
              </a:rPr>
              <a:t>обу-чения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в начальной школе — 3 года, а в 1910 г., уступая давлению земства, увеличило его до 4-х лет. Но начальное обучение так и не стало обязательным, хотя правительство представляло во Вторую Государствен­ную думу проект закона «О всеобщем начальном обуче­нии в Российской империи». </a:t>
            </a:r>
          </a:p>
        </p:txBody>
      </p:sp>
    </p:spTree>
    <p:extLst>
      <p:ext uri="{BB962C8B-B14F-4D97-AF65-F5344CB8AC3E}">
        <p14:creationId xmlns:p14="http://schemas.microsoft.com/office/powerpoint/2010/main" val="4283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 100-ЛЕТНЕМУ ЮБИЛЕЮ САРАТОВСКОГО ГОСУДАРСТВЕННОГО УНИВЕРСИТЕТА/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0" y="0"/>
            <a:ext cx="890550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238" y="5517232"/>
            <a:ext cx="9013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В </a:t>
            </a:r>
            <a:r>
              <a:rPr lang="ru-RU" sz="2000" b="1" dirty="0">
                <a:solidFill>
                  <a:schemeClr val="bg1"/>
                </a:solidFill>
              </a:rPr>
              <a:t>начале ХХ в. в России появился всего один новый университет — Саратовский, открытый в 1909 г. В 1915 г. на основе </a:t>
            </a:r>
            <a:r>
              <a:rPr lang="ru-RU" sz="2000" b="1" dirty="0" err="1" smtClean="0">
                <a:solidFill>
                  <a:schemeClr val="bg1"/>
                </a:solidFill>
              </a:rPr>
              <a:t>эвакуиро</a:t>
            </a:r>
            <a:r>
              <a:rPr lang="ru-RU" sz="2000" b="1" dirty="0" smtClean="0">
                <a:solidFill>
                  <a:schemeClr val="bg1"/>
                </a:solidFill>
              </a:rPr>
              <a:t>-ванных </a:t>
            </a:r>
            <a:r>
              <a:rPr lang="ru-RU" sz="2000" b="1" dirty="0">
                <a:solidFill>
                  <a:schemeClr val="bg1"/>
                </a:solidFill>
              </a:rPr>
              <a:t>Варшавского и Дерптского были образованы </a:t>
            </a:r>
            <a:r>
              <a:rPr lang="ru-RU" sz="2000" b="1" dirty="0" smtClean="0">
                <a:solidFill>
                  <a:schemeClr val="bg1"/>
                </a:solidFill>
              </a:rPr>
              <a:t>Ростовский </a:t>
            </a:r>
            <a:r>
              <a:rPr lang="ru-RU" sz="2000" b="1" dirty="0">
                <a:solidFill>
                  <a:schemeClr val="bg1"/>
                </a:solidFill>
              </a:rPr>
              <a:t>и Воронежский универ­ситеты. </a:t>
            </a:r>
          </a:p>
        </p:txBody>
      </p:sp>
    </p:spTree>
    <p:extLst>
      <p:ext uri="{BB962C8B-B14F-4D97-AF65-F5344CB8AC3E}">
        <p14:creationId xmlns:p14="http://schemas.microsoft.com/office/powerpoint/2010/main" val="3805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528</TotalTime>
  <Words>428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GoldNight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76</cp:revision>
  <dcterms:created xsi:type="dcterms:W3CDTF">2014-09-21T12:56:13Z</dcterms:created>
  <dcterms:modified xsi:type="dcterms:W3CDTF">2014-11-22T04:36:34Z</dcterms:modified>
</cp:coreProperties>
</file>