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3" r:id="rId6"/>
    <p:sldId id="265" r:id="rId7"/>
    <p:sldId id="264" r:id="rId8"/>
    <p:sldId id="266" r:id="rId9"/>
    <p:sldId id="268" r:id="rId10"/>
    <p:sldId id="267" r:id="rId11"/>
    <p:sldId id="269" r:id="rId12"/>
    <p:sldId id="270" r:id="rId13"/>
    <p:sldId id="262" r:id="rId14"/>
    <p:sldId id="271" r:id="rId15"/>
    <p:sldId id="272"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699F55F-5306-445A-8163-317B6EFECCA1}" type="datetimeFigureOut">
              <a:rPr lang="ru-RU" smtClean="0"/>
              <a:t>13.09.2013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4591DA-BD70-4174-AEAF-C70542CD3EDF}" type="slidenum">
              <a:rPr lang="ru-RU" smtClean="0"/>
              <a:t>‹#›</a:t>
            </a:fld>
            <a:endParaRPr lang="ru-RU"/>
          </a:p>
        </p:txBody>
      </p:sp>
    </p:spTree>
    <p:extLst>
      <p:ext uri="{BB962C8B-B14F-4D97-AF65-F5344CB8AC3E}">
        <p14:creationId xmlns:p14="http://schemas.microsoft.com/office/powerpoint/2010/main" val="711581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699F55F-5306-445A-8163-317B6EFECCA1}" type="datetimeFigureOut">
              <a:rPr lang="ru-RU" smtClean="0"/>
              <a:t>13.09.2013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4591DA-BD70-4174-AEAF-C70542CD3EDF}" type="slidenum">
              <a:rPr lang="ru-RU" smtClean="0"/>
              <a:t>‹#›</a:t>
            </a:fld>
            <a:endParaRPr lang="ru-RU"/>
          </a:p>
        </p:txBody>
      </p:sp>
    </p:spTree>
    <p:extLst>
      <p:ext uri="{BB962C8B-B14F-4D97-AF65-F5344CB8AC3E}">
        <p14:creationId xmlns:p14="http://schemas.microsoft.com/office/powerpoint/2010/main" val="90380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699F55F-5306-445A-8163-317B6EFECCA1}" type="datetimeFigureOut">
              <a:rPr lang="ru-RU" smtClean="0"/>
              <a:t>13.09.2013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4591DA-BD70-4174-AEAF-C70542CD3EDF}" type="slidenum">
              <a:rPr lang="ru-RU" smtClean="0"/>
              <a:t>‹#›</a:t>
            </a:fld>
            <a:endParaRPr lang="ru-RU"/>
          </a:p>
        </p:txBody>
      </p:sp>
    </p:spTree>
    <p:extLst>
      <p:ext uri="{BB962C8B-B14F-4D97-AF65-F5344CB8AC3E}">
        <p14:creationId xmlns:p14="http://schemas.microsoft.com/office/powerpoint/2010/main" val="1666149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699F55F-5306-445A-8163-317B6EFECCA1}" type="datetimeFigureOut">
              <a:rPr lang="ru-RU" smtClean="0"/>
              <a:t>13.09.2013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4591DA-BD70-4174-AEAF-C70542CD3EDF}" type="slidenum">
              <a:rPr lang="ru-RU" smtClean="0"/>
              <a:t>‹#›</a:t>
            </a:fld>
            <a:endParaRPr lang="ru-RU"/>
          </a:p>
        </p:txBody>
      </p:sp>
    </p:spTree>
    <p:extLst>
      <p:ext uri="{BB962C8B-B14F-4D97-AF65-F5344CB8AC3E}">
        <p14:creationId xmlns:p14="http://schemas.microsoft.com/office/powerpoint/2010/main" val="1753349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699F55F-5306-445A-8163-317B6EFECCA1}" type="datetimeFigureOut">
              <a:rPr lang="ru-RU" smtClean="0"/>
              <a:t>13.09.2013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4591DA-BD70-4174-AEAF-C70542CD3EDF}" type="slidenum">
              <a:rPr lang="ru-RU" smtClean="0"/>
              <a:t>‹#›</a:t>
            </a:fld>
            <a:endParaRPr lang="ru-RU"/>
          </a:p>
        </p:txBody>
      </p:sp>
    </p:spTree>
    <p:extLst>
      <p:ext uri="{BB962C8B-B14F-4D97-AF65-F5344CB8AC3E}">
        <p14:creationId xmlns:p14="http://schemas.microsoft.com/office/powerpoint/2010/main" val="216457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699F55F-5306-445A-8163-317B6EFECCA1}" type="datetimeFigureOut">
              <a:rPr lang="ru-RU" smtClean="0"/>
              <a:t>13.09.2013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4591DA-BD70-4174-AEAF-C70542CD3EDF}" type="slidenum">
              <a:rPr lang="ru-RU" smtClean="0"/>
              <a:t>‹#›</a:t>
            </a:fld>
            <a:endParaRPr lang="ru-RU"/>
          </a:p>
        </p:txBody>
      </p:sp>
    </p:spTree>
    <p:extLst>
      <p:ext uri="{BB962C8B-B14F-4D97-AF65-F5344CB8AC3E}">
        <p14:creationId xmlns:p14="http://schemas.microsoft.com/office/powerpoint/2010/main" val="3544437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699F55F-5306-445A-8163-317B6EFECCA1}" type="datetimeFigureOut">
              <a:rPr lang="ru-RU" smtClean="0"/>
              <a:t>13.09.2013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54591DA-BD70-4174-AEAF-C70542CD3EDF}" type="slidenum">
              <a:rPr lang="ru-RU" smtClean="0"/>
              <a:t>‹#›</a:t>
            </a:fld>
            <a:endParaRPr lang="ru-RU"/>
          </a:p>
        </p:txBody>
      </p:sp>
    </p:spTree>
    <p:extLst>
      <p:ext uri="{BB962C8B-B14F-4D97-AF65-F5344CB8AC3E}">
        <p14:creationId xmlns:p14="http://schemas.microsoft.com/office/powerpoint/2010/main" val="527098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699F55F-5306-445A-8163-317B6EFECCA1}" type="datetimeFigureOut">
              <a:rPr lang="ru-RU" smtClean="0"/>
              <a:t>13.09.2013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54591DA-BD70-4174-AEAF-C70542CD3EDF}" type="slidenum">
              <a:rPr lang="ru-RU" smtClean="0"/>
              <a:t>‹#›</a:t>
            </a:fld>
            <a:endParaRPr lang="ru-RU"/>
          </a:p>
        </p:txBody>
      </p:sp>
    </p:spTree>
    <p:extLst>
      <p:ext uri="{BB962C8B-B14F-4D97-AF65-F5344CB8AC3E}">
        <p14:creationId xmlns:p14="http://schemas.microsoft.com/office/powerpoint/2010/main" val="4222835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699F55F-5306-445A-8163-317B6EFECCA1}" type="datetimeFigureOut">
              <a:rPr lang="ru-RU" smtClean="0"/>
              <a:t>13.09.2013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54591DA-BD70-4174-AEAF-C70542CD3EDF}" type="slidenum">
              <a:rPr lang="ru-RU" smtClean="0"/>
              <a:t>‹#›</a:t>
            </a:fld>
            <a:endParaRPr lang="ru-RU"/>
          </a:p>
        </p:txBody>
      </p:sp>
    </p:spTree>
    <p:extLst>
      <p:ext uri="{BB962C8B-B14F-4D97-AF65-F5344CB8AC3E}">
        <p14:creationId xmlns:p14="http://schemas.microsoft.com/office/powerpoint/2010/main" val="2258581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699F55F-5306-445A-8163-317B6EFECCA1}" type="datetimeFigureOut">
              <a:rPr lang="ru-RU" smtClean="0"/>
              <a:t>13.09.2013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4591DA-BD70-4174-AEAF-C70542CD3EDF}" type="slidenum">
              <a:rPr lang="ru-RU" smtClean="0"/>
              <a:t>‹#›</a:t>
            </a:fld>
            <a:endParaRPr lang="ru-RU"/>
          </a:p>
        </p:txBody>
      </p:sp>
    </p:spTree>
    <p:extLst>
      <p:ext uri="{BB962C8B-B14F-4D97-AF65-F5344CB8AC3E}">
        <p14:creationId xmlns:p14="http://schemas.microsoft.com/office/powerpoint/2010/main" val="2337685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699F55F-5306-445A-8163-317B6EFECCA1}" type="datetimeFigureOut">
              <a:rPr lang="ru-RU" smtClean="0"/>
              <a:t>13.09.2013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4591DA-BD70-4174-AEAF-C70542CD3EDF}" type="slidenum">
              <a:rPr lang="ru-RU" smtClean="0"/>
              <a:t>‹#›</a:t>
            </a:fld>
            <a:endParaRPr lang="ru-RU"/>
          </a:p>
        </p:txBody>
      </p:sp>
    </p:spTree>
    <p:extLst>
      <p:ext uri="{BB962C8B-B14F-4D97-AF65-F5344CB8AC3E}">
        <p14:creationId xmlns:p14="http://schemas.microsoft.com/office/powerpoint/2010/main" val="2914797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9F55F-5306-445A-8163-317B6EFECCA1}" type="datetimeFigureOut">
              <a:rPr lang="ru-RU" smtClean="0"/>
              <a:t>13.09.2013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4591DA-BD70-4174-AEAF-C70542CD3EDF}" type="slidenum">
              <a:rPr lang="ru-RU" smtClean="0"/>
              <a:t>‹#›</a:t>
            </a:fld>
            <a:endParaRPr lang="ru-RU"/>
          </a:p>
        </p:txBody>
      </p:sp>
    </p:spTree>
    <p:extLst>
      <p:ext uri="{BB962C8B-B14F-4D97-AF65-F5344CB8AC3E}">
        <p14:creationId xmlns:p14="http://schemas.microsoft.com/office/powerpoint/2010/main" val="3227831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836712"/>
            <a:ext cx="7992888" cy="2800767"/>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algn="ctr"/>
            <a:r>
              <a:rPr lang="ru-RU" sz="4400" b="1" dirty="0" smtClean="0"/>
              <a:t>НАИБОЛЕЕ ЗНАЧИМЫЕ ИЗМЕНЕНИЯ </a:t>
            </a:r>
          </a:p>
          <a:p>
            <a:pPr algn="ctr"/>
            <a:r>
              <a:rPr lang="ru-RU" sz="4400" b="1" dirty="0" smtClean="0"/>
              <a:t>В ФЕДЕРАЛЬНОМ ЗАКОНЕ </a:t>
            </a:r>
          </a:p>
          <a:p>
            <a:pPr algn="ctr"/>
            <a:r>
              <a:rPr lang="ru-RU" sz="4400" b="1" dirty="0" smtClean="0"/>
              <a:t>ФЗ-273  «ОБ ОБРАЗОВАНИИ»</a:t>
            </a:r>
            <a:endParaRPr lang="ru-RU" sz="4400" b="1" dirty="0"/>
          </a:p>
        </p:txBody>
      </p:sp>
      <p:sp>
        <p:nvSpPr>
          <p:cNvPr id="3" name="TextBox 2"/>
          <p:cNvSpPr txBox="1"/>
          <p:nvPr/>
        </p:nvSpPr>
        <p:spPr>
          <a:xfrm>
            <a:off x="4572000" y="4293096"/>
            <a:ext cx="4176464" cy="923330"/>
          </a:xfrm>
          <a:prstGeom prst="rect">
            <a:avLst/>
          </a:prstGeom>
          <a:noFill/>
        </p:spPr>
        <p:txBody>
          <a:bodyPr wrap="square" rtlCol="0">
            <a:spAutoFit/>
          </a:bodyPr>
          <a:lstStyle/>
          <a:p>
            <a:r>
              <a:rPr lang="ru-RU" dirty="0" smtClean="0"/>
              <a:t>Итоговая работа слушателей курса «Новое в законодательстве  об образовании в РФ»</a:t>
            </a:r>
            <a:endParaRPr lang="ru-RU" dirty="0"/>
          </a:p>
        </p:txBody>
      </p:sp>
    </p:spTree>
    <p:extLst>
      <p:ext uri="{BB962C8B-B14F-4D97-AF65-F5344CB8AC3E}">
        <p14:creationId xmlns:p14="http://schemas.microsoft.com/office/powerpoint/2010/main" val="689204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7030" y="1124744"/>
            <a:ext cx="8208912" cy="369332"/>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ru-RU" b="1" dirty="0"/>
              <a:t>Изменяется порядок поступления в вузы для льготников</a:t>
            </a:r>
            <a:endParaRPr lang="ru-RU" dirty="0"/>
          </a:p>
        </p:txBody>
      </p:sp>
      <p:sp>
        <p:nvSpPr>
          <p:cNvPr id="3" name="Прямоугольник 2"/>
          <p:cNvSpPr/>
          <p:nvPr/>
        </p:nvSpPr>
        <p:spPr>
          <a:xfrm>
            <a:off x="2585053" y="260648"/>
            <a:ext cx="4572000" cy="707886"/>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r>
              <a:rPr lang="ru-RU" sz="2000" b="1" dirty="0"/>
              <a:t>Десять основных положений нового закона об образовании</a:t>
            </a:r>
            <a:endParaRPr lang="ru-RU" sz="2000" dirty="0"/>
          </a:p>
        </p:txBody>
      </p:sp>
      <p:graphicFrame>
        <p:nvGraphicFramePr>
          <p:cNvPr id="4" name="Таблица 3"/>
          <p:cNvGraphicFramePr>
            <a:graphicFrameLocks noGrp="1"/>
          </p:cNvGraphicFramePr>
          <p:nvPr>
            <p:extLst>
              <p:ext uri="{D42A27DB-BD31-4B8C-83A1-F6EECF244321}">
                <p14:modId xmlns:p14="http://schemas.microsoft.com/office/powerpoint/2010/main" val="3942735655"/>
              </p:ext>
            </p:extLst>
          </p:nvPr>
        </p:nvGraphicFramePr>
        <p:xfrm>
          <a:off x="179512" y="1628800"/>
          <a:ext cx="8856984" cy="4579532"/>
        </p:xfrm>
        <a:graphic>
          <a:graphicData uri="http://schemas.openxmlformats.org/drawingml/2006/table">
            <a:tbl>
              <a:tblPr firstRow="1" firstCol="1" bandRow="1">
                <a:tableStyleId>{5C22544A-7EE6-4342-B048-85BDC9FD1C3A}</a:tableStyleId>
              </a:tblPr>
              <a:tblGrid>
                <a:gridCol w="2961208"/>
                <a:gridCol w="5895776"/>
              </a:tblGrid>
              <a:tr h="266471">
                <a:tc>
                  <a:txBody>
                    <a:bodyPr/>
                    <a:lstStyle/>
                    <a:p>
                      <a:pPr marL="47625" marR="47625" algn="ctr">
                        <a:lnSpc>
                          <a:spcPct val="150000"/>
                        </a:lnSpc>
                        <a:spcAft>
                          <a:spcPts val="1000"/>
                        </a:spcAft>
                      </a:pPr>
                      <a:r>
                        <a:rPr lang="ru-RU" sz="1400" dirty="0" smtClean="0">
                          <a:effectLst/>
                        </a:rPr>
                        <a:t>БЫЛО</a:t>
                      </a:r>
                      <a:endParaRPr lang="ru-RU" sz="1400" dirty="0">
                        <a:effectLst/>
                        <a:latin typeface="Calibri"/>
                        <a:ea typeface="Calibri"/>
                        <a:cs typeface="Times New Roman"/>
                      </a:endParaRPr>
                    </a:p>
                  </a:txBody>
                  <a:tcPr marL="54609" marR="54609" marT="0" marB="0"/>
                </a:tc>
                <a:tc>
                  <a:txBody>
                    <a:bodyPr/>
                    <a:lstStyle/>
                    <a:p>
                      <a:pPr marL="47625" marR="47625" algn="ctr">
                        <a:lnSpc>
                          <a:spcPct val="150000"/>
                        </a:lnSpc>
                        <a:spcAft>
                          <a:spcPts val="1000"/>
                        </a:spcAft>
                      </a:pPr>
                      <a:r>
                        <a:rPr lang="ru-RU" sz="1400" dirty="0" smtClean="0">
                          <a:effectLst/>
                          <a:latin typeface="Arial" pitchFamily="34" charset="0"/>
                          <a:cs typeface="Arial" pitchFamily="34" charset="0"/>
                        </a:rPr>
                        <a:t>СТАЛО</a:t>
                      </a:r>
                      <a:endParaRPr lang="ru-RU" sz="1400" dirty="0">
                        <a:effectLst/>
                        <a:latin typeface="Arial" pitchFamily="34" charset="0"/>
                        <a:ea typeface="Calibri"/>
                        <a:cs typeface="Arial" pitchFamily="34" charset="0"/>
                      </a:endParaRPr>
                    </a:p>
                  </a:txBody>
                  <a:tcPr marL="54609" marR="54609" marT="0" marB="0"/>
                </a:tc>
              </a:tr>
              <a:tr h="4259492">
                <a:tc>
                  <a:txBody>
                    <a:bodyPr/>
                    <a:lstStyle/>
                    <a:p>
                      <a:pPr marL="47625" marR="47625" indent="342900" algn="l">
                        <a:lnSpc>
                          <a:spcPct val="115000"/>
                        </a:lnSpc>
                        <a:spcAft>
                          <a:spcPts val="1000"/>
                        </a:spcAft>
                      </a:pPr>
                      <a:r>
                        <a:rPr lang="ru-RU" sz="1400" dirty="0" smtClean="0">
                          <a:effectLst/>
                        </a:rPr>
                        <a:t>Вне конкурса и при условии успешной сдачи экзаменов в вузы поступали:</a:t>
                      </a:r>
                      <a:br>
                        <a:rPr lang="ru-RU" sz="1400" dirty="0" smtClean="0">
                          <a:effectLst/>
                        </a:rPr>
                      </a:br>
                      <a:r>
                        <a:rPr lang="ru-RU" sz="1400" b="1" dirty="0" smtClean="0">
                          <a:effectLst/>
                        </a:rPr>
                        <a:t>- дети-сироты и дети, оставшиеся без попечения родителей, а также лица в возрасте до 23 лет из числа детей-сирот и детей, оставшихся без попечения родителей;</a:t>
                      </a:r>
                      <a:r>
                        <a:rPr lang="ru-RU" sz="1400" dirty="0" smtClean="0">
                          <a:effectLst/>
                        </a:rPr>
                        <a:t/>
                      </a:r>
                      <a:br>
                        <a:rPr lang="ru-RU" sz="1400" dirty="0" smtClean="0">
                          <a:effectLst/>
                        </a:rPr>
                      </a:br>
                      <a:r>
                        <a:rPr lang="ru-RU" sz="1400" dirty="0" smtClean="0">
                          <a:effectLst/>
                        </a:rPr>
                        <a:t>- дети-инвалиды, инвалиды I и II групп</a:t>
                      </a:r>
                      <a:br>
                        <a:rPr lang="ru-RU" sz="1400" dirty="0" smtClean="0">
                          <a:effectLst/>
                        </a:rPr>
                      </a:br>
                      <a:r>
                        <a:rPr lang="ru-RU" sz="1400" dirty="0" smtClean="0">
                          <a:effectLst/>
                        </a:rPr>
                        <a:t>- граждане в возрасте до 20 лет, имеющие только одного родителя - инвалида I группы, если среднедушевой доход семьи ниже величины прожиточного минимума, установленного в соответствующем субъекте РФ;</a:t>
                      </a:r>
                      <a:endParaRPr lang="ru-RU" sz="1400" dirty="0">
                        <a:effectLst/>
                        <a:latin typeface="Calibri"/>
                        <a:ea typeface="Calibri"/>
                        <a:cs typeface="Times New Roman"/>
                      </a:endParaRPr>
                    </a:p>
                  </a:txBody>
                  <a:tcPr marL="54609" marR="54609"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Предлагается новая система льгот: зачисление вне конкурса, зачисление по квоте, прием на бесплатные подготовительные отделения при вузах и прием тех, кто имеет преимущественное право при прочих равных условиях. Вместо 140 видов разных льгот, их теперь предлагается делить на четыре. </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40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effectLst/>
                        </a:rPr>
                        <a:t>Вне конкурса и при условии успешной сдачи экзаменов в вузы поступают:</a:t>
                      </a:r>
                      <a:br>
                        <a:rPr lang="ru-RU" sz="1400" dirty="0" smtClean="0">
                          <a:effectLst/>
                        </a:rPr>
                      </a:br>
                      <a:r>
                        <a:rPr lang="ru-RU" sz="1400" b="1" dirty="0" smtClean="0">
                          <a:effectLst/>
                        </a:rPr>
                        <a:t>- дети-инвалиды, инвалиды I и II групп.</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40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effectLst/>
                        </a:rPr>
                        <a:t>Большинство существующих льгот ликвидируются, в </a:t>
                      </a:r>
                      <a:r>
                        <a:rPr lang="ru-RU" sz="1400" dirty="0" err="1" smtClean="0">
                          <a:effectLst/>
                        </a:rPr>
                        <a:t>т.ч</a:t>
                      </a:r>
                      <a:r>
                        <a:rPr lang="ru-RU" sz="1400" dirty="0" smtClean="0">
                          <a:effectLst/>
                        </a:rPr>
                        <a:t>. для детей-сирот, и заменяются возможностью учиться на подготовительных отделениях. В пределах квоты, которая устанавливается вузом и не может быть менее 10 процентов.</a:t>
                      </a:r>
                    </a:p>
                    <a:p>
                      <a:endParaRPr lang="ru-RU" sz="1400" dirty="0">
                        <a:effectLst/>
                        <a:latin typeface="Arial" pitchFamily="34" charset="0"/>
                        <a:ea typeface="Calibri"/>
                        <a:cs typeface="Arial" pitchFamily="34" charset="0"/>
                      </a:endParaRPr>
                    </a:p>
                  </a:txBody>
                  <a:tcPr marL="54609" marR="54609" marT="0" marB="0"/>
                </a:tc>
              </a:tr>
            </a:tbl>
          </a:graphicData>
        </a:graphic>
      </p:graphicFrame>
    </p:spTree>
    <p:extLst>
      <p:ext uri="{BB962C8B-B14F-4D97-AF65-F5344CB8AC3E}">
        <p14:creationId xmlns:p14="http://schemas.microsoft.com/office/powerpoint/2010/main" val="3349710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7030" y="1124744"/>
            <a:ext cx="8208912" cy="369332"/>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ru-RU" b="1" dirty="0"/>
              <a:t>Новое в </a:t>
            </a:r>
            <a:r>
              <a:rPr lang="ru-RU" b="1" dirty="0" smtClean="0"/>
              <a:t>среднем профессиональном образовании</a:t>
            </a:r>
            <a:endParaRPr lang="ru-RU" dirty="0"/>
          </a:p>
        </p:txBody>
      </p:sp>
      <p:sp>
        <p:nvSpPr>
          <p:cNvPr id="3" name="Прямоугольник 2"/>
          <p:cNvSpPr/>
          <p:nvPr/>
        </p:nvSpPr>
        <p:spPr>
          <a:xfrm>
            <a:off x="2585053" y="260648"/>
            <a:ext cx="4572000" cy="707886"/>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r>
              <a:rPr lang="ru-RU" sz="2000" b="1" dirty="0"/>
              <a:t>Десять основных положений нового закона об образовании</a:t>
            </a:r>
            <a:endParaRPr lang="ru-RU" sz="2000" dirty="0"/>
          </a:p>
        </p:txBody>
      </p:sp>
      <p:graphicFrame>
        <p:nvGraphicFramePr>
          <p:cNvPr id="4" name="Таблица 3"/>
          <p:cNvGraphicFramePr>
            <a:graphicFrameLocks noGrp="1"/>
          </p:cNvGraphicFramePr>
          <p:nvPr>
            <p:extLst>
              <p:ext uri="{D42A27DB-BD31-4B8C-83A1-F6EECF244321}">
                <p14:modId xmlns:p14="http://schemas.microsoft.com/office/powerpoint/2010/main" val="3094451143"/>
              </p:ext>
            </p:extLst>
          </p:nvPr>
        </p:nvGraphicFramePr>
        <p:xfrm>
          <a:off x="179512" y="1628800"/>
          <a:ext cx="8856984" cy="4579532"/>
        </p:xfrm>
        <a:graphic>
          <a:graphicData uri="http://schemas.openxmlformats.org/drawingml/2006/table">
            <a:tbl>
              <a:tblPr firstRow="1" firstCol="1" bandRow="1">
                <a:tableStyleId>{5C22544A-7EE6-4342-B048-85BDC9FD1C3A}</a:tableStyleId>
              </a:tblPr>
              <a:tblGrid>
                <a:gridCol w="2961208"/>
                <a:gridCol w="5895776"/>
              </a:tblGrid>
              <a:tr h="266471">
                <a:tc>
                  <a:txBody>
                    <a:bodyPr/>
                    <a:lstStyle/>
                    <a:p>
                      <a:pPr marL="47625" marR="47625" algn="ctr">
                        <a:lnSpc>
                          <a:spcPct val="150000"/>
                        </a:lnSpc>
                        <a:spcAft>
                          <a:spcPts val="1000"/>
                        </a:spcAft>
                      </a:pPr>
                      <a:r>
                        <a:rPr lang="ru-RU" sz="1400" dirty="0" smtClean="0">
                          <a:effectLst/>
                        </a:rPr>
                        <a:t>БЫЛО</a:t>
                      </a:r>
                      <a:endParaRPr lang="ru-RU" sz="1400" dirty="0">
                        <a:effectLst/>
                        <a:latin typeface="Calibri"/>
                        <a:ea typeface="Calibri"/>
                        <a:cs typeface="Times New Roman"/>
                      </a:endParaRPr>
                    </a:p>
                  </a:txBody>
                  <a:tcPr marL="54609" marR="54609" marT="0" marB="0"/>
                </a:tc>
                <a:tc>
                  <a:txBody>
                    <a:bodyPr/>
                    <a:lstStyle/>
                    <a:p>
                      <a:pPr marL="47625" marR="47625" algn="ctr">
                        <a:lnSpc>
                          <a:spcPct val="150000"/>
                        </a:lnSpc>
                        <a:spcAft>
                          <a:spcPts val="1000"/>
                        </a:spcAft>
                      </a:pPr>
                      <a:r>
                        <a:rPr lang="ru-RU" sz="1400" dirty="0" smtClean="0">
                          <a:effectLst/>
                          <a:latin typeface="Arial" pitchFamily="34" charset="0"/>
                          <a:cs typeface="Arial" pitchFamily="34" charset="0"/>
                        </a:rPr>
                        <a:t>СТАЛО</a:t>
                      </a:r>
                      <a:endParaRPr lang="ru-RU" sz="1400" dirty="0">
                        <a:effectLst/>
                        <a:latin typeface="Arial" pitchFamily="34" charset="0"/>
                        <a:ea typeface="Calibri"/>
                        <a:cs typeface="Arial" pitchFamily="34" charset="0"/>
                      </a:endParaRPr>
                    </a:p>
                  </a:txBody>
                  <a:tcPr marL="54609" marR="54609" marT="0" marB="0"/>
                </a:tc>
              </a:tr>
              <a:tr h="42594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b="1" kern="1200" dirty="0" smtClean="0">
                          <a:solidFill>
                            <a:schemeClr val="lt1"/>
                          </a:solidFill>
                          <a:effectLst/>
                          <a:latin typeface="+mn-lt"/>
                          <a:ea typeface="+mn-ea"/>
                          <a:cs typeface="+mn-cs"/>
                        </a:rPr>
                        <a:t>Начальное профессиональное образование (НПО) и среднее профессиональное образование (СПО) являются самостоятельными уровнями образования.</a:t>
                      </a:r>
                    </a:p>
                    <a:p>
                      <a:endParaRPr lang="ru-RU" sz="1400" b="1" kern="1200" dirty="0">
                        <a:solidFill>
                          <a:schemeClr val="lt1"/>
                        </a:solidFill>
                        <a:effectLst/>
                        <a:latin typeface="+mn-lt"/>
                        <a:ea typeface="+mn-ea"/>
                        <a:cs typeface="+mn-cs"/>
                      </a:endParaRPr>
                    </a:p>
                  </a:txBody>
                  <a:tcPr marL="54609" marR="54609" marT="0" marB="0"/>
                </a:tc>
                <a:tc>
                  <a:txBody>
                    <a:bodyPr/>
                    <a:lstStyle/>
                    <a:p>
                      <a:r>
                        <a:rPr lang="ru-RU" sz="1600" dirty="0" smtClean="0">
                          <a:latin typeface="Arial" pitchFamily="34" charset="0"/>
                          <a:cs typeface="Arial" pitchFamily="34" charset="0"/>
                        </a:rPr>
                        <a:t>Профтехучилища, предлагающие программы начального профобразования, будут закрыты.</a:t>
                      </a:r>
                    </a:p>
                    <a:p>
                      <a:r>
                        <a:rPr lang="ru-RU" sz="1600" dirty="0" smtClean="0">
                          <a:latin typeface="Arial" pitchFamily="34" charset="0"/>
                          <a:cs typeface="Arial" pitchFamily="34" charset="0"/>
                        </a:rPr>
                        <a:t>Учебные заведения получили право вводить интегрированные образовательные программы и давать одновременно и школьное, и профессиональное образование. Разрешено производить отбор учащихся (в творческие заведения) по способностям сразу после окончания ими начальной школы, а при выпуске давать им не только аттестат, но и диплом о получении среднего профобразования</a:t>
                      </a:r>
                      <a:r>
                        <a:rPr lang="ru-RU" sz="1600" dirty="0" smtClean="0"/>
                        <a:t>.</a:t>
                      </a:r>
                    </a:p>
                    <a:p>
                      <a:endParaRPr lang="ru-RU" sz="1600" dirty="0">
                        <a:effectLst/>
                        <a:latin typeface="Arial" pitchFamily="34" charset="0"/>
                        <a:ea typeface="Calibri"/>
                        <a:cs typeface="Arial" pitchFamily="34" charset="0"/>
                      </a:endParaRPr>
                    </a:p>
                  </a:txBody>
                  <a:tcPr marL="54609" marR="54609" marT="0" marB="0"/>
                </a:tc>
              </a:tr>
            </a:tbl>
          </a:graphicData>
        </a:graphic>
      </p:graphicFrame>
    </p:spTree>
    <p:extLst>
      <p:ext uri="{BB962C8B-B14F-4D97-AF65-F5344CB8AC3E}">
        <p14:creationId xmlns:p14="http://schemas.microsoft.com/office/powerpoint/2010/main" val="2803785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7030" y="1124744"/>
            <a:ext cx="8208912" cy="369332"/>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ru-RU" b="1" dirty="0" smtClean="0"/>
              <a:t>О статусном школьном образовании</a:t>
            </a:r>
            <a:endParaRPr lang="ru-RU" dirty="0"/>
          </a:p>
        </p:txBody>
      </p:sp>
      <p:sp>
        <p:nvSpPr>
          <p:cNvPr id="3" name="Прямоугольник 2"/>
          <p:cNvSpPr/>
          <p:nvPr/>
        </p:nvSpPr>
        <p:spPr>
          <a:xfrm>
            <a:off x="2585053" y="260648"/>
            <a:ext cx="4572000" cy="707886"/>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r>
              <a:rPr lang="ru-RU" sz="2000" b="1" dirty="0"/>
              <a:t>Десять основных положений нового закона об образовании</a:t>
            </a:r>
            <a:endParaRPr lang="ru-RU" sz="2000" dirty="0"/>
          </a:p>
        </p:txBody>
      </p:sp>
      <p:graphicFrame>
        <p:nvGraphicFramePr>
          <p:cNvPr id="4" name="Таблица 3"/>
          <p:cNvGraphicFramePr>
            <a:graphicFrameLocks noGrp="1"/>
          </p:cNvGraphicFramePr>
          <p:nvPr>
            <p:extLst>
              <p:ext uri="{D42A27DB-BD31-4B8C-83A1-F6EECF244321}">
                <p14:modId xmlns:p14="http://schemas.microsoft.com/office/powerpoint/2010/main" val="3271214458"/>
              </p:ext>
            </p:extLst>
          </p:nvPr>
        </p:nvGraphicFramePr>
        <p:xfrm>
          <a:off x="179512" y="1628800"/>
          <a:ext cx="8856984" cy="4579532"/>
        </p:xfrm>
        <a:graphic>
          <a:graphicData uri="http://schemas.openxmlformats.org/drawingml/2006/table">
            <a:tbl>
              <a:tblPr firstRow="1" firstCol="1" bandRow="1">
                <a:tableStyleId>{5C22544A-7EE6-4342-B048-85BDC9FD1C3A}</a:tableStyleId>
              </a:tblPr>
              <a:tblGrid>
                <a:gridCol w="2961208"/>
                <a:gridCol w="5895776"/>
              </a:tblGrid>
              <a:tr h="266471">
                <a:tc>
                  <a:txBody>
                    <a:bodyPr/>
                    <a:lstStyle/>
                    <a:p>
                      <a:pPr marL="47625" marR="47625" algn="ctr">
                        <a:lnSpc>
                          <a:spcPct val="150000"/>
                        </a:lnSpc>
                        <a:spcAft>
                          <a:spcPts val="1000"/>
                        </a:spcAft>
                      </a:pPr>
                      <a:r>
                        <a:rPr lang="ru-RU" sz="1400" dirty="0" smtClean="0">
                          <a:effectLst/>
                        </a:rPr>
                        <a:t>БЫЛО</a:t>
                      </a:r>
                      <a:endParaRPr lang="ru-RU" sz="1400" dirty="0">
                        <a:effectLst/>
                        <a:latin typeface="Calibri"/>
                        <a:ea typeface="Calibri"/>
                        <a:cs typeface="Times New Roman"/>
                      </a:endParaRPr>
                    </a:p>
                  </a:txBody>
                  <a:tcPr marL="54609" marR="54609" marT="0" marB="0"/>
                </a:tc>
                <a:tc>
                  <a:txBody>
                    <a:bodyPr/>
                    <a:lstStyle/>
                    <a:p>
                      <a:pPr marL="47625" marR="47625" algn="ctr">
                        <a:lnSpc>
                          <a:spcPct val="150000"/>
                        </a:lnSpc>
                        <a:spcAft>
                          <a:spcPts val="1000"/>
                        </a:spcAft>
                      </a:pPr>
                      <a:r>
                        <a:rPr lang="ru-RU" sz="1400" dirty="0" smtClean="0">
                          <a:effectLst/>
                          <a:latin typeface="Arial" pitchFamily="34" charset="0"/>
                          <a:cs typeface="Arial" pitchFamily="34" charset="0"/>
                        </a:rPr>
                        <a:t>СТАЛО</a:t>
                      </a:r>
                      <a:endParaRPr lang="ru-RU" sz="1400" dirty="0">
                        <a:effectLst/>
                        <a:latin typeface="Arial" pitchFamily="34" charset="0"/>
                        <a:ea typeface="Calibri"/>
                        <a:cs typeface="Arial" pitchFamily="34" charset="0"/>
                      </a:endParaRPr>
                    </a:p>
                  </a:txBody>
                  <a:tcPr marL="54609" marR="54609" marT="0" marB="0"/>
                </a:tc>
              </a:tr>
              <a:tr h="4259492">
                <a:tc>
                  <a:txBody>
                    <a:bodyPr/>
                    <a:lstStyle/>
                    <a:p>
                      <a:pPr>
                        <a:lnSpc>
                          <a:spcPct val="100000"/>
                        </a:lnSpc>
                        <a:spcAft>
                          <a:spcPts val="0"/>
                        </a:spcAft>
                      </a:pPr>
                      <a:endParaRPr lang="ru-RU" sz="1600" dirty="0" smtClean="0">
                        <a:solidFill>
                          <a:schemeClr val="tx1"/>
                        </a:solidFill>
                        <a:effectLst/>
                        <a:latin typeface="Arial" pitchFamily="34" charset="0"/>
                        <a:cs typeface="Arial" pitchFamily="34" charset="0"/>
                      </a:endParaRPr>
                    </a:p>
                    <a:p>
                      <a:pPr>
                        <a:lnSpc>
                          <a:spcPct val="100000"/>
                        </a:lnSpc>
                        <a:spcAft>
                          <a:spcPts val="0"/>
                        </a:spcAft>
                      </a:pPr>
                      <a:r>
                        <a:rPr lang="ru-RU" sz="1600" dirty="0" smtClean="0">
                          <a:solidFill>
                            <a:schemeClr val="tx1"/>
                          </a:solidFill>
                          <a:effectLst/>
                          <a:latin typeface="Arial" pitchFamily="34" charset="0"/>
                          <a:cs typeface="Arial" pitchFamily="34" charset="0"/>
                        </a:rPr>
                        <a:t>Закон </a:t>
                      </a:r>
                      <a:r>
                        <a:rPr lang="ru-RU" sz="1600" dirty="0">
                          <a:solidFill>
                            <a:schemeClr val="tx1"/>
                          </a:solidFill>
                          <a:effectLst/>
                          <a:latin typeface="Arial" pitchFamily="34" charset="0"/>
                          <a:cs typeface="Arial" pitchFamily="34" charset="0"/>
                        </a:rPr>
                        <a:t>предусматривает наличие лицеев и гимназий</a:t>
                      </a:r>
                    </a:p>
                  </a:txBody>
                  <a:tcPr marL="0" marR="0" marT="0" marB="0"/>
                </a:tc>
                <a:tc>
                  <a:txBody>
                    <a:bodyPr/>
                    <a:lstStyle/>
                    <a:p>
                      <a:pPr>
                        <a:lnSpc>
                          <a:spcPct val="100000"/>
                        </a:lnSpc>
                        <a:spcAft>
                          <a:spcPts val="0"/>
                        </a:spcAft>
                      </a:pPr>
                      <a:endParaRPr lang="ru-RU" sz="1600" dirty="0" smtClean="0">
                        <a:solidFill>
                          <a:schemeClr val="tx1"/>
                        </a:solidFill>
                        <a:effectLst/>
                        <a:latin typeface="Arial" pitchFamily="34" charset="0"/>
                        <a:cs typeface="Arial" pitchFamily="34" charset="0"/>
                      </a:endParaRPr>
                    </a:p>
                    <a:p>
                      <a:pPr>
                        <a:lnSpc>
                          <a:spcPct val="100000"/>
                        </a:lnSpc>
                        <a:spcAft>
                          <a:spcPts val="0"/>
                        </a:spcAft>
                      </a:pPr>
                      <a:r>
                        <a:rPr lang="ru-RU" sz="1600" dirty="0" smtClean="0">
                          <a:solidFill>
                            <a:schemeClr val="tx1"/>
                          </a:solidFill>
                          <a:effectLst/>
                          <a:latin typeface="Arial" pitchFamily="34" charset="0"/>
                          <a:cs typeface="Arial" pitchFamily="34" charset="0"/>
                        </a:rPr>
                        <a:t>В </a:t>
                      </a:r>
                      <a:r>
                        <a:rPr lang="ru-RU" sz="1600" dirty="0">
                          <a:solidFill>
                            <a:schemeClr val="tx1"/>
                          </a:solidFill>
                          <a:effectLst/>
                          <a:latin typeface="Arial" pitchFamily="34" charset="0"/>
                          <a:cs typeface="Arial" pitchFamily="34" charset="0"/>
                        </a:rPr>
                        <a:t>законе нет упоминания о лицеях и гимназиях, но говорится о том, что образовательные организации вправе реализовывать программы повышенного уровня, которые могут финансироваться в повышенном объеме (повышенный объем финансирования в данном случае будет связан не со статусом субъекта, а с полученным заданием)</a:t>
                      </a:r>
                    </a:p>
                  </a:txBody>
                  <a:tcPr marL="0" marR="0" marT="0" marB="0"/>
                </a:tc>
              </a:tr>
            </a:tbl>
          </a:graphicData>
        </a:graphic>
      </p:graphicFrame>
    </p:spTree>
    <p:extLst>
      <p:ext uri="{BB962C8B-B14F-4D97-AF65-F5344CB8AC3E}">
        <p14:creationId xmlns:p14="http://schemas.microsoft.com/office/powerpoint/2010/main" val="342185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7030" y="1124744"/>
            <a:ext cx="8208912" cy="646331"/>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ru-RU" b="1" dirty="0"/>
              <a:t>Предусматривается бюджетное финансирование негосударственных образовательных организаций</a:t>
            </a:r>
            <a:endParaRPr lang="ru-RU" dirty="0"/>
          </a:p>
        </p:txBody>
      </p:sp>
      <p:sp>
        <p:nvSpPr>
          <p:cNvPr id="3" name="Прямоугольник 2"/>
          <p:cNvSpPr/>
          <p:nvPr/>
        </p:nvSpPr>
        <p:spPr>
          <a:xfrm>
            <a:off x="2585053" y="260648"/>
            <a:ext cx="4572000" cy="707886"/>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r>
              <a:rPr lang="ru-RU" sz="2000" b="1" dirty="0"/>
              <a:t>Десять основных положений нового закона об образовании</a:t>
            </a:r>
            <a:endParaRPr lang="ru-RU" sz="2000" dirty="0"/>
          </a:p>
        </p:txBody>
      </p:sp>
      <p:graphicFrame>
        <p:nvGraphicFramePr>
          <p:cNvPr id="4" name="Таблица 3"/>
          <p:cNvGraphicFramePr>
            <a:graphicFrameLocks noGrp="1"/>
          </p:cNvGraphicFramePr>
          <p:nvPr>
            <p:extLst>
              <p:ext uri="{D42A27DB-BD31-4B8C-83A1-F6EECF244321}">
                <p14:modId xmlns:p14="http://schemas.microsoft.com/office/powerpoint/2010/main" val="3314539603"/>
              </p:ext>
            </p:extLst>
          </p:nvPr>
        </p:nvGraphicFramePr>
        <p:xfrm>
          <a:off x="486342" y="1844824"/>
          <a:ext cx="8229600" cy="4136136"/>
        </p:xfrm>
        <a:graphic>
          <a:graphicData uri="http://schemas.openxmlformats.org/drawingml/2006/table">
            <a:tbl>
              <a:tblPr firstRow="1" firstCol="1" bandRow="1">
                <a:tableStyleId>{5C22544A-7EE6-4342-B048-85BDC9FD1C3A}</a:tableStyleId>
              </a:tblPr>
              <a:tblGrid>
                <a:gridCol w="2645498"/>
                <a:gridCol w="5584102"/>
              </a:tblGrid>
              <a:tr h="294873">
                <a:tc>
                  <a:txBody>
                    <a:bodyPr/>
                    <a:lstStyle/>
                    <a:p>
                      <a:pPr marL="47625" marR="47625" algn="ctr">
                        <a:lnSpc>
                          <a:spcPct val="150000"/>
                        </a:lnSpc>
                        <a:spcAft>
                          <a:spcPts val="1000"/>
                        </a:spcAft>
                      </a:pPr>
                      <a:r>
                        <a:rPr lang="ru-RU" sz="1400" dirty="0" smtClean="0">
                          <a:effectLst/>
                        </a:rPr>
                        <a:t>БЫЛО</a:t>
                      </a:r>
                      <a:endParaRPr lang="ru-RU" sz="1400" dirty="0">
                        <a:effectLst/>
                        <a:latin typeface="Calibri"/>
                        <a:ea typeface="Calibri"/>
                        <a:cs typeface="Times New Roman"/>
                      </a:endParaRPr>
                    </a:p>
                  </a:txBody>
                  <a:tcPr marL="60429" marR="60429" marT="0" marB="0" anchor="ctr"/>
                </a:tc>
                <a:tc>
                  <a:txBody>
                    <a:bodyPr/>
                    <a:lstStyle/>
                    <a:p>
                      <a:pPr marL="47625" marR="47625" algn="ctr">
                        <a:lnSpc>
                          <a:spcPct val="150000"/>
                        </a:lnSpc>
                        <a:spcAft>
                          <a:spcPts val="1000"/>
                        </a:spcAft>
                      </a:pPr>
                      <a:r>
                        <a:rPr lang="ru-RU" sz="1400" dirty="0" smtClean="0">
                          <a:effectLst/>
                          <a:latin typeface="Arial" pitchFamily="34" charset="0"/>
                          <a:cs typeface="Arial" pitchFamily="34" charset="0"/>
                        </a:rPr>
                        <a:t>СТАЛО</a:t>
                      </a:r>
                      <a:endParaRPr lang="ru-RU" sz="1400" dirty="0">
                        <a:effectLst/>
                        <a:latin typeface="Arial" pitchFamily="34" charset="0"/>
                        <a:ea typeface="Calibri"/>
                        <a:cs typeface="Arial" pitchFamily="34" charset="0"/>
                      </a:endParaRPr>
                    </a:p>
                  </a:txBody>
                  <a:tcPr marL="60429" marR="60429" marT="0" marB="0" anchor="ctr"/>
                </a:tc>
              </a:tr>
              <a:tr h="3042065">
                <a:tc>
                  <a:txBody>
                    <a:bodyPr/>
                    <a:lstStyle/>
                    <a:p>
                      <a:pPr marL="47625" marR="47625" indent="317500" algn="just">
                        <a:lnSpc>
                          <a:spcPct val="115000"/>
                        </a:lnSpc>
                        <a:spcAft>
                          <a:spcPts val="1000"/>
                        </a:spcAft>
                      </a:pPr>
                      <a:r>
                        <a:rPr lang="ru-RU" sz="1400" dirty="0">
                          <a:effectLst/>
                        </a:rPr>
                        <a:t>Не предусмотрено.</a:t>
                      </a:r>
                    </a:p>
                    <a:p>
                      <a:pPr marL="47625" marR="47625" indent="317500" algn="just">
                        <a:lnSpc>
                          <a:spcPct val="115000"/>
                        </a:lnSpc>
                        <a:spcAft>
                          <a:spcPts val="1000"/>
                        </a:spcAft>
                      </a:pPr>
                      <a:r>
                        <a:rPr lang="ru-RU" sz="1400" dirty="0">
                          <a:effectLst/>
                        </a:rPr>
                        <a:t> </a:t>
                      </a:r>
                      <a:endParaRPr lang="ru-RU" sz="1400" dirty="0">
                        <a:effectLst/>
                        <a:latin typeface="Calibri"/>
                        <a:ea typeface="Calibri"/>
                        <a:cs typeface="Times New Roman"/>
                      </a:endParaRPr>
                    </a:p>
                  </a:txBody>
                  <a:tcPr marL="60429" marR="60429" marT="0" marB="0"/>
                </a:tc>
                <a:tc>
                  <a:txBody>
                    <a:bodyPr/>
                    <a:lstStyle/>
                    <a:p>
                      <a:pPr marL="47625" marR="47625" indent="163195" algn="just">
                        <a:lnSpc>
                          <a:spcPct val="115000"/>
                        </a:lnSpc>
                        <a:spcAft>
                          <a:spcPts val="1000"/>
                        </a:spcAft>
                      </a:pPr>
                      <a:r>
                        <a:rPr lang="ru-RU" sz="1400" dirty="0">
                          <a:effectLst/>
                          <a:latin typeface="Arial" pitchFamily="34" charset="0"/>
                          <a:cs typeface="Arial" pitchFamily="34" charset="0"/>
                        </a:rPr>
                        <a:t>Предусматривается возможность финансового обеспечения за счет бюджетных средств образовательной деятельности негосударственных организаций, реализующих основные общеобразовательные программы, в пределах соответствующих </a:t>
                      </a:r>
                      <a:r>
                        <a:rPr lang="ru-RU" sz="1400" dirty="0" smtClean="0">
                          <a:effectLst/>
                          <a:latin typeface="Arial" pitchFamily="34" charset="0"/>
                          <a:cs typeface="Arial" pitchFamily="34" charset="0"/>
                        </a:rPr>
                        <a:t>ФГОС.</a:t>
                      </a:r>
                      <a:endParaRPr lang="ru-RU" sz="1400" dirty="0">
                        <a:effectLst/>
                        <a:latin typeface="Arial" pitchFamily="34" charset="0"/>
                        <a:cs typeface="Arial" pitchFamily="34" charset="0"/>
                      </a:endParaRPr>
                    </a:p>
                    <a:p>
                      <a:pPr marL="47625" marR="47625" indent="163195" algn="just">
                        <a:lnSpc>
                          <a:spcPct val="115000"/>
                        </a:lnSpc>
                        <a:spcAft>
                          <a:spcPts val="1000"/>
                        </a:spcAft>
                      </a:pPr>
                      <a:r>
                        <a:rPr lang="ru-RU" sz="1400" dirty="0">
                          <a:effectLst/>
                          <a:latin typeface="Arial" pitchFamily="34" charset="0"/>
                          <a:cs typeface="Arial" pitchFamily="34" charset="0"/>
                        </a:rPr>
                        <a:t> </a:t>
                      </a:r>
                      <a:r>
                        <a:rPr lang="ru-RU" sz="1400" dirty="0" smtClean="0">
                          <a:effectLst/>
                          <a:latin typeface="Arial" pitchFamily="34" charset="0"/>
                          <a:cs typeface="Arial" pitchFamily="34" charset="0"/>
                        </a:rPr>
                        <a:t>Предусматривается </a:t>
                      </a:r>
                      <a:r>
                        <a:rPr lang="ru-RU" sz="1400" dirty="0">
                          <a:effectLst/>
                          <a:latin typeface="Arial" pitchFamily="34" charset="0"/>
                          <a:cs typeface="Arial" pitchFamily="34" charset="0"/>
                        </a:rPr>
                        <a:t>возможность финансового обеспечения </a:t>
                      </a:r>
                      <a:r>
                        <a:rPr lang="ru-RU" sz="1400" u="sng" dirty="0">
                          <a:effectLst/>
                          <a:latin typeface="Arial" pitchFamily="34" charset="0"/>
                          <a:cs typeface="Arial" pitchFamily="34" charset="0"/>
                        </a:rPr>
                        <a:t>на конкурсной основе </a:t>
                      </a:r>
                      <a:r>
                        <a:rPr lang="ru-RU" sz="1400" dirty="0">
                          <a:effectLst/>
                          <a:latin typeface="Arial" pitchFamily="34" charset="0"/>
                          <a:cs typeface="Arial" pitchFamily="34" charset="0"/>
                        </a:rPr>
                        <a:t>за счет бюджетных средств образовательной деятельности негосударственных организаций, реализующих основные профессиональные образовательные программы, в пределах соответствующих </a:t>
                      </a:r>
                      <a:r>
                        <a:rPr lang="ru-RU" sz="1400" dirty="0" smtClean="0">
                          <a:effectLst/>
                          <a:latin typeface="Arial" pitchFamily="34" charset="0"/>
                          <a:cs typeface="Arial" pitchFamily="34" charset="0"/>
                        </a:rPr>
                        <a:t>ФГОС.</a:t>
                      </a:r>
                      <a:endParaRPr lang="ru-RU" sz="1400" dirty="0">
                        <a:effectLst/>
                        <a:latin typeface="Arial" pitchFamily="34" charset="0"/>
                        <a:cs typeface="Arial" pitchFamily="34" charset="0"/>
                      </a:endParaRPr>
                    </a:p>
                    <a:p>
                      <a:pPr marL="47625" marR="47625" indent="163195" algn="just">
                        <a:lnSpc>
                          <a:spcPct val="115000"/>
                        </a:lnSpc>
                        <a:spcAft>
                          <a:spcPts val="1000"/>
                        </a:spcAft>
                      </a:pPr>
                      <a:r>
                        <a:rPr lang="ru-RU" sz="1400" dirty="0">
                          <a:effectLst/>
                          <a:latin typeface="Arial" pitchFamily="34" charset="0"/>
                          <a:cs typeface="Arial" pitchFamily="34" charset="0"/>
                        </a:rPr>
                        <a:t>Определяются условия проведения конкурса и критерии конкурсного отбора.</a:t>
                      </a:r>
                    </a:p>
                    <a:p>
                      <a:pPr marL="47625" marR="47625" indent="163195" algn="just">
                        <a:lnSpc>
                          <a:spcPct val="115000"/>
                        </a:lnSpc>
                        <a:spcAft>
                          <a:spcPts val="1000"/>
                        </a:spcAft>
                      </a:pPr>
                      <a:r>
                        <a:rPr lang="ru-RU" sz="1400" dirty="0">
                          <a:effectLst/>
                          <a:latin typeface="Arial" pitchFamily="34" charset="0"/>
                          <a:cs typeface="Arial" pitchFamily="34" charset="0"/>
                        </a:rPr>
                        <a:t> </a:t>
                      </a:r>
                      <a:endParaRPr lang="ru-RU" sz="1400" dirty="0">
                        <a:effectLst/>
                        <a:latin typeface="Arial" pitchFamily="34" charset="0"/>
                        <a:ea typeface="Calibri"/>
                        <a:cs typeface="Arial" pitchFamily="34" charset="0"/>
                      </a:endParaRPr>
                    </a:p>
                  </a:txBody>
                  <a:tcPr marL="60429" marR="60429" marT="0" marB="0"/>
                </a:tc>
              </a:tr>
            </a:tbl>
          </a:graphicData>
        </a:graphic>
      </p:graphicFrame>
    </p:spTree>
    <p:extLst>
      <p:ext uri="{BB962C8B-B14F-4D97-AF65-F5344CB8AC3E}">
        <p14:creationId xmlns:p14="http://schemas.microsoft.com/office/powerpoint/2010/main" val="20818928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620688"/>
            <a:ext cx="5904656" cy="499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317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60648"/>
            <a:ext cx="8352928" cy="6264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88459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6638" y="1124744"/>
            <a:ext cx="8712968" cy="455509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ru-RU" dirty="0" smtClean="0"/>
              <a:t>	Новый </a:t>
            </a:r>
            <a:r>
              <a:rPr lang="ru-RU" dirty="0"/>
              <a:t>закон об образовании весьма существенно </a:t>
            </a:r>
            <a:r>
              <a:rPr lang="ru-RU" dirty="0" smtClean="0"/>
              <a:t>отличается </a:t>
            </a:r>
            <a:r>
              <a:rPr lang="ru-RU" dirty="0"/>
              <a:t>от старого. </a:t>
            </a:r>
            <a:endParaRPr lang="ru-RU" dirty="0" smtClean="0"/>
          </a:p>
          <a:p>
            <a:pPr algn="just"/>
            <a:r>
              <a:rPr lang="ru-RU" dirty="0" smtClean="0"/>
              <a:t>Федеральный </a:t>
            </a:r>
            <a:r>
              <a:rPr lang="ru-RU" dirty="0"/>
              <a:t>закон «Об </a:t>
            </a:r>
            <a:r>
              <a:rPr lang="ru-RU" dirty="0" smtClean="0"/>
              <a:t>образовании» </a:t>
            </a:r>
            <a:r>
              <a:rPr lang="ru-RU" sz="2000" b="1" u="sng" dirty="0"/>
              <a:t>регулирует </a:t>
            </a:r>
            <a:r>
              <a:rPr lang="ru-RU" sz="2000" b="1" u="sng" dirty="0" smtClean="0"/>
              <a:t>не </a:t>
            </a:r>
            <a:r>
              <a:rPr lang="ru-RU" sz="2000" b="1" u="sng" dirty="0"/>
              <a:t>только </a:t>
            </a:r>
            <a:r>
              <a:rPr lang="ru-RU" sz="2000" b="1" u="sng" dirty="0" smtClean="0"/>
              <a:t>отношения</a:t>
            </a:r>
            <a:r>
              <a:rPr lang="ru-RU" sz="2000" b="1" u="sng" dirty="0"/>
              <a:t>, но и содержание </a:t>
            </a:r>
            <a:r>
              <a:rPr lang="ru-RU" sz="2000" b="1" u="sng" dirty="0" smtClean="0"/>
              <a:t>образования </a:t>
            </a:r>
            <a:r>
              <a:rPr lang="ru-RU" dirty="0"/>
              <a:t>( в </a:t>
            </a:r>
            <a:r>
              <a:rPr lang="ru-RU" dirty="0" err="1"/>
              <a:t>т.ч</a:t>
            </a:r>
            <a:r>
              <a:rPr lang="ru-RU" dirty="0"/>
              <a:t>. </a:t>
            </a:r>
            <a:r>
              <a:rPr lang="ru-RU" dirty="0" smtClean="0"/>
              <a:t>устанавливает требования к </a:t>
            </a:r>
            <a:r>
              <a:rPr lang="ru-RU" dirty="0"/>
              <a:t>образовательным программам и стандартам), </a:t>
            </a:r>
            <a:r>
              <a:rPr lang="ru-RU" dirty="0" smtClean="0"/>
              <a:t>а </a:t>
            </a:r>
            <a:r>
              <a:rPr lang="ru-RU" dirty="0"/>
              <a:t>также более </a:t>
            </a:r>
            <a:r>
              <a:rPr lang="ru-RU" sz="2000" b="1" u="sng" dirty="0"/>
              <a:t>подробно регламентирует права и </a:t>
            </a:r>
            <a:r>
              <a:rPr lang="ru-RU" sz="2000" b="1" u="sng" dirty="0" smtClean="0"/>
              <a:t>ответственность </a:t>
            </a:r>
            <a:r>
              <a:rPr lang="ru-RU" sz="2000" b="1" u="sng" dirty="0"/>
              <a:t>участников образовательного </a:t>
            </a:r>
            <a:r>
              <a:rPr lang="ru-RU" sz="2000" b="1" u="sng" dirty="0" smtClean="0"/>
              <a:t>процесса</a:t>
            </a:r>
            <a:r>
              <a:rPr lang="ru-RU" dirty="0" smtClean="0"/>
              <a:t>.</a:t>
            </a:r>
          </a:p>
          <a:p>
            <a:r>
              <a:rPr lang="ru-RU" dirty="0" smtClean="0"/>
              <a:t>	Федеральный </a:t>
            </a:r>
            <a:r>
              <a:rPr lang="ru-RU" dirty="0"/>
              <a:t>закон «Об образовании» </a:t>
            </a:r>
            <a:r>
              <a:rPr lang="ru-RU" sz="2000" b="1" u="sng" dirty="0"/>
              <a:t>вносит изменения в юридическую терминологию российского права.</a:t>
            </a:r>
          </a:p>
          <a:p>
            <a:pPr marL="285750" indent="-285750">
              <a:buFont typeface="Arial" pitchFamily="34" charset="0"/>
              <a:buChar char="•"/>
            </a:pPr>
            <a:r>
              <a:rPr lang="ru-RU" dirty="0"/>
              <a:t>Во-первых, он </a:t>
            </a:r>
            <a:r>
              <a:rPr lang="ru-RU" sz="2000" b="1" u="sng" dirty="0"/>
              <a:t>вводит чёткие определения</a:t>
            </a:r>
            <a:r>
              <a:rPr lang="ru-RU" dirty="0"/>
              <a:t> часто  употребляемых </a:t>
            </a:r>
            <a:r>
              <a:rPr lang="ru-RU" sz="2000" b="1" u="sng" dirty="0"/>
              <a:t>терминов</a:t>
            </a:r>
            <a:r>
              <a:rPr lang="ru-RU" dirty="0"/>
              <a:t> и </a:t>
            </a:r>
            <a:r>
              <a:rPr lang="ru-RU" sz="2000" b="1" u="sng" dirty="0"/>
              <a:t>понятий</a:t>
            </a:r>
            <a:r>
              <a:rPr lang="ru-RU" dirty="0"/>
              <a:t> : «образование», «воспитание», «обучение», «уровень образования», «квалификация», «учебный план», «практика», «направленность (профиль) образования» и т.д. </a:t>
            </a:r>
          </a:p>
          <a:p>
            <a:pPr marL="285750" indent="-285750">
              <a:buFont typeface="Arial" pitchFamily="34" charset="0"/>
              <a:buChar char="•"/>
            </a:pPr>
            <a:r>
              <a:rPr lang="ru-RU" dirty="0"/>
              <a:t>Во-вторых, он меняет </a:t>
            </a:r>
            <a:r>
              <a:rPr lang="ru-RU" dirty="0" smtClean="0"/>
              <a:t>не отвечающий современным реалиям термин </a:t>
            </a:r>
            <a:r>
              <a:rPr lang="ru-RU" dirty="0"/>
              <a:t>«образовательное учреждение» на </a:t>
            </a:r>
            <a:r>
              <a:rPr lang="ru-RU" sz="2000" b="1" u="sng" dirty="0"/>
              <a:t>термин «образовательная организация</a:t>
            </a:r>
            <a:r>
              <a:rPr lang="ru-RU" dirty="0"/>
              <a:t>».</a:t>
            </a:r>
          </a:p>
          <a:p>
            <a:pPr algn="ctr"/>
            <a:endParaRPr lang="ru-RU" dirty="0"/>
          </a:p>
          <a:p>
            <a:pPr algn="ctr"/>
            <a:endParaRPr lang="ru-RU" dirty="0"/>
          </a:p>
        </p:txBody>
      </p:sp>
      <p:sp>
        <p:nvSpPr>
          <p:cNvPr id="3" name="TextBox 2"/>
          <p:cNvSpPr txBox="1"/>
          <p:nvPr/>
        </p:nvSpPr>
        <p:spPr>
          <a:xfrm>
            <a:off x="3131840" y="332656"/>
            <a:ext cx="3132011" cy="523220"/>
          </a:xfrm>
          <a:prstGeom prst="rect">
            <a:avLst/>
          </a:prstGeom>
        </p:spPr>
        <p:style>
          <a:lnRef idx="0">
            <a:schemeClr val="accent2"/>
          </a:lnRef>
          <a:fillRef idx="3">
            <a:schemeClr val="accent2"/>
          </a:fillRef>
          <a:effectRef idx="3">
            <a:schemeClr val="accent2"/>
          </a:effectRef>
          <a:fontRef idx="minor">
            <a:schemeClr val="lt1"/>
          </a:fontRef>
        </p:style>
        <p:txBody>
          <a:bodyPr wrap="none" rtlCol="0">
            <a:spAutoFit/>
          </a:bodyPr>
          <a:lstStyle/>
          <a:p>
            <a:r>
              <a:rPr lang="ru-RU" sz="2800" dirty="0" smtClean="0"/>
              <a:t>ЧТО?  ГДЕ?  КОГДА?</a:t>
            </a:r>
            <a:endParaRPr lang="ru-RU" sz="2800" dirty="0"/>
          </a:p>
        </p:txBody>
      </p:sp>
    </p:spTree>
    <p:extLst>
      <p:ext uri="{BB962C8B-B14F-4D97-AF65-F5344CB8AC3E}">
        <p14:creationId xmlns:p14="http://schemas.microsoft.com/office/powerpoint/2010/main" val="36428734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26638" y="1124744"/>
            <a:ext cx="8712968" cy="163121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just"/>
            <a:r>
              <a:rPr lang="ru-RU" dirty="0"/>
              <a:t>	Новый закон "Об образовании в РФ" </a:t>
            </a:r>
            <a:r>
              <a:rPr lang="ru-RU" sz="2000" b="1" u="sng" dirty="0" smtClean="0"/>
              <a:t>вступил </a:t>
            </a:r>
            <a:r>
              <a:rPr lang="ru-RU" sz="2000" b="1" u="sng" dirty="0"/>
              <a:t>в силу с 1 </a:t>
            </a:r>
            <a:r>
              <a:rPr lang="ru-RU" sz="2000" b="1" u="sng" dirty="0" smtClean="0"/>
              <a:t>сентября 2013 г.</a:t>
            </a:r>
            <a:r>
              <a:rPr lang="ru-RU" dirty="0" smtClean="0"/>
              <a:t> </a:t>
            </a:r>
            <a:r>
              <a:rPr lang="ru-RU" dirty="0"/>
              <a:t>Он </a:t>
            </a:r>
            <a:r>
              <a:rPr lang="ru-RU" sz="2000" b="1" u="sng" dirty="0" smtClean="0"/>
              <a:t>заменил </a:t>
            </a:r>
            <a:r>
              <a:rPr lang="ru-RU" sz="2000" b="1" u="sng" dirty="0"/>
              <a:t>два базовых закона</a:t>
            </a:r>
            <a:r>
              <a:rPr lang="ru-RU" dirty="0"/>
              <a:t> — "Об образовании" (1992 год) и "О высшем и послевузовском профессиональном образовании" (1996 год). </a:t>
            </a:r>
            <a:r>
              <a:rPr lang="ru-RU" sz="2000" b="1" u="sng" dirty="0"/>
              <a:t>Работа</a:t>
            </a:r>
            <a:r>
              <a:rPr lang="ru-RU" dirty="0"/>
              <a:t> над проектом закона </a:t>
            </a:r>
            <a:r>
              <a:rPr lang="ru-RU" sz="2000" b="1" u="sng" dirty="0"/>
              <a:t>началась</a:t>
            </a:r>
            <a:r>
              <a:rPr lang="ru-RU" dirty="0"/>
              <a:t> еще в </a:t>
            </a:r>
            <a:r>
              <a:rPr lang="ru-RU" sz="2000" b="1" u="sng" dirty="0"/>
              <a:t>2009</a:t>
            </a:r>
            <a:r>
              <a:rPr lang="ru-RU" dirty="0"/>
              <a:t> году, и все это время </a:t>
            </a:r>
            <a:r>
              <a:rPr lang="ru-RU" sz="2000" b="1" u="sng" dirty="0"/>
              <a:t>не утихали споры</a:t>
            </a:r>
            <a:r>
              <a:rPr lang="ru-RU" dirty="0"/>
              <a:t> как в </a:t>
            </a:r>
            <a:r>
              <a:rPr lang="ru-RU" sz="2000" b="1" u="sng" dirty="0"/>
              <a:t>политическом</a:t>
            </a:r>
            <a:r>
              <a:rPr lang="ru-RU" dirty="0"/>
              <a:t> и </a:t>
            </a:r>
            <a:r>
              <a:rPr lang="ru-RU" sz="2000" b="1" u="sng" dirty="0"/>
              <a:t>профессиональном сообществах</a:t>
            </a:r>
            <a:r>
              <a:rPr lang="ru-RU" dirty="0"/>
              <a:t>, так и </a:t>
            </a:r>
            <a:r>
              <a:rPr lang="ru-RU" sz="2000" b="1" u="sng" dirty="0"/>
              <a:t>среди граждан</a:t>
            </a:r>
          </a:p>
        </p:txBody>
      </p:sp>
      <p:sp>
        <p:nvSpPr>
          <p:cNvPr id="4" name="TextBox 3"/>
          <p:cNvSpPr txBox="1"/>
          <p:nvPr/>
        </p:nvSpPr>
        <p:spPr>
          <a:xfrm>
            <a:off x="3131840" y="332656"/>
            <a:ext cx="3132011" cy="523220"/>
          </a:xfrm>
          <a:prstGeom prst="rect">
            <a:avLst/>
          </a:prstGeom>
        </p:spPr>
        <p:style>
          <a:lnRef idx="0">
            <a:schemeClr val="accent2"/>
          </a:lnRef>
          <a:fillRef idx="3">
            <a:schemeClr val="accent2"/>
          </a:fillRef>
          <a:effectRef idx="3">
            <a:schemeClr val="accent2"/>
          </a:effectRef>
          <a:fontRef idx="minor">
            <a:schemeClr val="lt1"/>
          </a:fontRef>
        </p:style>
        <p:txBody>
          <a:bodyPr wrap="none" rtlCol="0">
            <a:spAutoFit/>
          </a:bodyPr>
          <a:lstStyle/>
          <a:p>
            <a:r>
              <a:rPr lang="ru-RU" sz="2800" dirty="0" smtClean="0"/>
              <a:t>ЧТО?  ГДЕ?  КОГДА?</a:t>
            </a:r>
            <a:endParaRPr lang="ru-RU" sz="2800" dirty="0"/>
          </a:p>
        </p:txBody>
      </p:sp>
      <p:pic>
        <p:nvPicPr>
          <p:cNvPr id="3074" name="Picture 2" descr="Какое образование получат наши де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00762" y="2892287"/>
            <a:ext cx="4524375" cy="33909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905607"/>
            <a:ext cx="3965510" cy="34235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583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85053" y="260648"/>
            <a:ext cx="4572000" cy="707886"/>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r>
              <a:rPr lang="ru-RU" sz="2000" b="1" dirty="0"/>
              <a:t>Десять основных положений нового закона об образовании</a:t>
            </a:r>
            <a:endParaRPr lang="ru-RU" sz="2000" dirty="0"/>
          </a:p>
        </p:txBody>
      </p:sp>
      <p:sp>
        <p:nvSpPr>
          <p:cNvPr id="3" name="Прямоугольник 2"/>
          <p:cNvSpPr/>
          <p:nvPr/>
        </p:nvSpPr>
        <p:spPr>
          <a:xfrm>
            <a:off x="247260" y="1112550"/>
            <a:ext cx="8573212" cy="369332"/>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ru-RU" b="1" dirty="0"/>
              <a:t>Дошкольное образование становится первым уровнем в системе образования</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3687817411"/>
              </p:ext>
            </p:extLst>
          </p:nvPr>
        </p:nvGraphicFramePr>
        <p:xfrm>
          <a:off x="419066" y="1628800"/>
          <a:ext cx="8229600" cy="4758881"/>
        </p:xfrm>
        <a:graphic>
          <a:graphicData uri="http://schemas.openxmlformats.org/drawingml/2006/table">
            <a:tbl>
              <a:tblPr firstRow="1" firstCol="1" bandRow="1">
                <a:tableStyleId>{5C22544A-7EE6-4342-B048-85BDC9FD1C3A}</a:tableStyleId>
              </a:tblPr>
              <a:tblGrid>
                <a:gridCol w="4114800"/>
                <a:gridCol w="4114800"/>
              </a:tblGrid>
              <a:tr h="241718">
                <a:tc>
                  <a:txBody>
                    <a:bodyPr/>
                    <a:lstStyle/>
                    <a:p>
                      <a:pPr marL="47625" marR="47625" algn="ctr">
                        <a:lnSpc>
                          <a:spcPct val="150000"/>
                        </a:lnSpc>
                        <a:spcAft>
                          <a:spcPts val="1000"/>
                        </a:spcAft>
                      </a:pPr>
                      <a:r>
                        <a:rPr lang="ru-RU" sz="1400" dirty="0" smtClean="0">
                          <a:effectLst/>
                        </a:rPr>
                        <a:t>БЫЛО</a:t>
                      </a:r>
                      <a:endParaRPr lang="ru-RU" sz="1400" dirty="0">
                        <a:effectLst/>
                        <a:latin typeface="Calibri"/>
                        <a:ea typeface="Calibri"/>
                        <a:cs typeface="Times New Roman"/>
                      </a:endParaRPr>
                    </a:p>
                  </a:txBody>
                  <a:tcPr marL="60429" marR="60429" marT="0" marB="0"/>
                </a:tc>
                <a:tc>
                  <a:txBody>
                    <a:bodyPr/>
                    <a:lstStyle/>
                    <a:p>
                      <a:pPr marL="47625" marR="47625" algn="ctr">
                        <a:lnSpc>
                          <a:spcPct val="150000"/>
                        </a:lnSpc>
                        <a:spcAft>
                          <a:spcPts val="1000"/>
                        </a:spcAft>
                      </a:pPr>
                      <a:r>
                        <a:rPr lang="ru-RU" sz="1400" dirty="0" smtClean="0">
                          <a:effectLst/>
                          <a:latin typeface="Arial" pitchFamily="34" charset="0"/>
                          <a:cs typeface="Arial" pitchFamily="34" charset="0"/>
                        </a:rPr>
                        <a:t>СТАЛО</a:t>
                      </a:r>
                      <a:endParaRPr lang="ru-RU" sz="1400" dirty="0">
                        <a:effectLst/>
                        <a:latin typeface="Arial" pitchFamily="34" charset="0"/>
                        <a:ea typeface="Calibri"/>
                        <a:cs typeface="Arial" pitchFamily="34" charset="0"/>
                      </a:endParaRPr>
                    </a:p>
                  </a:txBody>
                  <a:tcPr marL="60429" marR="60429" marT="0" marB="0"/>
                </a:tc>
              </a:tr>
              <a:tr h="3751999">
                <a:tc>
                  <a:txBody>
                    <a:bodyPr/>
                    <a:lstStyle/>
                    <a:p>
                      <a:pPr marL="47625" marR="47625" indent="190500" algn="just">
                        <a:lnSpc>
                          <a:spcPct val="115000"/>
                        </a:lnSpc>
                        <a:spcAft>
                          <a:spcPts val="1000"/>
                        </a:spcAft>
                      </a:pPr>
                      <a:r>
                        <a:rPr lang="ru-RU" sz="1400" dirty="0">
                          <a:effectLst/>
                        </a:rPr>
                        <a:t>1) основное общее образование; </a:t>
                      </a:r>
                    </a:p>
                    <a:p>
                      <a:pPr marL="47625" marR="47625" indent="190500" algn="just">
                        <a:lnSpc>
                          <a:spcPct val="115000"/>
                        </a:lnSpc>
                        <a:spcAft>
                          <a:spcPts val="1000"/>
                        </a:spcAft>
                      </a:pPr>
                      <a:r>
                        <a:rPr lang="ru-RU" sz="1400" dirty="0">
                          <a:effectLst/>
                        </a:rPr>
                        <a:t>2) среднее (полное) общее образование;</a:t>
                      </a:r>
                    </a:p>
                    <a:p>
                      <a:pPr marL="47625" marR="47625" indent="190500" algn="just">
                        <a:lnSpc>
                          <a:spcPct val="115000"/>
                        </a:lnSpc>
                        <a:spcAft>
                          <a:spcPts val="1000"/>
                        </a:spcAft>
                      </a:pPr>
                      <a:r>
                        <a:rPr lang="ru-RU" sz="1400" dirty="0">
                          <a:effectLst/>
                        </a:rPr>
                        <a:t>3) начальное профессиональное образование; </a:t>
                      </a:r>
                    </a:p>
                    <a:p>
                      <a:pPr marL="47625" marR="47625" indent="190500" algn="just">
                        <a:lnSpc>
                          <a:spcPct val="115000"/>
                        </a:lnSpc>
                        <a:spcAft>
                          <a:spcPts val="1000"/>
                        </a:spcAft>
                      </a:pPr>
                      <a:r>
                        <a:rPr lang="ru-RU" sz="1400" dirty="0">
                          <a:effectLst/>
                        </a:rPr>
                        <a:t>4) среднее профессиональное образование;</a:t>
                      </a:r>
                    </a:p>
                    <a:p>
                      <a:pPr marL="47625" marR="47625" indent="190500" algn="just">
                        <a:lnSpc>
                          <a:spcPct val="115000"/>
                        </a:lnSpc>
                        <a:spcAft>
                          <a:spcPts val="1000"/>
                        </a:spcAft>
                      </a:pPr>
                      <a:r>
                        <a:rPr lang="ru-RU" sz="1400" dirty="0">
                          <a:effectLst/>
                        </a:rPr>
                        <a:t>5) высшее профессиональное образование - </a:t>
                      </a:r>
                      <a:r>
                        <a:rPr lang="ru-RU" sz="1400" dirty="0" err="1">
                          <a:effectLst/>
                        </a:rPr>
                        <a:t>бакалавриат</a:t>
                      </a:r>
                      <a:r>
                        <a:rPr lang="ru-RU" sz="1400" dirty="0">
                          <a:effectLst/>
                        </a:rPr>
                        <a:t>;</a:t>
                      </a:r>
                    </a:p>
                    <a:p>
                      <a:pPr marL="47625" marR="47625" indent="190500" algn="just">
                        <a:lnSpc>
                          <a:spcPct val="115000"/>
                        </a:lnSpc>
                        <a:spcAft>
                          <a:spcPts val="1000"/>
                        </a:spcAft>
                      </a:pPr>
                      <a:r>
                        <a:rPr lang="ru-RU" sz="1400" dirty="0">
                          <a:effectLst/>
                        </a:rPr>
                        <a:t>6) высшее профессиональное образование - подготовка специалиста или магистратура;</a:t>
                      </a:r>
                    </a:p>
                    <a:p>
                      <a:pPr marL="47625" marR="47625" indent="190500" algn="just">
                        <a:lnSpc>
                          <a:spcPct val="115000"/>
                        </a:lnSpc>
                        <a:spcAft>
                          <a:spcPts val="1000"/>
                        </a:spcAft>
                      </a:pPr>
                      <a:r>
                        <a:rPr lang="ru-RU" sz="1400" dirty="0">
                          <a:effectLst/>
                        </a:rPr>
                        <a:t>7) послевузовское профессиональное образование. </a:t>
                      </a:r>
                    </a:p>
                    <a:p>
                      <a:pPr marL="47625" marR="47625" algn="just">
                        <a:lnSpc>
                          <a:spcPct val="150000"/>
                        </a:lnSpc>
                        <a:spcAft>
                          <a:spcPts val="1000"/>
                        </a:spcAft>
                      </a:pPr>
                      <a:r>
                        <a:rPr lang="ru-RU" sz="1400" dirty="0">
                          <a:effectLst/>
                        </a:rPr>
                        <a:t> </a:t>
                      </a:r>
                      <a:endParaRPr lang="ru-RU" sz="1400" dirty="0">
                        <a:effectLst/>
                        <a:latin typeface="Calibri"/>
                        <a:ea typeface="Calibri"/>
                        <a:cs typeface="Times New Roman"/>
                      </a:endParaRPr>
                    </a:p>
                  </a:txBody>
                  <a:tcPr marL="60429" marR="60429" marT="0" marB="0"/>
                </a:tc>
                <a:tc>
                  <a:txBody>
                    <a:bodyPr/>
                    <a:lstStyle/>
                    <a:p>
                      <a:pPr marL="276225" marR="47625" indent="-228600" algn="just">
                        <a:lnSpc>
                          <a:spcPct val="115000"/>
                        </a:lnSpc>
                        <a:spcAft>
                          <a:spcPts val="1000"/>
                        </a:spcAft>
                        <a:buAutoNum type="arabicParenR"/>
                      </a:pPr>
                      <a:r>
                        <a:rPr lang="ru-RU" sz="1400" dirty="0" smtClean="0">
                          <a:effectLst/>
                          <a:latin typeface="Arial" pitchFamily="34" charset="0"/>
                          <a:cs typeface="Arial" pitchFamily="34" charset="0"/>
                        </a:rPr>
                        <a:t>ОБЩЕЕ ОБРАЗОВАНИЕ: </a:t>
                      </a:r>
                      <a:endParaRPr lang="ru-RU" sz="1400" dirty="0">
                        <a:effectLst/>
                        <a:latin typeface="Arial" pitchFamily="34" charset="0"/>
                        <a:cs typeface="Arial" pitchFamily="34" charset="0"/>
                      </a:endParaRPr>
                    </a:p>
                    <a:p>
                      <a:pPr marL="47625" marR="47625" indent="99695" algn="just">
                        <a:lnSpc>
                          <a:spcPct val="115000"/>
                        </a:lnSpc>
                        <a:spcAft>
                          <a:spcPts val="1000"/>
                        </a:spcAft>
                      </a:pPr>
                      <a:r>
                        <a:rPr lang="ru-RU" sz="1400" dirty="0">
                          <a:effectLst/>
                          <a:latin typeface="Arial" pitchFamily="34" charset="0"/>
                          <a:cs typeface="Arial" pitchFamily="34" charset="0"/>
                        </a:rPr>
                        <a:t>- </a:t>
                      </a:r>
                      <a:r>
                        <a:rPr lang="ru-RU" sz="1400" dirty="0" smtClean="0">
                          <a:effectLst/>
                          <a:latin typeface="Arial" pitchFamily="34" charset="0"/>
                          <a:cs typeface="Arial" pitchFamily="34" charset="0"/>
                        </a:rPr>
                        <a:t>дошкольное  образование</a:t>
                      </a:r>
                    </a:p>
                    <a:p>
                      <a:pPr marL="47625" marR="47625" indent="99695" algn="just">
                        <a:lnSpc>
                          <a:spcPct val="115000"/>
                        </a:lnSpc>
                        <a:spcAft>
                          <a:spcPts val="1000"/>
                        </a:spcAft>
                      </a:pPr>
                      <a:r>
                        <a:rPr lang="ru-RU" sz="1400" dirty="0" smtClean="0">
                          <a:effectLst/>
                          <a:latin typeface="Arial" pitchFamily="34" charset="0"/>
                          <a:cs typeface="Arial" pitchFamily="34" charset="0"/>
                        </a:rPr>
                        <a:t>- начальное </a:t>
                      </a:r>
                      <a:r>
                        <a:rPr lang="ru-RU" sz="1400" dirty="0">
                          <a:effectLst/>
                          <a:latin typeface="Arial" pitchFamily="34" charset="0"/>
                          <a:cs typeface="Arial" pitchFamily="34" charset="0"/>
                        </a:rPr>
                        <a:t>общее образование;</a:t>
                      </a:r>
                    </a:p>
                    <a:p>
                      <a:pPr marL="47625" marR="47625" indent="99695" algn="just">
                        <a:lnSpc>
                          <a:spcPct val="115000"/>
                        </a:lnSpc>
                        <a:spcAft>
                          <a:spcPts val="1000"/>
                        </a:spcAft>
                      </a:pPr>
                      <a:r>
                        <a:rPr lang="ru-RU" sz="1400" dirty="0">
                          <a:effectLst/>
                          <a:latin typeface="Arial" pitchFamily="34" charset="0"/>
                          <a:cs typeface="Arial" pitchFamily="34" charset="0"/>
                        </a:rPr>
                        <a:t>- основное общее образование;</a:t>
                      </a:r>
                    </a:p>
                    <a:p>
                      <a:pPr marL="47625" marR="47625" indent="99695" algn="just">
                        <a:lnSpc>
                          <a:spcPct val="115000"/>
                        </a:lnSpc>
                        <a:spcAft>
                          <a:spcPts val="1000"/>
                        </a:spcAft>
                      </a:pPr>
                      <a:r>
                        <a:rPr lang="ru-RU" sz="1400" dirty="0">
                          <a:effectLst/>
                          <a:latin typeface="Arial" pitchFamily="34" charset="0"/>
                          <a:cs typeface="Arial" pitchFamily="34" charset="0"/>
                        </a:rPr>
                        <a:t>- среднее общее образование;</a:t>
                      </a:r>
                    </a:p>
                    <a:p>
                      <a:pPr marL="47625" marR="47625" indent="99695" algn="just">
                        <a:lnSpc>
                          <a:spcPct val="115000"/>
                        </a:lnSpc>
                        <a:spcAft>
                          <a:spcPts val="1000"/>
                        </a:spcAft>
                      </a:pPr>
                      <a:r>
                        <a:rPr lang="ru-RU" sz="1400" dirty="0" smtClean="0">
                          <a:effectLst/>
                          <a:latin typeface="Arial" pitchFamily="34" charset="0"/>
                          <a:cs typeface="Arial" pitchFamily="34" charset="0"/>
                        </a:rPr>
                        <a:t>2) ПРОФЕССИОНАЛЬНОЕ ОБРАЗОВАНИЕ</a:t>
                      </a:r>
                    </a:p>
                    <a:p>
                      <a:pPr marL="47625" marR="47625" indent="99695" algn="just">
                        <a:lnSpc>
                          <a:spcPct val="115000"/>
                        </a:lnSpc>
                        <a:spcAft>
                          <a:spcPts val="1000"/>
                        </a:spcAft>
                      </a:pPr>
                      <a:r>
                        <a:rPr lang="ru-RU" sz="1400" dirty="0" smtClean="0">
                          <a:effectLst/>
                          <a:latin typeface="Arial" pitchFamily="34" charset="0"/>
                          <a:cs typeface="Arial" pitchFamily="34" charset="0"/>
                        </a:rPr>
                        <a:t> - среднее </a:t>
                      </a:r>
                      <a:r>
                        <a:rPr lang="ru-RU" sz="1400" dirty="0">
                          <a:effectLst/>
                          <a:latin typeface="Arial" pitchFamily="34" charset="0"/>
                          <a:cs typeface="Arial" pitchFamily="34" charset="0"/>
                        </a:rPr>
                        <a:t>профессиональное образование:</a:t>
                      </a:r>
                    </a:p>
                    <a:p>
                      <a:pPr marL="47625" marR="47625" indent="99695" algn="just">
                        <a:lnSpc>
                          <a:spcPct val="115000"/>
                        </a:lnSpc>
                        <a:spcAft>
                          <a:spcPts val="1000"/>
                        </a:spcAft>
                      </a:pPr>
                      <a:r>
                        <a:rPr lang="ru-RU" sz="1400" dirty="0" smtClean="0">
                          <a:effectLst/>
                          <a:latin typeface="Arial" pitchFamily="34" charset="0"/>
                          <a:cs typeface="Arial" pitchFamily="34" charset="0"/>
                        </a:rPr>
                        <a:t>- высшее образование - </a:t>
                      </a:r>
                      <a:r>
                        <a:rPr lang="ru-RU" sz="1400" dirty="0" err="1" smtClean="0">
                          <a:effectLst/>
                          <a:latin typeface="Arial" pitchFamily="34" charset="0"/>
                          <a:cs typeface="Arial" pitchFamily="34" charset="0"/>
                        </a:rPr>
                        <a:t>бакалавриат</a:t>
                      </a:r>
                      <a:r>
                        <a:rPr lang="ru-RU" sz="1400" dirty="0">
                          <a:effectLst/>
                          <a:latin typeface="Arial" pitchFamily="34" charset="0"/>
                          <a:cs typeface="Arial" pitchFamily="34" charset="0"/>
                        </a:rPr>
                        <a:t>;</a:t>
                      </a:r>
                    </a:p>
                    <a:p>
                      <a:pPr marL="47625" marR="47625" indent="99695" algn="just">
                        <a:lnSpc>
                          <a:spcPct val="115000"/>
                        </a:lnSpc>
                        <a:spcAft>
                          <a:spcPts val="1000"/>
                        </a:spcAft>
                      </a:pPr>
                      <a:r>
                        <a:rPr lang="ru-RU" sz="1400" dirty="0" smtClean="0">
                          <a:effectLst/>
                          <a:latin typeface="Arial" pitchFamily="34" charset="0"/>
                          <a:cs typeface="Arial" pitchFamily="34" charset="0"/>
                        </a:rPr>
                        <a:t>-высшее </a:t>
                      </a:r>
                      <a:r>
                        <a:rPr lang="ru-RU" sz="1400" dirty="0" smtClean="0">
                          <a:effectLst/>
                          <a:latin typeface="Arial" pitchFamily="34" charset="0"/>
                          <a:cs typeface="Arial" pitchFamily="34" charset="0"/>
                        </a:rPr>
                        <a:t>образование магистратура</a:t>
                      </a:r>
                      <a:r>
                        <a:rPr lang="ru-RU" sz="1400" dirty="0">
                          <a:effectLst/>
                          <a:latin typeface="Arial" pitchFamily="34" charset="0"/>
                          <a:cs typeface="Arial" pitchFamily="34" charset="0"/>
                        </a:rPr>
                        <a:t>, подготовка специалиста;</a:t>
                      </a:r>
                    </a:p>
                    <a:p>
                      <a:pPr marL="219075" marR="47625" indent="-171450" algn="just">
                        <a:lnSpc>
                          <a:spcPct val="115000"/>
                        </a:lnSpc>
                        <a:spcAft>
                          <a:spcPts val="1000"/>
                        </a:spcAft>
                        <a:buFontTx/>
                        <a:buChar char="-"/>
                      </a:pPr>
                      <a:r>
                        <a:rPr lang="ru-RU" sz="1400" dirty="0" smtClean="0">
                          <a:effectLst/>
                          <a:latin typeface="Arial" pitchFamily="34" charset="0"/>
                          <a:cs typeface="Arial" pitchFamily="34" charset="0"/>
                        </a:rPr>
                        <a:t>высшее </a:t>
                      </a:r>
                      <a:r>
                        <a:rPr lang="ru-RU" sz="1400" dirty="0" smtClean="0">
                          <a:effectLst/>
                          <a:latin typeface="Arial" pitchFamily="34" charset="0"/>
                          <a:cs typeface="Arial" pitchFamily="34" charset="0"/>
                        </a:rPr>
                        <a:t>образование - подготовка научно-педагогических </a:t>
                      </a:r>
                      <a:r>
                        <a:rPr lang="ru-RU" sz="1400" dirty="0">
                          <a:effectLst/>
                          <a:latin typeface="Arial" pitchFamily="34" charset="0"/>
                          <a:cs typeface="Arial" pitchFamily="34" charset="0"/>
                        </a:rPr>
                        <a:t>кадров</a:t>
                      </a:r>
                      <a:r>
                        <a:rPr lang="ru-RU" sz="1400" dirty="0" smtClean="0">
                          <a:effectLst/>
                          <a:latin typeface="Arial" pitchFamily="34" charset="0"/>
                          <a:cs typeface="Arial" pitchFamily="34" charset="0"/>
                        </a:rPr>
                        <a:t>.</a:t>
                      </a:r>
                    </a:p>
                    <a:p>
                      <a:pPr marL="47625" marR="47625" indent="0" algn="just">
                        <a:lnSpc>
                          <a:spcPct val="115000"/>
                        </a:lnSpc>
                        <a:spcAft>
                          <a:spcPts val="1000"/>
                        </a:spcAft>
                        <a:buFontTx/>
                        <a:buNone/>
                      </a:pPr>
                      <a:r>
                        <a:rPr lang="ru-RU" sz="1400" dirty="0" smtClean="0">
                          <a:effectLst/>
                          <a:latin typeface="Arial" pitchFamily="34" charset="0"/>
                          <a:ea typeface="Calibri"/>
                          <a:cs typeface="Arial" pitchFamily="34" charset="0"/>
                        </a:rPr>
                        <a:t>     3) ДОПОЛНИТЕЛЬНОЕ ОБРАЗОВАНИЕ</a:t>
                      </a:r>
                      <a:endParaRPr lang="ru-RU" sz="1400" dirty="0">
                        <a:effectLst/>
                        <a:latin typeface="Arial" pitchFamily="34" charset="0"/>
                        <a:ea typeface="Calibri"/>
                        <a:cs typeface="Arial" pitchFamily="34" charset="0"/>
                      </a:endParaRPr>
                    </a:p>
                  </a:txBody>
                  <a:tcPr marL="60429" marR="60429" marT="0" marB="0"/>
                </a:tc>
              </a:tr>
            </a:tbl>
          </a:graphicData>
        </a:graphic>
      </p:graphicFrame>
    </p:spTree>
    <p:extLst>
      <p:ext uri="{BB962C8B-B14F-4D97-AF65-F5344CB8AC3E}">
        <p14:creationId xmlns:p14="http://schemas.microsoft.com/office/powerpoint/2010/main" val="1150848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8132" y="968534"/>
            <a:ext cx="8208912" cy="646331"/>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ru-RU" b="1" dirty="0"/>
              <a:t>Предусматриваются сетевые формы реализации и освоения основных образовательных программ</a:t>
            </a:r>
            <a:endParaRPr lang="ru-RU" dirty="0"/>
          </a:p>
        </p:txBody>
      </p:sp>
      <p:sp>
        <p:nvSpPr>
          <p:cNvPr id="3" name="Прямоугольник 2"/>
          <p:cNvSpPr/>
          <p:nvPr/>
        </p:nvSpPr>
        <p:spPr>
          <a:xfrm>
            <a:off x="2585053" y="260648"/>
            <a:ext cx="4572000" cy="707886"/>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r>
              <a:rPr lang="ru-RU" sz="2000" b="1" dirty="0"/>
              <a:t>Десять основных положений нового закона об образовании</a:t>
            </a:r>
            <a:endParaRPr lang="ru-RU" sz="2000" dirty="0"/>
          </a:p>
        </p:txBody>
      </p:sp>
      <p:graphicFrame>
        <p:nvGraphicFramePr>
          <p:cNvPr id="4" name="Таблица 3"/>
          <p:cNvGraphicFramePr>
            <a:graphicFrameLocks noGrp="1"/>
          </p:cNvGraphicFramePr>
          <p:nvPr>
            <p:extLst>
              <p:ext uri="{D42A27DB-BD31-4B8C-83A1-F6EECF244321}">
                <p14:modId xmlns:p14="http://schemas.microsoft.com/office/powerpoint/2010/main" val="465435058"/>
              </p:ext>
            </p:extLst>
          </p:nvPr>
        </p:nvGraphicFramePr>
        <p:xfrm>
          <a:off x="0" y="1595730"/>
          <a:ext cx="8964488" cy="5488940"/>
        </p:xfrm>
        <a:graphic>
          <a:graphicData uri="http://schemas.openxmlformats.org/drawingml/2006/table">
            <a:tbl>
              <a:tblPr firstRow="1" firstCol="1" bandRow="1">
                <a:tableStyleId>{5C22544A-7EE6-4342-B048-85BDC9FD1C3A}</a:tableStyleId>
              </a:tblPr>
              <a:tblGrid>
                <a:gridCol w="1201668"/>
                <a:gridCol w="7762820"/>
              </a:tblGrid>
              <a:tr h="195600">
                <a:tc>
                  <a:txBody>
                    <a:bodyPr/>
                    <a:lstStyle/>
                    <a:p>
                      <a:pPr marL="47625" marR="47625" algn="ctr">
                        <a:lnSpc>
                          <a:spcPct val="150000"/>
                        </a:lnSpc>
                        <a:spcAft>
                          <a:spcPts val="1000"/>
                        </a:spcAft>
                      </a:pPr>
                      <a:r>
                        <a:rPr lang="ru-RU" sz="1300" dirty="0" smtClean="0">
                          <a:effectLst/>
                        </a:rPr>
                        <a:t>БЫЛО</a:t>
                      </a:r>
                      <a:endParaRPr lang="ru-RU" sz="1300" dirty="0">
                        <a:effectLst/>
                        <a:latin typeface="Calibri"/>
                        <a:ea typeface="Calibri"/>
                        <a:cs typeface="Times New Roman"/>
                      </a:endParaRPr>
                    </a:p>
                  </a:txBody>
                  <a:tcPr marL="40085" marR="40085" marT="0" marB="0"/>
                </a:tc>
                <a:tc>
                  <a:txBody>
                    <a:bodyPr/>
                    <a:lstStyle/>
                    <a:p>
                      <a:pPr marL="47625" marR="47625" algn="ctr">
                        <a:lnSpc>
                          <a:spcPct val="150000"/>
                        </a:lnSpc>
                        <a:spcAft>
                          <a:spcPts val="1000"/>
                        </a:spcAft>
                      </a:pPr>
                      <a:r>
                        <a:rPr lang="ru-RU" sz="1300" dirty="0" smtClean="0">
                          <a:effectLst/>
                          <a:latin typeface="Arial" pitchFamily="34" charset="0"/>
                          <a:cs typeface="Arial" pitchFamily="34" charset="0"/>
                        </a:rPr>
                        <a:t>СТАЛО</a:t>
                      </a:r>
                      <a:endParaRPr lang="ru-RU" sz="1300" dirty="0">
                        <a:effectLst/>
                        <a:latin typeface="Arial" pitchFamily="34" charset="0"/>
                        <a:ea typeface="Calibri"/>
                        <a:cs typeface="Arial" pitchFamily="34" charset="0"/>
                      </a:endParaRPr>
                    </a:p>
                  </a:txBody>
                  <a:tcPr marL="40085" marR="40085" marT="0" marB="0"/>
                </a:tc>
              </a:tr>
              <a:tr h="4330363">
                <a:tc>
                  <a:txBody>
                    <a:bodyPr/>
                    <a:lstStyle/>
                    <a:p>
                      <a:pPr marL="47625" marR="47625" indent="317500" algn="just">
                        <a:lnSpc>
                          <a:spcPct val="115000"/>
                        </a:lnSpc>
                        <a:spcAft>
                          <a:spcPts val="1000"/>
                        </a:spcAft>
                      </a:pPr>
                      <a:r>
                        <a:rPr lang="ru-RU" sz="1300" dirty="0">
                          <a:effectLst/>
                        </a:rPr>
                        <a:t>Законодательно не предусмотрены.</a:t>
                      </a:r>
                    </a:p>
                    <a:p>
                      <a:pPr marL="47625" marR="47625" indent="317500" algn="just">
                        <a:lnSpc>
                          <a:spcPct val="115000"/>
                        </a:lnSpc>
                        <a:spcAft>
                          <a:spcPts val="1000"/>
                        </a:spcAft>
                      </a:pPr>
                      <a:r>
                        <a:rPr lang="ru-RU" sz="1300" dirty="0">
                          <a:effectLst/>
                        </a:rPr>
                        <a:t> </a:t>
                      </a:r>
                    </a:p>
                    <a:p>
                      <a:pPr marL="47625" marR="47625" indent="317500" algn="just">
                        <a:lnSpc>
                          <a:spcPct val="115000"/>
                        </a:lnSpc>
                        <a:spcAft>
                          <a:spcPts val="1000"/>
                        </a:spcAft>
                      </a:pPr>
                      <a:r>
                        <a:rPr lang="ru-RU" sz="1300" dirty="0">
                          <a:effectLst/>
                        </a:rPr>
                        <a:t>Применяются в отдельных субъектах </a:t>
                      </a:r>
                      <a:r>
                        <a:rPr lang="ru-RU" sz="1300" dirty="0" smtClean="0">
                          <a:effectLst/>
                        </a:rPr>
                        <a:t>Российской Федерации, </a:t>
                      </a:r>
                      <a:r>
                        <a:rPr lang="ru-RU" sz="1300" dirty="0">
                          <a:effectLst/>
                        </a:rPr>
                        <a:t>участвующих в </a:t>
                      </a:r>
                      <a:r>
                        <a:rPr lang="ru-RU" sz="1300" dirty="0" smtClean="0">
                          <a:effectLst/>
                        </a:rPr>
                        <a:t>КПМО.</a:t>
                      </a:r>
                      <a:endParaRPr lang="ru-RU" sz="1300" dirty="0">
                        <a:effectLst/>
                      </a:endParaRPr>
                    </a:p>
                    <a:p>
                      <a:pPr marL="47625" marR="47625" indent="317500" algn="just">
                        <a:lnSpc>
                          <a:spcPct val="115000"/>
                        </a:lnSpc>
                        <a:spcAft>
                          <a:spcPts val="1000"/>
                        </a:spcAft>
                      </a:pPr>
                      <a:r>
                        <a:rPr lang="ru-RU" sz="1300" dirty="0">
                          <a:effectLst/>
                        </a:rPr>
                        <a:t> </a:t>
                      </a:r>
                      <a:endParaRPr lang="ru-RU" sz="1300" dirty="0">
                        <a:effectLst/>
                        <a:latin typeface="Calibri"/>
                        <a:ea typeface="Calibri"/>
                        <a:cs typeface="Times New Roman"/>
                      </a:endParaRPr>
                    </a:p>
                  </a:txBody>
                  <a:tcPr marL="40085" marR="40085" marT="0" marB="0"/>
                </a:tc>
                <a:tc>
                  <a:txBody>
                    <a:bodyPr/>
                    <a:lstStyle/>
                    <a:p>
                      <a:pPr marL="47625" marR="47625" indent="163195" algn="just">
                        <a:lnSpc>
                          <a:spcPct val="115000"/>
                        </a:lnSpc>
                        <a:spcAft>
                          <a:spcPts val="1000"/>
                        </a:spcAft>
                      </a:pPr>
                      <a:r>
                        <a:rPr lang="ru-RU" sz="1300" dirty="0">
                          <a:effectLst/>
                          <a:latin typeface="Arial" pitchFamily="34" charset="0"/>
                          <a:cs typeface="Arial" pitchFamily="34" charset="0"/>
                        </a:rPr>
                        <a:t>Основные образовательные программы могут реализовываться организацией, осуществляющей образовательную деятельность, как самостоятельно, так и совместно с иными организациями, осуществляющими образовательную деятельность, посредством организации сетевого взаимодействия.</a:t>
                      </a:r>
                    </a:p>
                    <a:p>
                      <a:pPr marL="47625" marR="47625" indent="163195" algn="just">
                        <a:lnSpc>
                          <a:spcPct val="115000"/>
                        </a:lnSpc>
                        <a:spcAft>
                          <a:spcPts val="1000"/>
                        </a:spcAft>
                      </a:pPr>
                      <a:r>
                        <a:rPr lang="ru-RU" sz="1300" dirty="0">
                          <a:effectLst/>
                          <a:latin typeface="Arial" pitchFamily="34" charset="0"/>
                          <a:cs typeface="Arial" pitchFamily="34" charset="0"/>
                        </a:rPr>
                        <a:t> </a:t>
                      </a:r>
                      <a:r>
                        <a:rPr lang="ru-RU" sz="1300" dirty="0" smtClean="0">
                          <a:effectLst/>
                          <a:latin typeface="Arial" pitchFamily="34" charset="0"/>
                          <a:cs typeface="Arial" pitchFamily="34" charset="0"/>
                        </a:rPr>
                        <a:t>В </a:t>
                      </a:r>
                      <a:r>
                        <a:rPr lang="ru-RU" sz="1300" dirty="0">
                          <a:effectLst/>
                          <a:latin typeface="Arial" pitchFamily="34" charset="0"/>
                          <a:cs typeface="Arial" pitchFamily="34" charset="0"/>
                        </a:rPr>
                        <a:t>сетевых формах реализации образовательных программ могут также участвовать организации науки, культуры, спорта и иные организации, обладающие ресурсами, необходимыми для осуществления обучения, учебных и производственных практик и иных видов учебной деятельности, предусмотренных соответствующей образовательной программой.</a:t>
                      </a:r>
                    </a:p>
                    <a:p>
                      <a:pPr marL="47625" marR="47625" indent="163195" algn="just">
                        <a:lnSpc>
                          <a:spcPct val="115000"/>
                        </a:lnSpc>
                        <a:spcAft>
                          <a:spcPts val="1000"/>
                        </a:spcAft>
                      </a:pPr>
                      <a:r>
                        <a:rPr lang="ru-RU" sz="1300" dirty="0">
                          <a:effectLst/>
                          <a:latin typeface="Arial" pitchFamily="34" charset="0"/>
                          <a:cs typeface="Arial" pitchFamily="34" charset="0"/>
                        </a:rPr>
                        <a:t> </a:t>
                      </a:r>
                      <a:r>
                        <a:rPr lang="ru-RU" sz="1300" dirty="0" smtClean="0">
                          <a:effectLst/>
                          <a:latin typeface="Arial" pitchFamily="34" charset="0"/>
                          <a:cs typeface="Arial" pitchFamily="34" charset="0"/>
                        </a:rPr>
                        <a:t>Допускаются </a:t>
                      </a:r>
                      <a:r>
                        <a:rPr lang="ru-RU" sz="1300" dirty="0">
                          <a:effectLst/>
                          <a:latin typeface="Arial" pitchFamily="34" charset="0"/>
                          <a:cs typeface="Arial" pitchFamily="34" charset="0"/>
                        </a:rPr>
                        <a:t>следующие сетевые формы реализации образовательных программ:</a:t>
                      </a:r>
                    </a:p>
                    <a:p>
                      <a:pPr marL="47625" marR="47625" indent="163195" algn="just">
                        <a:lnSpc>
                          <a:spcPct val="115000"/>
                        </a:lnSpc>
                        <a:spcAft>
                          <a:spcPts val="1000"/>
                        </a:spcAft>
                      </a:pPr>
                      <a:r>
                        <a:rPr lang="ru-RU" sz="1300" u="sng" dirty="0">
                          <a:effectLst/>
                          <a:latin typeface="Arial" pitchFamily="34" charset="0"/>
                          <a:cs typeface="Arial" pitchFamily="34" charset="0"/>
                        </a:rPr>
                        <a:t>Совместная деятельность организаций, осуществляющих образовательную деятельность</a:t>
                      </a:r>
                      <a:r>
                        <a:rPr lang="ru-RU" sz="1300" dirty="0">
                          <a:effectLst/>
                          <a:latin typeface="Arial" pitchFamily="34" charset="0"/>
                          <a:cs typeface="Arial" pitchFamily="34" charset="0"/>
                        </a:rPr>
                        <a:t>, направленная на обеспечение возможности освоения обучающимся основной образовательной программы с использованием ресурсов нескольких организаций, осуществляющих образовательную деятельность, а также при необходимости ресурсов организаций науки, культуры и спорта и иных организаций;</a:t>
                      </a:r>
                    </a:p>
                    <a:p>
                      <a:pPr marL="47625" marR="47625" indent="163195" algn="just">
                        <a:lnSpc>
                          <a:spcPct val="115000"/>
                        </a:lnSpc>
                        <a:spcAft>
                          <a:spcPts val="1000"/>
                        </a:spcAft>
                      </a:pPr>
                      <a:r>
                        <a:rPr lang="ru-RU" sz="1300" u="sng" dirty="0">
                          <a:effectLst/>
                          <a:latin typeface="Arial" pitchFamily="34" charset="0"/>
                          <a:cs typeface="Arial" pitchFamily="34" charset="0"/>
                        </a:rPr>
                        <a:t>Зачет организацией, осуществляющей образовательную деятельность,</a:t>
                      </a:r>
                      <a:r>
                        <a:rPr lang="ru-RU" sz="1300" dirty="0">
                          <a:effectLst/>
                          <a:latin typeface="Arial" pitchFamily="34" charset="0"/>
                          <a:cs typeface="Arial" pitchFamily="34" charset="0"/>
                        </a:rPr>
                        <a:t> реализующей основную образовательную программу, </a:t>
                      </a:r>
                      <a:r>
                        <a:rPr lang="ru-RU" sz="1300" u="sng" dirty="0">
                          <a:effectLst/>
                          <a:latin typeface="Arial" pitchFamily="34" charset="0"/>
                          <a:cs typeface="Arial" pitchFamily="34" charset="0"/>
                        </a:rPr>
                        <a:t>результатов освоения обучающимся в рамках индивидуального учебного плана программ учебных курсов, предметов, дисциплин, модулей, практик, дополнительных образовательных программ в других организациях</a:t>
                      </a:r>
                      <a:r>
                        <a:rPr lang="ru-RU" sz="1300" dirty="0">
                          <a:effectLst/>
                          <a:latin typeface="Arial" pitchFamily="34" charset="0"/>
                          <a:cs typeface="Arial" pitchFamily="34" charset="0"/>
                        </a:rPr>
                        <a:t>, осуществляющих образовательную деятельность, участвующих в сетевом взаимодействии.</a:t>
                      </a:r>
                    </a:p>
                    <a:p>
                      <a:pPr marL="47625" marR="47625" indent="163195" algn="just">
                        <a:lnSpc>
                          <a:spcPct val="115000"/>
                        </a:lnSpc>
                        <a:spcAft>
                          <a:spcPts val="1000"/>
                        </a:spcAft>
                      </a:pPr>
                      <a:r>
                        <a:rPr lang="ru-RU" sz="1300" dirty="0">
                          <a:effectLst/>
                          <a:latin typeface="Arial" pitchFamily="34" charset="0"/>
                          <a:cs typeface="Arial" pitchFamily="34" charset="0"/>
                        </a:rPr>
                        <a:t> </a:t>
                      </a:r>
                      <a:endParaRPr lang="ru-RU" sz="1300" dirty="0">
                        <a:effectLst/>
                        <a:latin typeface="Arial" pitchFamily="34" charset="0"/>
                        <a:ea typeface="Calibri"/>
                        <a:cs typeface="Arial" pitchFamily="34" charset="0"/>
                      </a:endParaRPr>
                    </a:p>
                  </a:txBody>
                  <a:tcPr marL="40085" marR="40085" marT="0" marB="0"/>
                </a:tc>
              </a:tr>
            </a:tbl>
          </a:graphicData>
        </a:graphic>
      </p:graphicFrame>
    </p:spTree>
    <p:extLst>
      <p:ext uri="{BB962C8B-B14F-4D97-AF65-F5344CB8AC3E}">
        <p14:creationId xmlns:p14="http://schemas.microsoft.com/office/powerpoint/2010/main" val="23573459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7030" y="1124744"/>
            <a:ext cx="8208912" cy="369332"/>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ru-RU" b="1" dirty="0"/>
              <a:t>Учителя получают особый статус</a:t>
            </a:r>
            <a:endParaRPr lang="ru-RU" dirty="0"/>
          </a:p>
        </p:txBody>
      </p:sp>
      <p:sp>
        <p:nvSpPr>
          <p:cNvPr id="3" name="Прямоугольник 2"/>
          <p:cNvSpPr/>
          <p:nvPr/>
        </p:nvSpPr>
        <p:spPr>
          <a:xfrm>
            <a:off x="2585053" y="260648"/>
            <a:ext cx="4572000" cy="707886"/>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r>
              <a:rPr lang="ru-RU" sz="2000" b="1" dirty="0"/>
              <a:t>Десять основных положений нового закона об образовании</a:t>
            </a:r>
            <a:endParaRPr lang="ru-RU" sz="2000" dirty="0"/>
          </a:p>
        </p:txBody>
      </p:sp>
      <p:graphicFrame>
        <p:nvGraphicFramePr>
          <p:cNvPr id="4" name="Таблица 3"/>
          <p:cNvGraphicFramePr>
            <a:graphicFrameLocks noGrp="1"/>
          </p:cNvGraphicFramePr>
          <p:nvPr>
            <p:extLst>
              <p:ext uri="{D42A27DB-BD31-4B8C-83A1-F6EECF244321}">
                <p14:modId xmlns:p14="http://schemas.microsoft.com/office/powerpoint/2010/main" val="3959197761"/>
              </p:ext>
            </p:extLst>
          </p:nvPr>
        </p:nvGraphicFramePr>
        <p:xfrm>
          <a:off x="459217" y="1700807"/>
          <a:ext cx="8225566" cy="4430467"/>
        </p:xfrm>
        <a:graphic>
          <a:graphicData uri="http://schemas.openxmlformats.org/drawingml/2006/table">
            <a:tbl>
              <a:tblPr firstRow="1" firstCol="1" bandRow="1">
                <a:tableStyleId>{5C22544A-7EE6-4342-B048-85BDC9FD1C3A}</a:tableStyleId>
              </a:tblPr>
              <a:tblGrid>
                <a:gridCol w="1592503"/>
                <a:gridCol w="6633063"/>
              </a:tblGrid>
              <a:tr h="315667">
                <a:tc>
                  <a:txBody>
                    <a:bodyPr/>
                    <a:lstStyle/>
                    <a:p>
                      <a:pPr marL="47625" marR="47625" indent="317500" algn="ctr">
                        <a:lnSpc>
                          <a:spcPct val="115000"/>
                        </a:lnSpc>
                        <a:spcAft>
                          <a:spcPts val="1000"/>
                        </a:spcAft>
                      </a:pPr>
                      <a:r>
                        <a:rPr lang="ru-RU" sz="1400" dirty="0" smtClean="0">
                          <a:effectLst/>
                          <a:latin typeface="Calibri"/>
                          <a:ea typeface="Calibri"/>
                          <a:cs typeface="Times New Roman"/>
                        </a:rPr>
                        <a:t>БЫЛО</a:t>
                      </a:r>
                      <a:endParaRPr lang="ru-RU" sz="1400" dirty="0">
                        <a:effectLst/>
                        <a:latin typeface="Calibri"/>
                        <a:ea typeface="Calibri"/>
                        <a:cs typeface="Times New Roman"/>
                      </a:endParaRPr>
                    </a:p>
                  </a:txBody>
                  <a:tcPr marL="60400" marR="60400" marT="0" marB="0"/>
                </a:tc>
                <a:tc>
                  <a:txBody>
                    <a:bodyPr/>
                    <a:lstStyle/>
                    <a:p>
                      <a:pPr marL="47625" marR="47625" indent="163195" algn="ctr">
                        <a:lnSpc>
                          <a:spcPct val="115000"/>
                        </a:lnSpc>
                        <a:spcAft>
                          <a:spcPts val="1000"/>
                        </a:spcAft>
                      </a:pPr>
                      <a:r>
                        <a:rPr lang="ru-RU" sz="1400" dirty="0" smtClean="0">
                          <a:effectLst/>
                          <a:latin typeface="Calibri"/>
                          <a:ea typeface="Calibri"/>
                          <a:cs typeface="Times New Roman"/>
                        </a:rPr>
                        <a:t>СТАЛО</a:t>
                      </a:r>
                      <a:endParaRPr lang="ru-RU" sz="1400" dirty="0">
                        <a:effectLst/>
                        <a:latin typeface="Calibri"/>
                        <a:ea typeface="Calibri"/>
                        <a:cs typeface="Times New Roman"/>
                      </a:endParaRPr>
                    </a:p>
                  </a:txBody>
                  <a:tcPr marL="60400" marR="60400" marT="0" marB="0"/>
                </a:tc>
              </a:tr>
              <a:tr h="2996702">
                <a:tc>
                  <a:txBody>
                    <a:bodyPr/>
                    <a:lstStyle/>
                    <a:p>
                      <a:pPr marL="47625" marR="47625" indent="317500" algn="just">
                        <a:lnSpc>
                          <a:spcPct val="115000"/>
                        </a:lnSpc>
                        <a:spcAft>
                          <a:spcPts val="1000"/>
                        </a:spcAft>
                      </a:pPr>
                      <a:r>
                        <a:rPr lang="ru-RU" sz="1400" dirty="0">
                          <a:effectLst/>
                        </a:rPr>
                        <a:t>Отсутствует подробная регламентация на законодательном уровне.</a:t>
                      </a:r>
                      <a:endParaRPr lang="ru-RU" sz="1400" dirty="0">
                        <a:effectLst/>
                        <a:latin typeface="Calibri"/>
                        <a:ea typeface="Calibri"/>
                        <a:cs typeface="Times New Roman"/>
                      </a:endParaRPr>
                    </a:p>
                  </a:txBody>
                  <a:tcPr marL="60400" marR="60400" marT="0" marB="0"/>
                </a:tc>
                <a:tc>
                  <a:txBody>
                    <a:bodyPr/>
                    <a:lstStyle/>
                    <a:p>
                      <a:r>
                        <a:rPr lang="ru-RU" sz="1800" kern="1200" dirty="0" smtClean="0">
                          <a:solidFill>
                            <a:schemeClr val="dk1"/>
                          </a:solidFill>
                          <a:effectLst/>
                          <a:latin typeface="+mn-lt"/>
                          <a:ea typeface="+mn-ea"/>
                          <a:cs typeface="+mn-cs"/>
                        </a:rPr>
                        <a:t>Новый закон впервые законодательно закрепляет особый статус педагогического работника. В том числе, учителя получают право пройти дополнительное профобразование по профилю не реже, чем один раз в три года. По документу им предоставляется ежегодный основной удлиненный оплачиваемый отпуск, длительный отпуск сроком до одного года не реже, чем через каждые десять лет непрерывной педагогической работы, а также досрочное назначение трудовой пенсии по старости. Педагогические работники, которые проживают в сельской местности или поселках, имеют право на компенсацию расходов на оплату ЖКХ. Новый закон также закрепляет норму, по которой расходы на оплату труда педагогических работников муниципальных общеобразовательных организаций не могут быть ниже уровня, соответствующего средней заработной плате в данном субъекте РФ.</a:t>
                      </a:r>
                      <a:endParaRPr lang="ru-RU" sz="1800" kern="1200" dirty="0">
                        <a:solidFill>
                          <a:schemeClr val="dk1"/>
                        </a:solidFill>
                        <a:effectLst/>
                        <a:latin typeface="+mn-lt"/>
                        <a:ea typeface="+mn-ea"/>
                        <a:cs typeface="+mn-cs"/>
                      </a:endParaRPr>
                    </a:p>
                  </a:txBody>
                  <a:tcPr marL="60400" marR="60400" marT="0" marB="0"/>
                </a:tc>
              </a:tr>
            </a:tbl>
          </a:graphicData>
        </a:graphic>
      </p:graphicFrame>
    </p:spTree>
    <p:extLst>
      <p:ext uri="{BB962C8B-B14F-4D97-AF65-F5344CB8AC3E}">
        <p14:creationId xmlns:p14="http://schemas.microsoft.com/office/powerpoint/2010/main" val="3620620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7030" y="1124744"/>
            <a:ext cx="8208912" cy="369332"/>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ru-RU" b="1" dirty="0"/>
              <a:t>Учитываются индивидуальные потребности учащихся</a:t>
            </a:r>
            <a:endParaRPr lang="ru-RU" dirty="0"/>
          </a:p>
        </p:txBody>
      </p:sp>
      <p:sp>
        <p:nvSpPr>
          <p:cNvPr id="3" name="Прямоугольник 2"/>
          <p:cNvSpPr/>
          <p:nvPr/>
        </p:nvSpPr>
        <p:spPr>
          <a:xfrm>
            <a:off x="2585053" y="260648"/>
            <a:ext cx="4572000" cy="707886"/>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r>
              <a:rPr lang="ru-RU" sz="2000" b="1" dirty="0"/>
              <a:t>Десять основных положений нового закона об образовании</a:t>
            </a:r>
            <a:endParaRPr lang="ru-RU" sz="2000" dirty="0"/>
          </a:p>
        </p:txBody>
      </p:sp>
      <p:graphicFrame>
        <p:nvGraphicFramePr>
          <p:cNvPr id="4" name="Таблица 3"/>
          <p:cNvGraphicFramePr>
            <a:graphicFrameLocks noGrp="1"/>
          </p:cNvGraphicFramePr>
          <p:nvPr>
            <p:extLst>
              <p:ext uri="{D42A27DB-BD31-4B8C-83A1-F6EECF244321}">
                <p14:modId xmlns:p14="http://schemas.microsoft.com/office/powerpoint/2010/main" val="3514197306"/>
              </p:ext>
            </p:extLst>
          </p:nvPr>
        </p:nvGraphicFramePr>
        <p:xfrm>
          <a:off x="459217" y="1700807"/>
          <a:ext cx="8225566" cy="3312369"/>
        </p:xfrm>
        <a:graphic>
          <a:graphicData uri="http://schemas.openxmlformats.org/drawingml/2006/table">
            <a:tbl>
              <a:tblPr firstRow="1" firstCol="1" bandRow="1">
                <a:tableStyleId>{5C22544A-7EE6-4342-B048-85BDC9FD1C3A}</a:tableStyleId>
              </a:tblPr>
              <a:tblGrid>
                <a:gridCol w="1592503"/>
                <a:gridCol w="6633063"/>
              </a:tblGrid>
              <a:tr h="315667">
                <a:tc>
                  <a:txBody>
                    <a:bodyPr/>
                    <a:lstStyle/>
                    <a:p>
                      <a:pPr marL="47625" marR="47625" indent="317500" algn="ctr">
                        <a:lnSpc>
                          <a:spcPct val="115000"/>
                        </a:lnSpc>
                        <a:spcAft>
                          <a:spcPts val="1000"/>
                        </a:spcAft>
                      </a:pPr>
                      <a:r>
                        <a:rPr lang="ru-RU" sz="1400" dirty="0" smtClean="0">
                          <a:effectLst/>
                          <a:latin typeface="Calibri"/>
                          <a:ea typeface="Calibri"/>
                          <a:cs typeface="Times New Roman"/>
                        </a:rPr>
                        <a:t>БЫЛО</a:t>
                      </a:r>
                      <a:endParaRPr lang="ru-RU" sz="1400" dirty="0">
                        <a:effectLst/>
                        <a:latin typeface="Calibri"/>
                        <a:ea typeface="Calibri"/>
                        <a:cs typeface="Times New Roman"/>
                      </a:endParaRPr>
                    </a:p>
                  </a:txBody>
                  <a:tcPr marL="60400" marR="60400" marT="0" marB="0"/>
                </a:tc>
                <a:tc>
                  <a:txBody>
                    <a:bodyPr/>
                    <a:lstStyle/>
                    <a:p>
                      <a:pPr marL="47625" marR="47625" indent="163195" algn="ctr">
                        <a:lnSpc>
                          <a:spcPct val="115000"/>
                        </a:lnSpc>
                        <a:spcAft>
                          <a:spcPts val="1000"/>
                        </a:spcAft>
                      </a:pPr>
                      <a:r>
                        <a:rPr lang="ru-RU" sz="1400" dirty="0" smtClean="0">
                          <a:effectLst/>
                          <a:latin typeface="Calibri"/>
                          <a:ea typeface="Calibri"/>
                          <a:cs typeface="Times New Roman"/>
                        </a:rPr>
                        <a:t>СТАЛО</a:t>
                      </a:r>
                      <a:endParaRPr lang="ru-RU" sz="1400" dirty="0">
                        <a:effectLst/>
                        <a:latin typeface="Calibri"/>
                        <a:ea typeface="Calibri"/>
                        <a:cs typeface="Times New Roman"/>
                      </a:endParaRPr>
                    </a:p>
                  </a:txBody>
                  <a:tcPr marL="60400" marR="60400" marT="0" marB="0"/>
                </a:tc>
              </a:tr>
              <a:tr h="2996702">
                <a:tc>
                  <a:txBody>
                    <a:bodyPr/>
                    <a:lstStyle/>
                    <a:p>
                      <a:pPr marL="47625" marR="47625" indent="317500" algn="just">
                        <a:lnSpc>
                          <a:spcPct val="115000"/>
                        </a:lnSpc>
                        <a:spcAft>
                          <a:spcPts val="1000"/>
                        </a:spcAft>
                      </a:pPr>
                      <a:r>
                        <a:rPr lang="ru-RU" sz="1400" dirty="0">
                          <a:effectLst/>
                        </a:rPr>
                        <a:t>Отсутствует подробная регламентация на законодательном уровне.</a:t>
                      </a:r>
                      <a:endParaRPr lang="ru-RU" sz="1400" dirty="0">
                        <a:effectLst/>
                        <a:latin typeface="Calibri"/>
                        <a:ea typeface="Calibri"/>
                        <a:cs typeface="Times New Roman"/>
                      </a:endParaRPr>
                    </a:p>
                  </a:txBody>
                  <a:tcPr marL="60400" marR="60400" marT="0" marB="0"/>
                </a:tc>
                <a:tc>
                  <a:txBody>
                    <a:bodyPr/>
                    <a:lstStyle/>
                    <a:p>
                      <a:pPr marL="47625" marR="47625" indent="163195" algn="just">
                        <a:lnSpc>
                          <a:spcPct val="115000"/>
                        </a:lnSpc>
                        <a:spcAft>
                          <a:spcPts val="1000"/>
                        </a:spcAft>
                      </a:pPr>
                      <a:r>
                        <a:rPr lang="ru-RU" sz="1400" dirty="0" smtClean="0">
                          <a:solidFill>
                            <a:srgbClr val="333333"/>
                          </a:solidFill>
                          <a:effectLst/>
                          <a:latin typeface="Arial"/>
                          <a:ea typeface="Times New Roman"/>
                        </a:rPr>
                        <a:t>Закон отдает приоритет инклюзивному образованию, которое предполагает обучение детей с ограниченными возможностями не в специализированном, а в обычном учебном заведении. При этом они по-прежнему могут получить образование и в специальных учреждениях. В документе уделено внимание получению образования одаренными детьми. Таким образом, закон ориентирован на разные образовательные потребности и устанавливает индивидуальный подход к обучению каждого ребенка. В частности, законодатель закрепляет право учащегося на индивидуальный учебный график и на выбор предметов по курсу.</a:t>
                      </a:r>
                      <a:endParaRPr lang="ru-RU" sz="1400" dirty="0">
                        <a:effectLst/>
                        <a:latin typeface="Calibri"/>
                        <a:ea typeface="Calibri"/>
                        <a:cs typeface="Times New Roman"/>
                      </a:endParaRPr>
                    </a:p>
                  </a:txBody>
                  <a:tcPr marL="60400" marR="60400" marT="0" marB="0"/>
                </a:tc>
              </a:tr>
            </a:tbl>
          </a:graphicData>
        </a:graphic>
      </p:graphicFrame>
    </p:spTree>
    <p:extLst>
      <p:ext uri="{BB962C8B-B14F-4D97-AF65-F5344CB8AC3E}">
        <p14:creationId xmlns:p14="http://schemas.microsoft.com/office/powerpoint/2010/main" val="2108504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7030" y="1124744"/>
            <a:ext cx="8208912" cy="369332"/>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ru-RU" b="1" dirty="0"/>
              <a:t>Уточняются формы получения образования и обучения</a:t>
            </a:r>
            <a:endParaRPr lang="ru-RU" dirty="0"/>
          </a:p>
        </p:txBody>
      </p:sp>
      <p:sp>
        <p:nvSpPr>
          <p:cNvPr id="3" name="Прямоугольник 2"/>
          <p:cNvSpPr/>
          <p:nvPr/>
        </p:nvSpPr>
        <p:spPr>
          <a:xfrm>
            <a:off x="2585053" y="260648"/>
            <a:ext cx="4572000" cy="707886"/>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r>
              <a:rPr lang="ru-RU" sz="2000" b="1" dirty="0"/>
              <a:t>Десять основных положений нового закона об образовании</a:t>
            </a:r>
            <a:endParaRPr lang="ru-RU" sz="2000" dirty="0"/>
          </a:p>
        </p:txBody>
      </p:sp>
      <p:graphicFrame>
        <p:nvGraphicFramePr>
          <p:cNvPr id="5" name="Таблица 4"/>
          <p:cNvGraphicFramePr>
            <a:graphicFrameLocks noGrp="1"/>
          </p:cNvGraphicFramePr>
          <p:nvPr>
            <p:extLst>
              <p:ext uri="{D42A27DB-BD31-4B8C-83A1-F6EECF244321}">
                <p14:modId xmlns:p14="http://schemas.microsoft.com/office/powerpoint/2010/main" val="627814386"/>
              </p:ext>
            </p:extLst>
          </p:nvPr>
        </p:nvGraphicFramePr>
        <p:xfrm>
          <a:off x="179512" y="1628800"/>
          <a:ext cx="8856984" cy="4838129"/>
        </p:xfrm>
        <a:graphic>
          <a:graphicData uri="http://schemas.openxmlformats.org/drawingml/2006/table">
            <a:tbl>
              <a:tblPr firstRow="1" firstCol="1" bandRow="1">
                <a:tableStyleId>{5C22544A-7EE6-4342-B048-85BDC9FD1C3A}</a:tableStyleId>
              </a:tblPr>
              <a:tblGrid>
                <a:gridCol w="2961208"/>
                <a:gridCol w="5895776"/>
              </a:tblGrid>
              <a:tr h="266471">
                <a:tc>
                  <a:txBody>
                    <a:bodyPr/>
                    <a:lstStyle/>
                    <a:p>
                      <a:pPr marL="47625" marR="47625" algn="ctr">
                        <a:lnSpc>
                          <a:spcPct val="150000"/>
                        </a:lnSpc>
                        <a:spcAft>
                          <a:spcPts val="1000"/>
                        </a:spcAft>
                      </a:pPr>
                      <a:r>
                        <a:rPr lang="ru-RU" sz="1400" dirty="0" smtClean="0">
                          <a:effectLst/>
                        </a:rPr>
                        <a:t>БЫЛО</a:t>
                      </a:r>
                      <a:endParaRPr lang="ru-RU" sz="1400" dirty="0">
                        <a:effectLst/>
                        <a:latin typeface="Calibri"/>
                        <a:ea typeface="Calibri"/>
                        <a:cs typeface="Times New Roman"/>
                      </a:endParaRPr>
                    </a:p>
                  </a:txBody>
                  <a:tcPr marL="54609" marR="54609" marT="0" marB="0"/>
                </a:tc>
                <a:tc>
                  <a:txBody>
                    <a:bodyPr/>
                    <a:lstStyle/>
                    <a:p>
                      <a:pPr marL="47625" marR="47625" algn="ctr">
                        <a:lnSpc>
                          <a:spcPct val="150000"/>
                        </a:lnSpc>
                        <a:spcAft>
                          <a:spcPts val="1000"/>
                        </a:spcAft>
                      </a:pPr>
                      <a:r>
                        <a:rPr lang="ru-RU" sz="1400" dirty="0" smtClean="0">
                          <a:effectLst/>
                          <a:latin typeface="Arial" pitchFamily="34" charset="0"/>
                          <a:cs typeface="Arial" pitchFamily="34" charset="0"/>
                        </a:rPr>
                        <a:t>СТАЛО</a:t>
                      </a:r>
                      <a:endParaRPr lang="ru-RU" sz="1400" dirty="0">
                        <a:effectLst/>
                        <a:latin typeface="Arial" pitchFamily="34" charset="0"/>
                        <a:ea typeface="Calibri"/>
                        <a:cs typeface="Arial" pitchFamily="34" charset="0"/>
                      </a:endParaRPr>
                    </a:p>
                  </a:txBody>
                  <a:tcPr marL="54609" marR="54609" marT="0" marB="0"/>
                </a:tc>
              </a:tr>
              <a:tr h="4259492">
                <a:tc>
                  <a:txBody>
                    <a:bodyPr/>
                    <a:lstStyle/>
                    <a:p>
                      <a:pPr marL="47625" marR="47625" indent="342900" algn="l">
                        <a:lnSpc>
                          <a:spcPct val="115000"/>
                        </a:lnSpc>
                        <a:spcAft>
                          <a:spcPts val="1000"/>
                        </a:spcAft>
                      </a:pPr>
                      <a:r>
                        <a:rPr lang="ru-RU" sz="1400" dirty="0">
                          <a:effectLst/>
                        </a:rPr>
                        <a:t>С учетом потребностей и возможностей личности образовательные программы осваиваются в следующих формах: </a:t>
                      </a:r>
                    </a:p>
                    <a:p>
                      <a:pPr marL="47625" marR="47625" indent="342900" algn="l">
                        <a:lnSpc>
                          <a:spcPct val="115000"/>
                        </a:lnSpc>
                        <a:spcAft>
                          <a:spcPts val="1000"/>
                        </a:spcAft>
                      </a:pPr>
                      <a:r>
                        <a:rPr lang="ru-RU" sz="1400" dirty="0">
                          <a:effectLst/>
                        </a:rPr>
                        <a:t>в образовательном учреждении - в форме очной, очно-заочной (вечерней), заочной; </a:t>
                      </a:r>
                    </a:p>
                    <a:p>
                      <a:pPr marL="47625" marR="47625" indent="342900" algn="l">
                        <a:lnSpc>
                          <a:spcPct val="115000"/>
                        </a:lnSpc>
                        <a:spcAft>
                          <a:spcPts val="1000"/>
                        </a:spcAft>
                      </a:pPr>
                      <a:r>
                        <a:rPr lang="ru-RU" sz="1400" dirty="0">
                          <a:effectLst/>
                        </a:rPr>
                        <a:t>в форме семейного образования, самообразования, экстерната.</a:t>
                      </a:r>
                    </a:p>
                    <a:p>
                      <a:pPr marL="47625" marR="47625" indent="342900" algn="l">
                        <a:lnSpc>
                          <a:spcPct val="115000"/>
                        </a:lnSpc>
                        <a:spcAft>
                          <a:spcPts val="1000"/>
                        </a:spcAft>
                      </a:pPr>
                      <a:r>
                        <a:rPr lang="ru-RU" sz="1400" dirty="0">
                          <a:effectLst/>
                        </a:rPr>
                        <a:t> </a:t>
                      </a:r>
                      <a:r>
                        <a:rPr lang="ru-RU" sz="1400" dirty="0" smtClean="0">
                          <a:effectLst/>
                        </a:rPr>
                        <a:t>Допускается </a:t>
                      </a:r>
                      <a:r>
                        <a:rPr lang="ru-RU" sz="1400" dirty="0">
                          <a:effectLst/>
                        </a:rPr>
                        <a:t>сочетание различных форм получения образования.</a:t>
                      </a:r>
                    </a:p>
                    <a:p>
                      <a:pPr marL="47625" marR="47625" algn="just">
                        <a:lnSpc>
                          <a:spcPct val="150000"/>
                        </a:lnSpc>
                        <a:spcAft>
                          <a:spcPts val="1000"/>
                        </a:spcAft>
                      </a:pPr>
                      <a:r>
                        <a:rPr lang="ru-RU" sz="1400" dirty="0">
                          <a:effectLst/>
                        </a:rPr>
                        <a:t> </a:t>
                      </a:r>
                      <a:endParaRPr lang="ru-RU" sz="1400" dirty="0">
                        <a:effectLst/>
                        <a:latin typeface="Calibri"/>
                        <a:ea typeface="Calibri"/>
                        <a:cs typeface="Times New Roman"/>
                      </a:endParaRPr>
                    </a:p>
                  </a:txBody>
                  <a:tcPr marL="54609" marR="54609" marT="0" marB="0"/>
                </a:tc>
                <a:tc>
                  <a:txBody>
                    <a:bodyPr/>
                    <a:lstStyle/>
                    <a:p>
                      <a:r>
                        <a:rPr lang="ru-RU" sz="1200" kern="1200" dirty="0" smtClean="0">
                          <a:solidFill>
                            <a:schemeClr val="dk1"/>
                          </a:solidFill>
                          <a:effectLst/>
                          <a:latin typeface="Arial" pitchFamily="34" charset="0"/>
                          <a:ea typeface="+mn-ea"/>
                          <a:cs typeface="Arial" pitchFamily="34" charset="0"/>
                        </a:rPr>
                        <a:t>В Российской Федерации образование может быть получено:</a:t>
                      </a:r>
                    </a:p>
                    <a:p>
                      <a:r>
                        <a:rPr lang="ru-RU" sz="1200" kern="1200" dirty="0" smtClean="0">
                          <a:solidFill>
                            <a:schemeClr val="dk1"/>
                          </a:solidFill>
                          <a:effectLst/>
                          <a:latin typeface="Arial" pitchFamily="34" charset="0"/>
                          <a:ea typeface="+mn-ea"/>
                          <a:cs typeface="Arial" pitchFamily="34" charset="0"/>
                        </a:rPr>
                        <a:t>посредством обучения в организациях, осуществляющих образовательную </a:t>
                      </a:r>
                      <a:r>
                        <a:rPr lang="ru-RU" sz="1200" kern="1200" smtClean="0">
                          <a:solidFill>
                            <a:schemeClr val="dk1"/>
                          </a:solidFill>
                          <a:effectLst/>
                          <a:latin typeface="Arial" pitchFamily="34" charset="0"/>
                          <a:ea typeface="+mn-ea"/>
                          <a:cs typeface="Arial" pitchFamily="34" charset="0"/>
                        </a:rPr>
                        <a:t>деятельность; вне </a:t>
                      </a:r>
                      <a:r>
                        <a:rPr lang="ru-RU" sz="1200" kern="1200" dirty="0" smtClean="0">
                          <a:solidFill>
                            <a:schemeClr val="dk1"/>
                          </a:solidFill>
                          <a:effectLst/>
                          <a:latin typeface="Arial" pitchFamily="34" charset="0"/>
                          <a:ea typeface="+mn-ea"/>
                          <a:cs typeface="Arial" pitchFamily="34" charset="0"/>
                        </a:rPr>
                        <a:t>таких организаций, в том числе в форме семейного образования, самообразования.</a:t>
                      </a:r>
                    </a:p>
                    <a:p>
                      <a:pPr marL="47625" marR="47625" indent="226695">
                        <a:lnSpc>
                          <a:spcPct val="115000"/>
                        </a:lnSpc>
                        <a:spcAft>
                          <a:spcPts val="1000"/>
                        </a:spcAft>
                      </a:pPr>
                      <a:r>
                        <a:rPr lang="ru-RU" sz="1400" dirty="0" smtClean="0">
                          <a:latin typeface="Arial" pitchFamily="34" charset="0"/>
                          <a:cs typeface="Arial" pitchFamily="34" charset="0"/>
                        </a:rPr>
                        <a:t>В соответствии с новым законом об образовании ребенок может получить образование в форме </a:t>
                      </a:r>
                      <a:r>
                        <a:rPr lang="ru-RU" sz="1400" b="1" u="sng" dirty="0" smtClean="0">
                          <a:latin typeface="Arial" pitchFamily="34" charset="0"/>
                          <a:cs typeface="Arial" pitchFamily="34" charset="0"/>
                        </a:rPr>
                        <a:t>семейного образования </a:t>
                      </a:r>
                      <a:r>
                        <a:rPr lang="ru-RU" sz="1400" dirty="0" smtClean="0">
                          <a:latin typeface="Arial" pitchFamily="34" charset="0"/>
                          <a:cs typeface="Arial" pitchFamily="34" charset="0"/>
                        </a:rPr>
                        <a:t>(статьи 17, 34, 58,63  закона об образовании в РФ). Лица, получающие образование в форме семейного образования, вправе бесплатно пройти экстерном промежуточную, итоговую и государственную итоговую аттестацию в образовательном учреждении, имеющем государственную аккредитацию. Экстернат как форма обучения теперь применяться не будет.</a:t>
                      </a:r>
                    </a:p>
                    <a:p>
                      <a:pPr marL="47625" marR="47625" indent="226695">
                        <a:lnSpc>
                          <a:spcPct val="115000"/>
                        </a:lnSpc>
                        <a:spcAft>
                          <a:spcPts val="1000"/>
                        </a:spcAft>
                      </a:pPr>
                      <a:r>
                        <a:rPr lang="ru-RU" sz="1400" dirty="0" smtClean="0">
                          <a:latin typeface="Arial" pitchFamily="34" charset="0"/>
                          <a:cs typeface="Arial" pitchFamily="34" charset="0"/>
                        </a:rPr>
                        <a:t>Родители ребенка, обеспечивающие получение общего образования в форме семейного образования, самообразования обязаны создать ему условия для ликвидации академической задолженности и обеспечить контроль за своевременностью ее ликвидацией. Если академическая задолженность не будет ликвидирована в установленные сроки, то обучающийся продолжает получать образование в образовательной организации</a:t>
                      </a:r>
                      <a:endParaRPr lang="ru-RU" sz="1400" dirty="0">
                        <a:effectLst/>
                        <a:latin typeface="Arial" pitchFamily="34" charset="0"/>
                        <a:ea typeface="Calibri"/>
                        <a:cs typeface="Arial" pitchFamily="34" charset="0"/>
                      </a:endParaRPr>
                    </a:p>
                  </a:txBody>
                  <a:tcPr marL="54609" marR="54609" marT="0" marB="0"/>
                </a:tc>
              </a:tr>
            </a:tbl>
          </a:graphicData>
        </a:graphic>
      </p:graphicFrame>
    </p:spTree>
    <p:extLst>
      <p:ext uri="{BB962C8B-B14F-4D97-AF65-F5344CB8AC3E}">
        <p14:creationId xmlns:p14="http://schemas.microsoft.com/office/powerpoint/2010/main" val="3121708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7030" y="1124744"/>
            <a:ext cx="8208912" cy="369332"/>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ru-RU" b="1" dirty="0" smtClean="0"/>
              <a:t>ГИА, ЕГЭ</a:t>
            </a:r>
            <a:endParaRPr lang="ru-RU" dirty="0"/>
          </a:p>
        </p:txBody>
      </p:sp>
      <p:sp>
        <p:nvSpPr>
          <p:cNvPr id="3" name="Прямоугольник 2"/>
          <p:cNvSpPr/>
          <p:nvPr/>
        </p:nvSpPr>
        <p:spPr>
          <a:xfrm>
            <a:off x="2585053" y="260648"/>
            <a:ext cx="4572000" cy="707886"/>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r>
              <a:rPr lang="ru-RU" sz="2000" b="1" dirty="0"/>
              <a:t>Десять основных положений нового закона об образовании</a:t>
            </a:r>
            <a:endParaRPr lang="ru-RU" sz="2000" dirty="0"/>
          </a:p>
        </p:txBody>
      </p:sp>
      <p:graphicFrame>
        <p:nvGraphicFramePr>
          <p:cNvPr id="4" name="Таблица 3"/>
          <p:cNvGraphicFramePr>
            <a:graphicFrameLocks noGrp="1"/>
          </p:cNvGraphicFramePr>
          <p:nvPr>
            <p:extLst>
              <p:ext uri="{D42A27DB-BD31-4B8C-83A1-F6EECF244321}">
                <p14:modId xmlns:p14="http://schemas.microsoft.com/office/powerpoint/2010/main" val="1971098475"/>
              </p:ext>
            </p:extLst>
          </p:nvPr>
        </p:nvGraphicFramePr>
        <p:xfrm>
          <a:off x="179512" y="1628800"/>
          <a:ext cx="8856984" cy="4579532"/>
        </p:xfrm>
        <a:graphic>
          <a:graphicData uri="http://schemas.openxmlformats.org/drawingml/2006/table">
            <a:tbl>
              <a:tblPr firstRow="1" firstCol="1" bandRow="1">
                <a:tableStyleId>{5C22544A-7EE6-4342-B048-85BDC9FD1C3A}</a:tableStyleId>
              </a:tblPr>
              <a:tblGrid>
                <a:gridCol w="2961208"/>
                <a:gridCol w="5895776"/>
              </a:tblGrid>
              <a:tr h="266471">
                <a:tc>
                  <a:txBody>
                    <a:bodyPr/>
                    <a:lstStyle/>
                    <a:p>
                      <a:pPr marL="47625" marR="47625" algn="ctr">
                        <a:lnSpc>
                          <a:spcPct val="150000"/>
                        </a:lnSpc>
                        <a:spcAft>
                          <a:spcPts val="1000"/>
                        </a:spcAft>
                      </a:pPr>
                      <a:r>
                        <a:rPr lang="ru-RU" sz="1400" dirty="0" smtClean="0">
                          <a:effectLst/>
                        </a:rPr>
                        <a:t>БЫЛО</a:t>
                      </a:r>
                      <a:endParaRPr lang="ru-RU" sz="1400" dirty="0">
                        <a:effectLst/>
                        <a:latin typeface="Calibri"/>
                        <a:ea typeface="Calibri"/>
                        <a:cs typeface="Times New Roman"/>
                      </a:endParaRPr>
                    </a:p>
                  </a:txBody>
                  <a:tcPr marL="54609" marR="54609" marT="0" marB="0"/>
                </a:tc>
                <a:tc>
                  <a:txBody>
                    <a:bodyPr/>
                    <a:lstStyle/>
                    <a:p>
                      <a:pPr marL="47625" marR="47625" algn="ctr">
                        <a:lnSpc>
                          <a:spcPct val="150000"/>
                        </a:lnSpc>
                        <a:spcAft>
                          <a:spcPts val="1000"/>
                        </a:spcAft>
                      </a:pPr>
                      <a:r>
                        <a:rPr lang="ru-RU" sz="1400" dirty="0" smtClean="0">
                          <a:effectLst/>
                          <a:latin typeface="Arial" pitchFamily="34" charset="0"/>
                          <a:cs typeface="Arial" pitchFamily="34" charset="0"/>
                        </a:rPr>
                        <a:t>СТАЛО</a:t>
                      </a:r>
                      <a:endParaRPr lang="ru-RU" sz="1400" dirty="0">
                        <a:effectLst/>
                        <a:latin typeface="Arial" pitchFamily="34" charset="0"/>
                        <a:ea typeface="Calibri"/>
                        <a:cs typeface="Arial" pitchFamily="34" charset="0"/>
                      </a:endParaRPr>
                    </a:p>
                  </a:txBody>
                  <a:tcPr marL="54609" marR="54609" marT="0" marB="0"/>
                </a:tc>
              </a:tr>
              <a:tr h="4259492">
                <a:tc>
                  <a:txBody>
                    <a:bodyPr/>
                    <a:lstStyle/>
                    <a:p>
                      <a:r>
                        <a:rPr lang="ru-RU" sz="1400" b="1" kern="1200" dirty="0" smtClean="0">
                          <a:solidFill>
                            <a:schemeClr val="lt1"/>
                          </a:solidFill>
                          <a:effectLst/>
                          <a:latin typeface="+mn-lt"/>
                          <a:ea typeface="+mn-ea"/>
                          <a:cs typeface="+mn-cs"/>
                        </a:rPr>
                        <a:t>Результаты ЕГЭ были действительны до 31 декабря года, следующего за годом выпуска. </a:t>
                      </a:r>
                    </a:p>
                    <a:p>
                      <a:endParaRPr lang="ru-RU" sz="1800" b="1" kern="1200" dirty="0" smtClean="0">
                        <a:solidFill>
                          <a:schemeClr val="lt1"/>
                        </a:solidFill>
                        <a:effectLst/>
                        <a:latin typeface="+mn-lt"/>
                        <a:ea typeface="+mn-ea"/>
                        <a:cs typeface="+mn-cs"/>
                      </a:endParaRPr>
                    </a:p>
                    <a:p>
                      <a:r>
                        <a:rPr lang="ru-RU" sz="1400" b="1" kern="1200" dirty="0" smtClean="0">
                          <a:solidFill>
                            <a:schemeClr val="lt1"/>
                          </a:solidFill>
                          <a:effectLst/>
                          <a:latin typeface="+mn-lt"/>
                          <a:ea typeface="+mn-ea"/>
                          <a:cs typeface="+mn-cs"/>
                        </a:rPr>
                        <a:t>наравне с новой формой сдачи ГИА допускалась</a:t>
                      </a:r>
                      <a:r>
                        <a:rPr lang="ru-RU" sz="1400" b="1" kern="1200" baseline="0" dirty="0" smtClean="0">
                          <a:solidFill>
                            <a:schemeClr val="lt1"/>
                          </a:solidFill>
                          <a:effectLst/>
                          <a:latin typeface="+mn-lt"/>
                          <a:ea typeface="+mn-ea"/>
                          <a:cs typeface="+mn-cs"/>
                        </a:rPr>
                        <a:t> и традиционная форма экзаменов (билеты, рефераты)</a:t>
                      </a:r>
                      <a:endParaRPr lang="ru-RU" sz="1400" b="1" kern="1200" dirty="0">
                        <a:solidFill>
                          <a:schemeClr val="lt1"/>
                        </a:solidFill>
                        <a:effectLst/>
                        <a:latin typeface="+mn-lt"/>
                        <a:ea typeface="+mn-ea"/>
                        <a:cs typeface="+mn-cs"/>
                      </a:endParaRPr>
                    </a:p>
                  </a:txBody>
                  <a:tcPr marL="54609" marR="54609" marT="0" marB="0"/>
                </a:tc>
                <a:tc>
                  <a:txBody>
                    <a:bodyPr/>
                    <a:lstStyle/>
                    <a:p>
                      <a:r>
                        <a:rPr lang="ru-RU" sz="1400" dirty="0" smtClean="0">
                          <a:latin typeface="Arial" pitchFamily="34" charset="0"/>
                          <a:cs typeface="Arial" pitchFamily="34" charset="0"/>
                        </a:rPr>
                        <a:t>Результаты ЕГЭ будут действительны на протяжении пяти лет.</a:t>
                      </a:r>
                    </a:p>
                    <a:p>
                      <a:r>
                        <a:rPr lang="ru-RU" sz="1400" dirty="0" smtClean="0">
                          <a:latin typeface="Arial" pitchFamily="34" charset="0"/>
                          <a:cs typeface="Arial" pitchFamily="34" charset="0"/>
                        </a:rPr>
                        <a:t>Поступить в вуз можно будет только по результатам ЕГЭ, за исключением МГУ СПБГУ (а также нескольких других федеральных вузов), — тут придется сдавать дополнительные экзамены.</a:t>
                      </a:r>
                    </a:p>
                    <a:p>
                      <a:endParaRPr lang="ru-RU" sz="14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dk1"/>
                          </a:solidFill>
                          <a:effectLst/>
                          <a:latin typeface="Arial" pitchFamily="34" charset="0"/>
                          <a:ea typeface="+mn-ea"/>
                          <a:cs typeface="Arial" pitchFamily="34" charset="0"/>
                        </a:rPr>
                        <a:t>Государственная итоговая аттестация (ГИА) для девятиклассников становится обязательной. Эксперименты по введению ГИА проводились в различных регионах с 2002 года. Экзамен проходит в виде тестирования на специальных бланках, похожих на бланки ЕГЭ. За организацию и проведение аттестации девятиклассников отвечают региональные власти, которые также проводят обработку результатов. Разработка контрольных измерительных материалов происходит на федеральном уровне.</a:t>
                      </a:r>
                    </a:p>
                    <a:p>
                      <a:endParaRPr lang="ru-RU" sz="1400" dirty="0">
                        <a:effectLst/>
                        <a:latin typeface="Arial" pitchFamily="34" charset="0"/>
                        <a:ea typeface="Calibri"/>
                        <a:cs typeface="Arial" pitchFamily="34" charset="0"/>
                      </a:endParaRPr>
                    </a:p>
                  </a:txBody>
                  <a:tcPr marL="54609" marR="54609" marT="0" marB="0"/>
                </a:tc>
              </a:tr>
            </a:tbl>
          </a:graphicData>
        </a:graphic>
      </p:graphicFrame>
    </p:spTree>
    <p:extLst>
      <p:ext uri="{BB962C8B-B14F-4D97-AF65-F5344CB8AC3E}">
        <p14:creationId xmlns:p14="http://schemas.microsoft.com/office/powerpoint/2010/main" val="99568373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560</TotalTime>
  <Words>723</Words>
  <Application>Microsoft Office PowerPoint</Application>
  <PresentationFormat>Экран (4:3)</PresentationFormat>
  <Paragraphs>120</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ПК_14</dc:creator>
  <cp:lastModifiedBy>ПК_14</cp:lastModifiedBy>
  <cp:revision>35</cp:revision>
  <dcterms:created xsi:type="dcterms:W3CDTF">2013-09-11T14:56:08Z</dcterms:created>
  <dcterms:modified xsi:type="dcterms:W3CDTF">2013-09-13T09:04:37Z</dcterms:modified>
</cp:coreProperties>
</file>