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4" r:id="rId5"/>
    <p:sldId id="256" r:id="rId6"/>
    <p:sldId id="257" r:id="rId7"/>
    <p:sldId id="258" r:id="rId8"/>
    <p:sldId id="282" r:id="rId9"/>
    <p:sldId id="283" r:id="rId10"/>
    <p:sldId id="284" r:id="rId11"/>
    <p:sldId id="285" r:id="rId12"/>
    <p:sldId id="259" r:id="rId13"/>
    <p:sldId id="286" r:id="rId14"/>
    <p:sldId id="287" r:id="rId15"/>
    <p:sldId id="288" r:id="rId16"/>
    <p:sldId id="289" r:id="rId17"/>
    <p:sldId id="260" r:id="rId18"/>
    <p:sldId id="290" r:id="rId19"/>
    <p:sldId id="291" r:id="rId20"/>
    <p:sldId id="292" r:id="rId21"/>
    <p:sldId id="293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80" r:id="rId35"/>
    <p:sldId id="273" r:id="rId36"/>
    <p:sldId id="274" r:id="rId37"/>
    <p:sldId id="275" r:id="rId38"/>
    <p:sldId id="276" r:id="rId39"/>
    <p:sldId id="277" r:id="rId40"/>
    <p:sldId id="278" r:id="rId41"/>
    <p:sldId id="27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89776" cy="31432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Презентация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000" dirty="0" smtClean="0"/>
              <a:t>развивающего занятия </a:t>
            </a:r>
            <a:br>
              <a:rPr lang="ru-RU" sz="4000" dirty="0" smtClean="0"/>
            </a:br>
            <a:r>
              <a:rPr lang="ru-RU" sz="4000" dirty="0" smtClean="0"/>
              <a:t>по программе</a:t>
            </a:r>
            <a:br>
              <a:rPr lang="ru-RU" sz="4000" dirty="0" smtClean="0"/>
            </a:br>
            <a:r>
              <a:rPr lang="ru-RU" sz="4000" dirty="0" smtClean="0"/>
              <a:t> «Учимся мыслить логично</a:t>
            </a:r>
            <a:r>
              <a:rPr lang="ru-RU" sz="4000" dirty="0" smtClean="0"/>
              <a:t>»</a:t>
            </a:r>
            <a:br>
              <a:rPr lang="ru-RU" sz="4000" dirty="0" smtClean="0"/>
            </a:br>
            <a:r>
              <a:rPr lang="en-US" sz="4000" dirty="0" smtClean="0"/>
              <a:t> 4 </a:t>
            </a:r>
            <a:r>
              <a:rPr lang="ru-RU" sz="4000" dirty="0" smtClean="0"/>
              <a:t>класс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429132"/>
            <a:ext cx="4786346" cy="100013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Выполнила: педагог – психолог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МБОУ НОШ № </a:t>
            </a:r>
            <a:r>
              <a:rPr lang="en-US" sz="2000" dirty="0" smtClean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1"/>
                </a:solidFill>
              </a:rPr>
              <a:t> города Балея  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Вагина Юлия Дмитриевна.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494031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2 </a:t>
            </a:r>
            <a:r>
              <a:rPr lang="ru-RU" sz="2400" b="1" dirty="0"/>
              <a:t>команда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Сад </a:t>
            </a:r>
            <a:r>
              <a:rPr lang="ru-RU" sz="3200" dirty="0"/>
              <a:t>(</a:t>
            </a:r>
            <a:r>
              <a:rPr lang="ru-RU" sz="3200" b="1" dirty="0"/>
              <a:t>деревья</a:t>
            </a:r>
            <a:r>
              <a:rPr lang="ru-RU" sz="3200" dirty="0"/>
              <a:t>, садовник, собака, забор, </a:t>
            </a:r>
            <a:r>
              <a:rPr lang="ru-RU" sz="3200" b="1" dirty="0"/>
              <a:t>земля</a:t>
            </a:r>
            <a:r>
              <a:rPr lang="ru-RU" sz="3200" dirty="0"/>
              <a:t>)</a:t>
            </a:r>
            <a:br>
              <a:rPr lang="ru-RU" sz="3200" dirty="0"/>
            </a:br>
            <a:r>
              <a:rPr lang="ru-RU" sz="3200" dirty="0"/>
              <a:t>Аптека (здание, шкафы, покупатели, лекарства, больные)</a:t>
            </a:r>
            <a:br>
              <a:rPr lang="ru-RU" sz="3200" dirty="0"/>
            </a:br>
            <a:r>
              <a:rPr lang="ru-RU" sz="3200" dirty="0"/>
              <a:t>Лев (цирк, уши, сено, надсмотрщик, глаза)</a:t>
            </a:r>
            <a:br>
              <a:rPr lang="ru-RU" sz="3200" dirty="0"/>
            </a:br>
            <a:r>
              <a:rPr lang="ru-RU" sz="3200" dirty="0"/>
              <a:t>Лес (звери, сосны, деревья, грибы, небо)</a:t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508318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2 </a:t>
            </a:r>
            <a:r>
              <a:rPr lang="ru-RU" sz="2400" b="1" dirty="0"/>
              <a:t>команда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Сад </a:t>
            </a:r>
            <a:r>
              <a:rPr lang="ru-RU" sz="3200" dirty="0"/>
              <a:t>(</a:t>
            </a:r>
            <a:r>
              <a:rPr lang="ru-RU" sz="3200" b="1" dirty="0"/>
              <a:t>деревья</a:t>
            </a:r>
            <a:r>
              <a:rPr lang="ru-RU" sz="3200" dirty="0"/>
              <a:t>, садовник, собака, забор, </a:t>
            </a:r>
            <a:r>
              <a:rPr lang="ru-RU" sz="3200" b="1" dirty="0"/>
              <a:t>земля</a:t>
            </a:r>
            <a:r>
              <a:rPr lang="ru-RU" sz="3200" dirty="0"/>
              <a:t>)</a:t>
            </a:r>
            <a:br>
              <a:rPr lang="ru-RU" sz="3200" dirty="0"/>
            </a:br>
            <a:r>
              <a:rPr lang="ru-RU" sz="3200" dirty="0"/>
              <a:t>Аптека (</a:t>
            </a:r>
            <a:r>
              <a:rPr lang="ru-RU" sz="3200" b="1" dirty="0"/>
              <a:t>здание</a:t>
            </a:r>
            <a:r>
              <a:rPr lang="ru-RU" sz="3200" dirty="0"/>
              <a:t>, шкафы, покупатели, </a:t>
            </a:r>
            <a:r>
              <a:rPr lang="ru-RU" sz="3200" b="1" dirty="0"/>
              <a:t>лекарства</a:t>
            </a:r>
            <a:r>
              <a:rPr lang="ru-RU" sz="3200" dirty="0"/>
              <a:t>, больные)</a:t>
            </a:r>
            <a:br>
              <a:rPr lang="ru-RU" sz="3200" dirty="0"/>
            </a:br>
            <a:r>
              <a:rPr lang="ru-RU" sz="3200" dirty="0"/>
              <a:t>Лев (цирк, уши, сено, надсмотрщик, глаза)</a:t>
            </a:r>
            <a:br>
              <a:rPr lang="ru-RU" sz="3200" dirty="0"/>
            </a:br>
            <a:r>
              <a:rPr lang="ru-RU" sz="3200" dirty="0"/>
              <a:t>Лес (звери, сосны, деревья, грибы, небо)</a:t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529750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2 </a:t>
            </a:r>
            <a:r>
              <a:rPr lang="ru-RU" sz="2400" b="1" dirty="0"/>
              <a:t>команда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Сад </a:t>
            </a:r>
            <a:r>
              <a:rPr lang="ru-RU" sz="3200" dirty="0"/>
              <a:t>(</a:t>
            </a:r>
            <a:r>
              <a:rPr lang="ru-RU" sz="3200" b="1" dirty="0"/>
              <a:t>деревья</a:t>
            </a:r>
            <a:r>
              <a:rPr lang="ru-RU" sz="3200" dirty="0"/>
              <a:t>, садовник, собака, забор, </a:t>
            </a:r>
            <a:r>
              <a:rPr lang="ru-RU" sz="3200" b="1" dirty="0"/>
              <a:t>земля</a:t>
            </a:r>
            <a:r>
              <a:rPr lang="ru-RU" sz="3200" dirty="0"/>
              <a:t>)</a:t>
            </a:r>
            <a:br>
              <a:rPr lang="ru-RU" sz="3200" dirty="0"/>
            </a:br>
            <a:r>
              <a:rPr lang="ru-RU" sz="3200" dirty="0"/>
              <a:t>Аптека (</a:t>
            </a:r>
            <a:r>
              <a:rPr lang="ru-RU" sz="3200" b="1" dirty="0"/>
              <a:t>здание</a:t>
            </a:r>
            <a:r>
              <a:rPr lang="ru-RU" sz="3200" dirty="0"/>
              <a:t>, шкафы, покупатели, </a:t>
            </a:r>
            <a:r>
              <a:rPr lang="ru-RU" sz="3200" b="1" dirty="0"/>
              <a:t>лекарства</a:t>
            </a:r>
            <a:r>
              <a:rPr lang="ru-RU" sz="3200" dirty="0"/>
              <a:t>, больные)</a:t>
            </a:r>
            <a:br>
              <a:rPr lang="ru-RU" sz="3200" dirty="0"/>
            </a:br>
            <a:r>
              <a:rPr lang="ru-RU" sz="3200" dirty="0"/>
              <a:t>Лев (цирк, </a:t>
            </a:r>
            <a:r>
              <a:rPr lang="ru-RU" sz="3200" b="1" dirty="0"/>
              <a:t>уши</a:t>
            </a:r>
            <a:r>
              <a:rPr lang="ru-RU" sz="3200" dirty="0"/>
              <a:t>, сено, надсмотрщик,</a:t>
            </a:r>
            <a:r>
              <a:rPr lang="ru-RU" sz="3200" b="1" dirty="0"/>
              <a:t> глаза</a:t>
            </a:r>
            <a:r>
              <a:rPr lang="ru-RU" sz="3200" dirty="0"/>
              <a:t>)</a:t>
            </a:r>
            <a:br>
              <a:rPr lang="ru-RU" sz="3200" dirty="0"/>
            </a:br>
            <a:r>
              <a:rPr lang="ru-RU" sz="3200" dirty="0"/>
              <a:t>Лес (звери, сосны, деревья, грибы, небо)</a:t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15462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2 </a:t>
            </a:r>
            <a:r>
              <a:rPr lang="ru-RU" sz="2400" b="1" dirty="0"/>
              <a:t>команда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Сад </a:t>
            </a:r>
            <a:r>
              <a:rPr lang="ru-RU" sz="3200" dirty="0"/>
              <a:t>(</a:t>
            </a:r>
            <a:r>
              <a:rPr lang="ru-RU" sz="3200" b="1" dirty="0"/>
              <a:t>деревья</a:t>
            </a:r>
            <a:r>
              <a:rPr lang="ru-RU" sz="3200" dirty="0"/>
              <a:t>, садовник, собака, забор, </a:t>
            </a:r>
            <a:r>
              <a:rPr lang="ru-RU" sz="3200" b="1" dirty="0"/>
              <a:t>земля</a:t>
            </a:r>
            <a:r>
              <a:rPr lang="ru-RU" sz="3200" dirty="0"/>
              <a:t>)</a:t>
            </a:r>
            <a:br>
              <a:rPr lang="ru-RU" sz="3200" dirty="0"/>
            </a:br>
            <a:r>
              <a:rPr lang="ru-RU" sz="3200" dirty="0"/>
              <a:t>Аптека (</a:t>
            </a:r>
            <a:r>
              <a:rPr lang="ru-RU" sz="3200" b="1" dirty="0"/>
              <a:t>здание</a:t>
            </a:r>
            <a:r>
              <a:rPr lang="ru-RU" sz="3200" dirty="0"/>
              <a:t>, шкафы, покупатели, </a:t>
            </a:r>
            <a:r>
              <a:rPr lang="ru-RU" sz="3200" b="1" dirty="0"/>
              <a:t>лекарства</a:t>
            </a:r>
            <a:r>
              <a:rPr lang="ru-RU" sz="3200" dirty="0"/>
              <a:t>, больные)</a:t>
            </a:r>
            <a:br>
              <a:rPr lang="ru-RU" sz="3200" dirty="0"/>
            </a:br>
            <a:r>
              <a:rPr lang="ru-RU" sz="3200" dirty="0"/>
              <a:t>Лев (цирк, </a:t>
            </a:r>
            <a:r>
              <a:rPr lang="ru-RU" sz="3200" b="1" dirty="0"/>
              <a:t>уши</a:t>
            </a:r>
            <a:r>
              <a:rPr lang="ru-RU" sz="3200" dirty="0"/>
              <a:t>, сено, надсмотрщик, </a:t>
            </a:r>
            <a:r>
              <a:rPr lang="ru-RU" sz="3200" b="1" dirty="0"/>
              <a:t>глаза</a:t>
            </a:r>
            <a:r>
              <a:rPr lang="ru-RU" sz="3200" dirty="0"/>
              <a:t>)</a:t>
            </a:r>
            <a:br>
              <a:rPr lang="ru-RU" sz="3200" dirty="0"/>
            </a:br>
            <a:r>
              <a:rPr lang="ru-RU" sz="3200" dirty="0"/>
              <a:t>Лес (</a:t>
            </a:r>
            <a:r>
              <a:rPr lang="ru-RU" sz="3200" b="1" dirty="0"/>
              <a:t>звери</a:t>
            </a:r>
            <a:r>
              <a:rPr lang="ru-RU" sz="3200" dirty="0"/>
              <a:t>, сосны, </a:t>
            </a:r>
            <a:r>
              <a:rPr lang="ru-RU" sz="3200" b="1" dirty="0"/>
              <a:t>деревья</a:t>
            </a:r>
            <a:r>
              <a:rPr lang="ru-RU" sz="3200" dirty="0"/>
              <a:t>, грибы, небо)</a:t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3 команда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Часы </a:t>
            </a:r>
            <a:r>
              <a:rPr lang="ru-RU" sz="3200" dirty="0"/>
              <a:t>(время, браслет, календарь, циферблат)</a:t>
            </a:r>
            <a:br>
              <a:rPr lang="ru-RU" sz="3200" dirty="0"/>
            </a:br>
            <a:r>
              <a:rPr lang="ru-RU" sz="3200" dirty="0"/>
              <a:t>Дерево (листья, дупло, плоды, корень)</a:t>
            </a:r>
            <a:br>
              <a:rPr lang="ru-RU" sz="3200" dirty="0"/>
            </a:br>
            <a:r>
              <a:rPr lang="ru-RU" sz="3200" dirty="0"/>
              <a:t>Письмо (марки, конверт, почта, текст)</a:t>
            </a:r>
            <a:br>
              <a:rPr lang="ru-RU" sz="3200" dirty="0"/>
            </a:br>
            <a:r>
              <a:rPr lang="ru-RU" sz="3200" dirty="0"/>
              <a:t>Тетрадь (письмо, обложка, листы, урок)</a:t>
            </a:r>
          </a:p>
        </p:txBody>
      </p:sp>
    </p:spTree>
    <p:extLst>
      <p:ext uri="{BB962C8B-B14F-4D97-AF65-F5344CB8AC3E}">
        <p14:creationId xmlns:p14="http://schemas.microsoft.com/office/powerpoint/2010/main" xmlns="" val="8632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3 команда</a:t>
            </a:r>
            <a:br>
              <a:rPr lang="ru-RU" sz="24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Часы </a:t>
            </a:r>
            <a:r>
              <a:rPr lang="ru-RU" sz="3200" dirty="0"/>
              <a:t>(</a:t>
            </a:r>
            <a:r>
              <a:rPr lang="ru-RU" sz="3200" b="1" dirty="0"/>
              <a:t>время</a:t>
            </a:r>
            <a:r>
              <a:rPr lang="ru-RU" sz="3200" dirty="0"/>
              <a:t>, браслет, календарь, </a:t>
            </a:r>
            <a:r>
              <a:rPr lang="ru-RU" sz="3200" b="1" dirty="0"/>
              <a:t>циферблат</a:t>
            </a:r>
            <a:r>
              <a:rPr lang="ru-RU" sz="3200" dirty="0"/>
              <a:t>)</a:t>
            </a:r>
            <a:br>
              <a:rPr lang="ru-RU" sz="3200" dirty="0"/>
            </a:br>
            <a:r>
              <a:rPr lang="ru-RU" sz="3200" dirty="0"/>
              <a:t>Дерево (листья, дупло, плоды, корень)</a:t>
            </a:r>
            <a:br>
              <a:rPr lang="ru-RU" sz="3200" dirty="0"/>
            </a:br>
            <a:r>
              <a:rPr lang="ru-RU" sz="3200" dirty="0"/>
              <a:t>Письмо (марки, конверт, почта, текст)</a:t>
            </a:r>
            <a:br>
              <a:rPr lang="ru-RU" sz="3200" dirty="0"/>
            </a:br>
            <a:r>
              <a:rPr lang="ru-RU" sz="3200" dirty="0"/>
              <a:t>Тетрадь (письмо, обложка, листы, урок)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3 команда</a:t>
            </a:r>
            <a:br>
              <a:rPr lang="ru-RU" sz="24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Часы </a:t>
            </a:r>
            <a:r>
              <a:rPr lang="ru-RU" sz="3200" dirty="0"/>
              <a:t>(</a:t>
            </a:r>
            <a:r>
              <a:rPr lang="ru-RU" sz="3200" b="1" dirty="0"/>
              <a:t>время</a:t>
            </a:r>
            <a:r>
              <a:rPr lang="ru-RU" sz="3200" dirty="0"/>
              <a:t>, браслет, календарь, </a:t>
            </a:r>
            <a:r>
              <a:rPr lang="ru-RU" sz="3200" b="1" dirty="0"/>
              <a:t>циферблат</a:t>
            </a:r>
            <a:r>
              <a:rPr lang="ru-RU" sz="3200" dirty="0"/>
              <a:t>)</a:t>
            </a:r>
            <a:br>
              <a:rPr lang="ru-RU" sz="3200" dirty="0"/>
            </a:br>
            <a:r>
              <a:rPr lang="ru-RU" sz="3200" dirty="0"/>
              <a:t>Дерево (</a:t>
            </a:r>
            <a:r>
              <a:rPr lang="ru-RU" sz="3200" b="1" dirty="0"/>
              <a:t>листья</a:t>
            </a:r>
            <a:r>
              <a:rPr lang="ru-RU" sz="3200" dirty="0"/>
              <a:t>, дупло, плоды, </a:t>
            </a:r>
            <a:r>
              <a:rPr lang="ru-RU" sz="3200" b="1" dirty="0"/>
              <a:t>корень</a:t>
            </a:r>
            <a:r>
              <a:rPr lang="ru-RU" sz="3200" dirty="0"/>
              <a:t>)</a:t>
            </a:r>
            <a:br>
              <a:rPr lang="ru-RU" sz="3200" dirty="0"/>
            </a:br>
            <a:r>
              <a:rPr lang="ru-RU" sz="3200" dirty="0"/>
              <a:t>Письмо (марки, конверт, почта, текст)</a:t>
            </a:r>
            <a:br>
              <a:rPr lang="ru-RU" sz="3200" dirty="0"/>
            </a:br>
            <a:r>
              <a:rPr lang="ru-RU" sz="3200" dirty="0"/>
              <a:t>Тетрадь (письмо, обложка, листы, урок)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3 команда</a:t>
            </a:r>
            <a:br>
              <a:rPr lang="ru-RU" sz="24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Часы </a:t>
            </a:r>
            <a:r>
              <a:rPr lang="ru-RU" sz="3200" dirty="0"/>
              <a:t>(</a:t>
            </a:r>
            <a:r>
              <a:rPr lang="ru-RU" sz="3200" b="1" dirty="0"/>
              <a:t>время</a:t>
            </a:r>
            <a:r>
              <a:rPr lang="ru-RU" sz="3200" dirty="0"/>
              <a:t>, браслет, календарь, </a:t>
            </a:r>
            <a:r>
              <a:rPr lang="ru-RU" sz="3200" b="1" dirty="0"/>
              <a:t>циферблат</a:t>
            </a:r>
            <a:r>
              <a:rPr lang="ru-RU" sz="3200" dirty="0"/>
              <a:t>)</a:t>
            </a:r>
            <a:br>
              <a:rPr lang="ru-RU" sz="3200" dirty="0"/>
            </a:br>
            <a:r>
              <a:rPr lang="ru-RU" sz="3200" dirty="0"/>
              <a:t>Дерево (</a:t>
            </a:r>
            <a:r>
              <a:rPr lang="ru-RU" sz="3200" b="1" dirty="0"/>
              <a:t>листья</a:t>
            </a:r>
            <a:r>
              <a:rPr lang="ru-RU" sz="3200" dirty="0"/>
              <a:t>, дупло, плоды, </a:t>
            </a:r>
            <a:r>
              <a:rPr lang="ru-RU" sz="3200" b="1" dirty="0"/>
              <a:t>корень</a:t>
            </a:r>
            <a:r>
              <a:rPr lang="ru-RU" sz="3200" dirty="0"/>
              <a:t>)</a:t>
            </a:r>
            <a:br>
              <a:rPr lang="ru-RU" sz="3200" dirty="0"/>
            </a:br>
            <a:r>
              <a:rPr lang="ru-RU" sz="3200" dirty="0"/>
              <a:t>Письмо (марки, </a:t>
            </a:r>
            <a:r>
              <a:rPr lang="ru-RU" sz="3200" b="1" dirty="0"/>
              <a:t>конверт</a:t>
            </a:r>
            <a:r>
              <a:rPr lang="ru-RU" sz="3200" dirty="0"/>
              <a:t>, почта, </a:t>
            </a:r>
            <a:r>
              <a:rPr lang="ru-RU" sz="3200" b="1" dirty="0"/>
              <a:t>текст</a:t>
            </a:r>
            <a:r>
              <a:rPr lang="ru-RU" sz="3200" dirty="0"/>
              <a:t>)</a:t>
            </a:r>
            <a:br>
              <a:rPr lang="ru-RU" sz="3200" dirty="0"/>
            </a:br>
            <a:r>
              <a:rPr lang="ru-RU" sz="3200" dirty="0"/>
              <a:t>Тетрадь (письмо, обложка, листы, урок)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3 команда</a:t>
            </a:r>
            <a:br>
              <a:rPr lang="ru-RU" sz="24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Часы </a:t>
            </a:r>
            <a:r>
              <a:rPr lang="ru-RU" sz="3200" dirty="0"/>
              <a:t>(</a:t>
            </a:r>
            <a:r>
              <a:rPr lang="ru-RU" sz="3200" b="1" dirty="0"/>
              <a:t>время</a:t>
            </a:r>
            <a:r>
              <a:rPr lang="ru-RU" sz="3200" dirty="0"/>
              <a:t>, браслет, календарь, </a:t>
            </a:r>
            <a:r>
              <a:rPr lang="ru-RU" sz="3200" b="1" dirty="0"/>
              <a:t>циферблат</a:t>
            </a:r>
            <a:r>
              <a:rPr lang="ru-RU" sz="3200" dirty="0"/>
              <a:t>)</a:t>
            </a:r>
            <a:br>
              <a:rPr lang="ru-RU" sz="3200" dirty="0"/>
            </a:br>
            <a:r>
              <a:rPr lang="ru-RU" sz="3200" dirty="0"/>
              <a:t>Дерево (</a:t>
            </a:r>
            <a:r>
              <a:rPr lang="ru-RU" sz="3200" b="1" dirty="0"/>
              <a:t>листья</a:t>
            </a:r>
            <a:r>
              <a:rPr lang="ru-RU" sz="3200" dirty="0"/>
              <a:t>, дупло, плоды, </a:t>
            </a:r>
            <a:r>
              <a:rPr lang="ru-RU" sz="3200" b="1" dirty="0"/>
              <a:t>корень</a:t>
            </a:r>
            <a:r>
              <a:rPr lang="ru-RU" sz="3200" dirty="0"/>
              <a:t>)</a:t>
            </a:r>
            <a:br>
              <a:rPr lang="ru-RU" sz="3200" dirty="0"/>
            </a:br>
            <a:r>
              <a:rPr lang="ru-RU" sz="3200" dirty="0"/>
              <a:t>Письмо (марки, </a:t>
            </a:r>
            <a:r>
              <a:rPr lang="ru-RU" sz="3200" b="1" dirty="0"/>
              <a:t>конверт</a:t>
            </a:r>
            <a:r>
              <a:rPr lang="ru-RU" sz="3200" dirty="0"/>
              <a:t>, почта, </a:t>
            </a:r>
            <a:r>
              <a:rPr lang="ru-RU" sz="3200" b="1" dirty="0"/>
              <a:t>текст</a:t>
            </a:r>
            <a:r>
              <a:rPr lang="ru-RU" sz="3200" dirty="0"/>
              <a:t>)</a:t>
            </a:r>
            <a:br>
              <a:rPr lang="ru-RU" sz="3200" dirty="0"/>
            </a:br>
            <a:r>
              <a:rPr lang="ru-RU" sz="3200" dirty="0"/>
              <a:t>Тетрадь (письмо, </a:t>
            </a:r>
            <a:r>
              <a:rPr lang="ru-RU" sz="3200" b="1" dirty="0"/>
              <a:t>обложка</a:t>
            </a:r>
            <a:r>
              <a:rPr lang="ru-RU" sz="3200" dirty="0"/>
              <a:t>,</a:t>
            </a:r>
            <a:r>
              <a:rPr lang="ru-RU" sz="3200" b="1" dirty="0"/>
              <a:t> листы</a:t>
            </a:r>
            <a:r>
              <a:rPr lang="ru-RU" sz="3200" dirty="0"/>
              <a:t>, урок)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536504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C3399"/>
                </a:solidFill>
              </a:rPr>
              <a:t>Классификация – </a:t>
            </a:r>
            <a:r>
              <a:rPr lang="ru-RU" sz="4800" b="1" dirty="0" smtClean="0">
                <a:solidFill>
                  <a:srgbClr val="CC3399"/>
                </a:solidFill>
              </a:rPr>
              <a:t/>
            </a:r>
            <a:br>
              <a:rPr lang="ru-RU" sz="4800" b="1" dirty="0" smtClean="0">
                <a:solidFill>
                  <a:srgbClr val="CC3399"/>
                </a:solidFill>
              </a:rPr>
            </a:br>
            <a:r>
              <a:rPr lang="ru-RU" sz="4800" b="1" dirty="0" smtClean="0">
                <a:solidFill>
                  <a:srgbClr val="CC3399"/>
                </a:solidFill>
              </a:rPr>
              <a:t>деление </a:t>
            </a:r>
            <a:r>
              <a:rPr lang="ru-RU" sz="4800" b="1" dirty="0">
                <a:solidFill>
                  <a:srgbClr val="CC3399"/>
                </a:solidFill>
              </a:rPr>
              <a:t>(разбиение) на группы (классы).</a:t>
            </a:r>
            <a:endParaRPr lang="ru-RU" sz="4800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7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415195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Тема занятия: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4800" b="1" dirty="0" smtClean="0"/>
              <a:t>«Классификация предметов и явлений»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CC3399"/>
                </a:solidFill>
              </a:rPr>
              <a:t>1 пример</a:t>
            </a:r>
            <a:r>
              <a:rPr lang="ru-RU" sz="2700" dirty="0">
                <a:solidFill>
                  <a:srgbClr val="CC3399"/>
                </a:solidFill>
              </a:rPr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дома </a:t>
            </a:r>
            <a:r>
              <a:rPr lang="ru-RU" dirty="0"/>
              <a:t>делятся на одноэтажные и многоэтажные</a:t>
            </a:r>
            <a:br>
              <a:rPr lang="ru-RU" dirty="0"/>
            </a:br>
            <a:r>
              <a:rPr lang="ru-RU" b="1" dirty="0" smtClean="0">
                <a:solidFill>
                  <a:srgbClr val="CC3399"/>
                </a:solidFill>
              </a:rPr>
              <a:t/>
            </a:r>
            <a:br>
              <a:rPr lang="ru-RU" b="1" dirty="0" smtClean="0">
                <a:solidFill>
                  <a:srgbClr val="CC3399"/>
                </a:solidFill>
              </a:rPr>
            </a:br>
            <a:r>
              <a:rPr lang="ru-RU" sz="2400" b="1" dirty="0" smtClean="0">
                <a:solidFill>
                  <a:srgbClr val="CC3399"/>
                </a:solidFill>
              </a:rPr>
              <a:t>2 </a:t>
            </a:r>
            <a:r>
              <a:rPr lang="ru-RU" sz="2400" b="1" dirty="0">
                <a:solidFill>
                  <a:srgbClr val="CC3399"/>
                </a:solidFill>
              </a:rPr>
              <a:t>пример: </a:t>
            </a:r>
            <a:r>
              <a:rPr lang="ru-RU" dirty="0" smtClean="0">
                <a:solidFill>
                  <a:srgbClr val="CC3399"/>
                </a:solidFill>
              </a:rPr>
              <a:t/>
            </a:r>
            <a:br>
              <a:rPr lang="ru-RU" dirty="0" smtClean="0">
                <a:solidFill>
                  <a:srgbClr val="CC3399"/>
                </a:solidFill>
              </a:rPr>
            </a:br>
            <a:r>
              <a:rPr lang="ru-RU" dirty="0" smtClean="0"/>
              <a:t>дома </a:t>
            </a:r>
            <a:r>
              <a:rPr lang="ru-RU" dirty="0"/>
              <a:t>делятся на кирпичные и многоэтажные.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06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/>
          <a:lstStyle/>
          <a:p>
            <a:r>
              <a:rPr lang="ru-RU" sz="3600" dirty="0" smtClean="0">
                <a:solidFill>
                  <a:srgbClr val="CC3399"/>
                </a:solidFill>
              </a:rPr>
              <a:t>Основное </a:t>
            </a:r>
            <a:r>
              <a:rPr lang="ru-RU" sz="3600" dirty="0">
                <a:solidFill>
                  <a:srgbClr val="CC3399"/>
                </a:solidFill>
              </a:rPr>
              <a:t>правило </a:t>
            </a:r>
            <a:r>
              <a:rPr lang="ru-RU" sz="3600" dirty="0" smtClean="0">
                <a:solidFill>
                  <a:srgbClr val="CC3399"/>
                </a:solidFill>
              </a:rPr>
              <a:t>классификации:</a:t>
            </a:r>
            <a:br>
              <a:rPr lang="ru-RU" sz="3600" dirty="0" smtClean="0">
                <a:solidFill>
                  <a:srgbClr val="CC3399"/>
                </a:solidFill>
              </a:rPr>
            </a:br>
            <a:r>
              <a:rPr lang="ru-RU" sz="3600" dirty="0" smtClean="0">
                <a:solidFill>
                  <a:srgbClr val="CC3399"/>
                </a:solidFill>
              </a:rPr>
              <a:t/>
            </a:r>
            <a:br>
              <a:rPr lang="ru-RU" sz="3600" dirty="0" smtClean="0">
                <a:solidFill>
                  <a:srgbClr val="CC3399"/>
                </a:solidFill>
              </a:rPr>
            </a:br>
            <a:r>
              <a:rPr lang="ru-RU" sz="4800" b="1" dirty="0" smtClean="0">
                <a:solidFill>
                  <a:srgbClr val="CC3399"/>
                </a:solidFill>
              </a:rPr>
              <a:t>делить </a:t>
            </a:r>
            <a:r>
              <a:rPr lang="ru-RU" sz="4800" b="1" dirty="0">
                <a:solidFill>
                  <a:srgbClr val="CC3399"/>
                </a:solidFill>
              </a:rPr>
              <a:t>на классы </a:t>
            </a:r>
            <a:r>
              <a:rPr lang="ru-RU" sz="4800" b="1" dirty="0" smtClean="0">
                <a:solidFill>
                  <a:srgbClr val="CC3399"/>
                </a:solidFill>
              </a:rPr>
              <a:t/>
            </a:r>
            <a:br>
              <a:rPr lang="ru-RU" sz="4800" b="1" dirty="0" smtClean="0">
                <a:solidFill>
                  <a:srgbClr val="CC3399"/>
                </a:solidFill>
              </a:rPr>
            </a:br>
            <a:r>
              <a:rPr lang="ru-RU" sz="4800" b="1" dirty="0" smtClean="0">
                <a:solidFill>
                  <a:srgbClr val="CC3399"/>
                </a:solidFill>
              </a:rPr>
              <a:t>нужно </a:t>
            </a:r>
            <a:r>
              <a:rPr lang="ru-RU" sz="4800" b="1" dirty="0">
                <a:solidFill>
                  <a:srgbClr val="CC3399"/>
                </a:solidFill>
              </a:rPr>
              <a:t>по </a:t>
            </a:r>
            <a:r>
              <a:rPr lang="ru-RU" sz="4800" b="1" dirty="0" smtClean="0">
                <a:solidFill>
                  <a:srgbClr val="CC3399"/>
                </a:solidFill>
              </a:rPr>
              <a:t>одному признаку.</a:t>
            </a:r>
            <a:endParaRPr lang="ru-RU" sz="4800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2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256584"/>
          </a:xfrm>
        </p:spPr>
        <p:txBody>
          <a:bodyPr>
            <a:noAutofit/>
          </a:bodyPr>
          <a:lstStyle/>
          <a:p>
            <a:r>
              <a:rPr lang="ru-RU" sz="3200" dirty="0" smtClean="0"/>
              <a:t>-  </a:t>
            </a:r>
            <a:r>
              <a:rPr lang="ru-RU" sz="3200" dirty="0"/>
              <a:t>звуки делятся на гласные и согласные;</a:t>
            </a:r>
            <a:br>
              <a:rPr lang="ru-RU" sz="3200" dirty="0"/>
            </a:br>
            <a:r>
              <a:rPr lang="ru-RU" sz="3200" dirty="0"/>
              <a:t>-  животные делятся на домашних и </a:t>
            </a:r>
            <a:r>
              <a:rPr lang="ru-RU" sz="3200" dirty="0" smtClean="0"/>
              <a:t>динозавров;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-  грибы делятся на съедобные и несъедобные;</a:t>
            </a:r>
            <a:br>
              <a:rPr lang="ru-RU" sz="3200" dirty="0"/>
            </a:br>
            <a:r>
              <a:rPr lang="ru-RU" sz="3200" dirty="0" smtClean="0"/>
              <a:t>-  </a:t>
            </a:r>
            <a:r>
              <a:rPr lang="ru-RU" sz="3200" dirty="0"/>
              <a:t>числа делятся на чётные и нечётные; </a:t>
            </a:r>
            <a:br>
              <a:rPr lang="ru-RU" sz="3200" dirty="0"/>
            </a:br>
            <a:r>
              <a:rPr lang="ru-RU" sz="3200" dirty="0"/>
              <a:t>- растения делятся на </a:t>
            </a:r>
            <a:r>
              <a:rPr lang="ru-RU" sz="3200" dirty="0" smtClean="0"/>
              <a:t>деревья и кустарники;</a:t>
            </a:r>
            <a:br>
              <a:rPr lang="ru-RU" sz="3200" dirty="0" smtClean="0"/>
            </a:br>
            <a:r>
              <a:rPr lang="ru-RU" sz="3200" dirty="0" smtClean="0"/>
              <a:t>- части слова делятся на приставку и окончание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8890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Растения</a:t>
            </a:r>
            <a:br>
              <a:rPr lang="ru-RU" sz="3600" b="1" dirty="0" smtClean="0"/>
            </a:br>
            <a:r>
              <a:rPr lang="ru-RU" sz="1600" b="1" dirty="0" smtClean="0">
                <a:solidFill>
                  <a:schemeClr val="tx1"/>
                </a:solidFill>
              </a:rPr>
              <a:t>СУММА ВСЕХ КЛАССОВ ДОЛЖНА БЫТЬ РАВНА  ВСЕМУ ОБЪЁМУ ПОНЯТИЯ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2571736" y="1428736"/>
            <a:ext cx="4286280" cy="435771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ДЕРЕВЬЯ                  КУСТАРНИКИ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И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Т.Д…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ИЛИ     И ДР.     И       Т.П.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3608381" y="2535231"/>
            <a:ext cx="221457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714876" y="2571744"/>
            <a:ext cx="1928826" cy="108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2857488" y="2500306"/>
            <a:ext cx="1875058" cy="11538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91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Части слова</a:t>
            </a:r>
            <a:br>
              <a:rPr lang="ru-RU" sz="3600" b="1" dirty="0" smtClean="0"/>
            </a:br>
            <a:r>
              <a:rPr lang="ru-RU" sz="2200" b="1" dirty="0" smtClean="0"/>
              <a:t>недостаточное  и достаточное  деление на классы</a:t>
            </a:r>
            <a:endParaRPr lang="ru-RU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08862"/>
            <a:ext cx="3888432" cy="388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816424" cy="373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>
            <a:stCxn id="2051" idx="0"/>
            <a:endCxn id="2051" idx="2"/>
          </p:cNvCxnSpPr>
          <p:nvPr/>
        </p:nvCxnSpPr>
        <p:spPr>
          <a:xfrm>
            <a:off x="2519772" y="1484784"/>
            <a:ext cx="0" cy="3735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2051" idx="1"/>
            <a:endCxn id="2051" idx="3"/>
          </p:cNvCxnSpPr>
          <p:nvPr/>
        </p:nvCxnSpPr>
        <p:spPr>
          <a:xfrm>
            <a:off x="611560" y="3352492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2050" idx="0"/>
            <a:endCxn id="2050" idx="2"/>
          </p:cNvCxnSpPr>
          <p:nvPr/>
        </p:nvCxnSpPr>
        <p:spPr>
          <a:xfrm>
            <a:off x="6804248" y="1408862"/>
            <a:ext cx="0" cy="3887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050" idx="1"/>
            <a:endCxn id="2050" idx="3"/>
          </p:cNvCxnSpPr>
          <p:nvPr/>
        </p:nvCxnSpPr>
        <p:spPr>
          <a:xfrm>
            <a:off x="4860032" y="3352491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88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C3399"/>
                </a:solidFill>
              </a:rPr>
              <a:t>2 правило классификации:</a:t>
            </a:r>
            <a:r>
              <a:rPr lang="ru-RU" sz="4800" b="1" dirty="0" smtClean="0">
                <a:solidFill>
                  <a:srgbClr val="CC3399"/>
                </a:solidFill>
              </a:rPr>
              <a:t/>
            </a:r>
            <a:br>
              <a:rPr lang="ru-RU" sz="4800" b="1" dirty="0" smtClean="0">
                <a:solidFill>
                  <a:srgbClr val="CC3399"/>
                </a:solidFill>
              </a:rPr>
            </a:br>
            <a:r>
              <a:rPr lang="ru-RU" b="1" dirty="0" smtClean="0">
                <a:solidFill>
                  <a:srgbClr val="CC3399"/>
                </a:solidFill>
              </a:rPr>
              <a:t>при </a:t>
            </a:r>
            <a:r>
              <a:rPr lang="ru-RU" b="1" dirty="0">
                <a:solidFill>
                  <a:srgbClr val="CC3399"/>
                </a:solidFill>
              </a:rPr>
              <a:t>делении нужно указывать все классы </a:t>
            </a:r>
            <a:r>
              <a:rPr lang="ru-RU" b="1" dirty="0" smtClean="0">
                <a:solidFill>
                  <a:srgbClr val="CC3399"/>
                </a:solidFill>
              </a:rPr>
              <a:t/>
            </a:r>
            <a:br>
              <a:rPr lang="ru-RU" b="1" dirty="0" smtClean="0">
                <a:solidFill>
                  <a:srgbClr val="CC3399"/>
                </a:solidFill>
              </a:rPr>
            </a:br>
            <a:r>
              <a:rPr lang="ru-RU" dirty="0" smtClean="0">
                <a:solidFill>
                  <a:srgbClr val="CC3399"/>
                </a:solidFill>
              </a:rPr>
              <a:t>или </a:t>
            </a:r>
            <a:r>
              <a:rPr lang="ru-RU" dirty="0">
                <a:solidFill>
                  <a:srgbClr val="CC3399"/>
                </a:solidFill>
              </a:rPr>
              <a:t>добавлять слова </a:t>
            </a:r>
            <a:r>
              <a:rPr lang="ru-RU" dirty="0" smtClean="0">
                <a:solidFill>
                  <a:srgbClr val="CC3399"/>
                </a:solidFill>
              </a:rPr>
              <a:t/>
            </a:r>
            <a:br>
              <a:rPr lang="ru-RU" dirty="0" smtClean="0">
                <a:solidFill>
                  <a:srgbClr val="CC3399"/>
                </a:solidFill>
              </a:rPr>
            </a:br>
            <a:r>
              <a:rPr lang="ru-RU" dirty="0" smtClean="0">
                <a:solidFill>
                  <a:srgbClr val="CC3399"/>
                </a:solidFill>
              </a:rPr>
              <a:t>«</a:t>
            </a:r>
            <a:r>
              <a:rPr lang="ru-RU" dirty="0">
                <a:solidFill>
                  <a:srgbClr val="CC3399"/>
                </a:solidFill>
              </a:rPr>
              <a:t>и т.д.», «и др.», «и т.п.».</a:t>
            </a:r>
          </a:p>
        </p:txBody>
      </p:sp>
    </p:spTree>
    <p:extLst>
      <p:ext uri="{BB962C8B-B14F-4D97-AF65-F5344CB8AC3E}">
        <p14:creationId xmlns:p14="http://schemas.microsoft.com/office/powerpoint/2010/main" xmlns="" val="32149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608512"/>
          </a:xfrm>
        </p:spPr>
        <p:txBody>
          <a:bodyPr/>
          <a:lstStyle/>
          <a:p>
            <a:r>
              <a:rPr lang="ru-RU" sz="3600" b="1" dirty="0">
                <a:solidFill>
                  <a:srgbClr val="CC3399"/>
                </a:solidFill>
              </a:rPr>
              <a:t>Проводить классификацию можно по разным </a:t>
            </a:r>
            <a:r>
              <a:rPr lang="ru-RU" sz="3600" b="1" dirty="0" smtClean="0">
                <a:solidFill>
                  <a:srgbClr val="CC3399"/>
                </a:solidFill>
              </a:rPr>
              <a:t>основаниям…  </a:t>
            </a:r>
            <a:r>
              <a:rPr lang="ru-RU" sz="3600" b="1" dirty="0">
                <a:solidFill>
                  <a:srgbClr val="CC3399"/>
                </a:solidFill>
              </a:rPr>
              <a:t/>
            </a:r>
            <a:br>
              <a:rPr lang="ru-RU" sz="3600" b="1" dirty="0">
                <a:solidFill>
                  <a:srgbClr val="CC3399"/>
                </a:solidFill>
              </a:rPr>
            </a:br>
            <a:r>
              <a:rPr lang="ru-RU" b="1" dirty="0"/>
              <a:t>      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4000" b="1" dirty="0"/>
              <a:t>Категориальное объединение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- </a:t>
            </a:r>
            <a:r>
              <a:rPr lang="ru-RU" sz="4000" dirty="0" smtClean="0"/>
              <a:t>фрукты</a:t>
            </a:r>
            <a:r>
              <a:rPr lang="ru-RU" sz="4000" dirty="0"/>
              <a:t>, деревья, животные</a:t>
            </a:r>
            <a:r>
              <a:rPr lang="ru-RU" sz="4000" dirty="0" smtClean="0"/>
              <a:t>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8662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r>
              <a:rPr lang="ru-RU" sz="4000" b="1" dirty="0"/>
              <a:t>Пространственное объединение</a:t>
            </a:r>
            <a:r>
              <a:rPr lang="ru-RU" sz="4000" dirty="0"/>
              <a:t>: </a:t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/>
              <a:t>-  существуют  </a:t>
            </a:r>
            <a:r>
              <a:rPr lang="ru-RU" sz="3600" dirty="0"/>
              <a:t>в </a:t>
            </a:r>
            <a:r>
              <a:rPr lang="ru-RU" sz="3600" dirty="0" smtClean="0"/>
              <a:t>дикой природе </a:t>
            </a:r>
            <a:br>
              <a:rPr lang="ru-RU" sz="3600" dirty="0" smtClean="0"/>
            </a:br>
            <a:r>
              <a:rPr lang="ru-RU" sz="3600" dirty="0" smtClean="0"/>
              <a:t>(растения, </a:t>
            </a:r>
            <a:r>
              <a:rPr lang="ru-RU" sz="3600" dirty="0"/>
              <a:t>животные), </a:t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 </a:t>
            </a:r>
            <a:r>
              <a:rPr lang="ru-RU" sz="3600" dirty="0"/>
              <a:t>имеют специальное помещение (транспорт, </a:t>
            </a:r>
            <a:r>
              <a:rPr lang="ru-RU" sz="3600" dirty="0" smtClean="0"/>
              <a:t>животные…)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128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sz="4000" b="1" dirty="0"/>
              <a:t>Функциональное объединение</a:t>
            </a:r>
            <a:r>
              <a:rPr lang="ru-RU" sz="3600" b="1" dirty="0" smtClean="0"/>
              <a:t>:</a:t>
            </a:r>
            <a:br>
              <a:rPr lang="ru-RU" sz="3600" b="1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- </a:t>
            </a:r>
            <a:r>
              <a:rPr lang="ru-RU" sz="3600" dirty="0"/>
              <a:t>предметы потребления </a:t>
            </a:r>
            <a:r>
              <a:rPr lang="ru-RU" sz="3600" dirty="0" smtClean="0"/>
              <a:t>(растения, транспорт)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- живые </a:t>
            </a:r>
            <a:r>
              <a:rPr lang="ru-RU" sz="3600" dirty="0" smtClean="0"/>
              <a:t>существа</a:t>
            </a:r>
            <a:r>
              <a:rPr lang="ru-RU" sz="3600" dirty="0"/>
              <a:t>, поддерживающие </a:t>
            </a:r>
            <a:r>
              <a:rPr lang="ru-RU" sz="3600" dirty="0" smtClean="0"/>
              <a:t> равновесие </a:t>
            </a:r>
            <a:r>
              <a:rPr lang="ru-RU" sz="3600" dirty="0"/>
              <a:t>в природе </a:t>
            </a:r>
            <a:r>
              <a:rPr lang="ru-RU" sz="3600" dirty="0" smtClean="0"/>
              <a:t>(животные, растения)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- предметы использования </a:t>
            </a:r>
            <a:r>
              <a:rPr lang="ru-RU" sz="3600" dirty="0" smtClean="0"/>
              <a:t>человека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7003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536504"/>
          </a:xfrm>
        </p:spPr>
        <p:txBody>
          <a:bodyPr>
            <a:noAutofit/>
          </a:bodyPr>
          <a:lstStyle/>
          <a:p>
            <a:r>
              <a:rPr lang="ru-RU" sz="4000" b="1" dirty="0"/>
              <a:t>Аналитическое объединение: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/>
              <a:t>- </a:t>
            </a:r>
            <a:r>
              <a:rPr lang="ru-RU" sz="3600" dirty="0"/>
              <a:t>могут  </a:t>
            </a:r>
            <a:r>
              <a:rPr lang="ru-RU" sz="3600" dirty="0" smtClean="0"/>
              <a:t>быть определённого цвета;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-  могут </a:t>
            </a:r>
            <a:r>
              <a:rPr lang="ru-RU" sz="3600" dirty="0"/>
              <a:t>иметь </a:t>
            </a:r>
            <a:r>
              <a:rPr lang="ru-RU" sz="3600" dirty="0" smtClean="0"/>
              <a:t>определённую форму;</a:t>
            </a:r>
            <a:br>
              <a:rPr lang="ru-RU" sz="3600" dirty="0" smtClean="0"/>
            </a:br>
            <a:r>
              <a:rPr lang="ru-RU" sz="3600" dirty="0" smtClean="0"/>
              <a:t>    -  могут иметь определённый размер…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2668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/>
          </a:bodyPr>
          <a:lstStyle/>
          <a:p>
            <a:r>
              <a:rPr lang="ru-RU" sz="3600" b="1" dirty="0"/>
              <a:t>Существенные признаки</a:t>
            </a:r>
            <a:r>
              <a:rPr lang="ru-RU" sz="3600" dirty="0"/>
              <a:t> – </a:t>
            </a:r>
            <a:r>
              <a:rPr lang="ru-RU" sz="3600" b="1" dirty="0"/>
              <a:t>это </a:t>
            </a:r>
            <a:r>
              <a:rPr lang="ru-RU" sz="3600" b="1" dirty="0" smtClean="0"/>
              <a:t>важные признаки</a:t>
            </a:r>
            <a:r>
              <a:rPr lang="ru-RU" sz="3600" b="1" dirty="0"/>
              <a:t>, без которых предмет существовать не может.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Пример, </a:t>
            </a:r>
            <a:r>
              <a:rPr lang="ru-RU" sz="2400" b="1" dirty="0" smtClean="0">
                <a:solidFill>
                  <a:schemeClr val="tx1"/>
                </a:solidFill>
              </a:rPr>
              <a:t>карандаш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Существенный признак: </a:t>
            </a:r>
            <a:r>
              <a:rPr lang="ru-RU" sz="2400" dirty="0" smtClean="0">
                <a:solidFill>
                  <a:schemeClr val="tx1"/>
                </a:solidFill>
              </a:rPr>
              <a:t>наличие грифеля и корпуса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9743" y="2708920"/>
            <a:ext cx="8229600" cy="329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Несущественные признаки</a:t>
            </a:r>
            <a:r>
              <a:rPr lang="ru-RU" sz="3600" dirty="0" smtClean="0"/>
              <a:t> </a:t>
            </a:r>
            <a:r>
              <a:rPr lang="ru-RU" sz="3600" b="1" dirty="0" smtClean="0"/>
              <a:t>могут изменяться.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Несущественный признак: </a:t>
            </a:r>
            <a:r>
              <a:rPr lang="ru-RU" sz="2400" dirty="0" smtClean="0">
                <a:solidFill>
                  <a:schemeClr val="tx1"/>
                </a:solidFill>
              </a:rPr>
              <a:t>цвет, длина, материал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ВЫВОД: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dirty="0" smtClean="0">
                <a:solidFill>
                  <a:srgbClr val="CC3399"/>
                </a:solidFill>
              </a:rPr>
              <a:t>Классифицировать</a:t>
            </a:r>
            <a:r>
              <a:rPr lang="ru-RU" sz="4000" dirty="0" smtClean="0">
                <a:solidFill>
                  <a:srgbClr val="CC3399"/>
                </a:solidFill>
              </a:rPr>
              <a:t> </a:t>
            </a:r>
            <a:r>
              <a:rPr lang="ru-RU" sz="4000" dirty="0">
                <a:solidFill>
                  <a:srgbClr val="CC3399"/>
                </a:solidFill>
              </a:rPr>
              <a:t>– </a:t>
            </a:r>
            <a:r>
              <a:rPr lang="ru-RU" sz="4000" b="1" dirty="0">
                <a:solidFill>
                  <a:srgbClr val="CC3399"/>
                </a:solidFill>
              </a:rPr>
              <a:t>значит </a:t>
            </a:r>
            <a:r>
              <a:rPr lang="ru-RU" sz="4000" b="1" dirty="0" smtClean="0">
                <a:solidFill>
                  <a:srgbClr val="CC3399"/>
                </a:solidFill>
              </a:rPr>
              <a:t/>
            </a:r>
            <a:br>
              <a:rPr lang="ru-RU" sz="4000" b="1" dirty="0" smtClean="0">
                <a:solidFill>
                  <a:srgbClr val="CC3399"/>
                </a:solidFill>
              </a:rPr>
            </a:br>
            <a:r>
              <a:rPr lang="ru-RU" sz="4000" b="1" dirty="0" smtClean="0">
                <a:solidFill>
                  <a:srgbClr val="CC3399"/>
                </a:solidFill>
              </a:rPr>
              <a:t>находить </a:t>
            </a:r>
            <a:r>
              <a:rPr lang="ru-RU" sz="4000" b="1" dirty="0">
                <a:solidFill>
                  <a:srgbClr val="CC3399"/>
                </a:solidFill>
              </a:rPr>
              <a:t>общий признак предметов и по нему объединять предметы в однородные </a:t>
            </a:r>
            <a:r>
              <a:rPr lang="ru-RU" sz="4000" b="1" dirty="0" smtClean="0">
                <a:solidFill>
                  <a:srgbClr val="CC3399"/>
                </a:solidFill>
              </a:rPr>
              <a:t>группы </a:t>
            </a:r>
            <a:r>
              <a:rPr lang="ru-RU" sz="4000" b="1" dirty="0">
                <a:solidFill>
                  <a:srgbClr val="CC3399"/>
                </a:solidFill>
              </a:rPr>
              <a:t>или классы</a:t>
            </a:r>
            <a:r>
              <a:rPr lang="ru-RU" sz="4000" b="1" dirty="0" smtClean="0">
                <a:solidFill>
                  <a:srgbClr val="CC3399"/>
                </a:solidFill>
              </a:rPr>
              <a:t>.</a:t>
            </a:r>
            <a:br>
              <a:rPr lang="ru-RU" sz="4000" b="1" dirty="0" smtClean="0">
                <a:solidFill>
                  <a:srgbClr val="CC3399"/>
                </a:solidFill>
              </a:rPr>
            </a:br>
            <a:r>
              <a:rPr lang="ru-RU" sz="4000" b="1" dirty="0" smtClean="0">
                <a:solidFill>
                  <a:srgbClr val="CC3399"/>
                </a:solidFill>
              </a:rPr>
              <a:t> </a:t>
            </a:r>
            <a:r>
              <a:rPr lang="ru-RU" sz="4000" b="1" dirty="0">
                <a:solidFill>
                  <a:srgbClr val="CC3399"/>
                </a:solidFill>
              </a:rPr>
              <a:t>При делении нужно указывать все классы или добавлять слова </a:t>
            </a:r>
            <a:r>
              <a:rPr lang="ru-RU" sz="4000" b="1" dirty="0" smtClean="0">
                <a:solidFill>
                  <a:srgbClr val="CC3399"/>
                </a:solidFill>
              </a:rPr>
              <a:t/>
            </a:r>
            <a:br>
              <a:rPr lang="ru-RU" sz="4000" b="1" dirty="0" smtClean="0">
                <a:solidFill>
                  <a:srgbClr val="CC3399"/>
                </a:solidFill>
              </a:rPr>
            </a:br>
            <a:r>
              <a:rPr lang="ru-RU" sz="4000" b="1" dirty="0" smtClean="0">
                <a:solidFill>
                  <a:srgbClr val="CC3399"/>
                </a:solidFill>
              </a:rPr>
              <a:t>«</a:t>
            </a:r>
            <a:r>
              <a:rPr lang="ru-RU" sz="4000" b="1" dirty="0">
                <a:solidFill>
                  <a:srgbClr val="CC3399"/>
                </a:solidFill>
              </a:rPr>
              <a:t>и т.д.», «</a:t>
            </a:r>
            <a:r>
              <a:rPr lang="ru-RU" sz="4000" b="1" dirty="0" smtClean="0">
                <a:solidFill>
                  <a:srgbClr val="CC3399"/>
                </a:solidFill>
              </a:rPr>
              <a:t>и т.п.».       </a:t>
            </a:r>
            <a:r>
              <a:rPr lang="ru-RU" sz="3600" dirty="0">
                <a:solidFill>
                  <a:srgbClr val="CC3399"/>
                </a:solidFill>
              </a:rPr>
              <a:t/>
            </a:r>
            <a:br>
              <a:rPr lang="ru-RU" sz="3600" dirty="0">
                <a:solidFill>
                  <a:srgbClr val="CC3399"/>
                </a:solidFill>
              </a:rPr>
            </a:br>
            <a:endParaRPr lang="ru-RU" sz="3600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5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картинки\1233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/>
          <a:lstStyle/>
          <a:p>
            <a:r>
              <a:rPr lang="ru-RU" b="1" dirty="0" smtClean="0">
                <a:solidFill>
                  <a:srgbClr val="CC3399"/>
                </a:solidFill>
              </a:rPr>
              <a:t>Этюд </a:t>
            </a:r>
            <a:br>
              <a:rPr lang="ru-RU" b="1" dirty="0" smtClean="0">
                <a:solidFill>
                  <a:srgbClr val="CC3399"/>
                </a:solidFill>
              </a:rPr>
            </a:br>
            <a:r>
              <a:rPr lang="ru-RU" b="1" dirty="0" smtClean="0">
                <a:solidFill>
                  <a:srgbClr val="CC3399"/>
                </a:solidFill>
              </a:rPr>
              <a:t>«Солнечный зайчик»</a:t>
            </a:r>
            <a:endParaRPr lang="ru-RU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3399"/>
                </a:solidFill>
              </a:rPr>
              <a:t>Приведите примеры классификаций </a:t>
            </a:r>
            <a:br>
              <a:rPr lang="ru-RU" sz="3200" b="1" dirty="0" smtClean="0">
                <a:solidFill>
                  <a:srgbClr val="CC3399"/>
                </a:solidFill>
              </a:rPr>
            </a:br>
            <a:r>
              <a:rPr lang="ru-RU" sz="3200" b="1" dirty="0" smtClean="0">
                <a:solidFill>
                  <a:srgbClr val="CC3399"/>
                </a:solidFill>
              </a:rPr>
              <a:t>на уроках:</a:t>
            </a:r>
            <a:br>
              <a:rPr lang="ru-RU" sz="3200" b="1" dirty="0" smtClean="0">
                <a:solidFill>
                  <a:srgbClr val="CC3399"/>
                </a:solidFill>
              </a:rPr>
            </a:br>
            <a:r>
              <a:rPr lang="ru-RU" sz="3200" b="1" dirty="0" smtClean="0">
                <a:solidFill>
                  <a:srgbClr val="CC3399"/>
                </a:solidFill>
              </a:rPr>
              <a:t/>
            </a:r>
            <a:br>
              <a:rPr lang="ru-RU" sz="3200" b="1" dirty="0" smtClean="0">
                <a:solidFill>
                  <a:srgbClr val="CC3399"/>
                </a:solidFill>
              </a:rPr>
            </a:br>
            <a:r>
              <a:rPr lang="ru-RU" sz="2800" b="1" dirty="0" smtClean="0"/>
              <a:t>1 группа </a:t>
            </a:r>
            <a:r>
              <a:rPr lang="ru-RU" sz="3600" dirty="0" smtClean="0"/>
              <a:t>– русского языка;</a:t>
            </a:r>
            <a:br>
              <a:rPr lang="ru-RU" sz="3600" dirty="0" smtClean="0"/>
            </a:br>
            <a:r>
              <a:rPr lang="ru-RU" sz="2800" b="1" dirty="0" smtClean="0"/>
              <a:t>2 группа </a:t>
            </a:r>
            <a:r>
              <a:rPr lang="ru-RU" sz="3600" dirty="0" smtClean="0"/>
              <a:t>– окружающего мира;</a:t>
            </a:r>
            <a:br>
              <a:rPr lang="ru-RU" sz="3600" dirty="0" smtClean="0"/>
            </a:br>
            <a:r>
              <a:rPr lang="ru-RU" sz="2800" b="1" dirty="0" smtClean="0"/>
              <a:t>3 группа </a:t>
            </a:r>
            <a:r>
              <a:rPr lang="ru-RU" sz="3600" dirty="0" smtClean="0"/>
              <a:t>– математики…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704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C3399"/>
                </a:solidFill>
              </a:rPr>
              <a:t>Упражнение «Четвертый лишний»</a:t>
            </a:r>
            <a:r>
              <a:rPr lang="ru-RU" sz="3600" dirty="0">
                <a:solidFill>
                  <a:srgbClr val="CC3399"/>
                </a:solidFill>
              </a:rPr>
              <a:t/>
            </a:r>
            <a:br>
              <a:rPr lang="ru-RU" sz="3600" dirty="0">
                <a:solidFill>
                  <a:srgbClr val="CC3399"/>
                </a:solidFill>
              </a:rPr>
            </a:br>
            <a:r>
              <a:rPr lang="ru-RU" sz="3600" dirty="0" smtClean="0"/>
              <a:t> </a:t>
            </a:r>
            <a:r>
              <a:rPr lang="ru-RU" sz="2800" dirty="0" smtClean="0"/>
              <a:t>Задание: Выделите </a:t>
            </a:r>
            <a:r>
              <a:rPr lang="ru-RU" sz="2800" dirty="0"/>
              <a:t>лишнее слово,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объясните </a:t>
            </a:r>
            <a:r>
              <a:rPr lang="ru-RU" sz="2800" dirty="0"/>
              <a:t>свой </a:t>
            </a:r>
            <a:r>
              <a:rPr lang="ru-RU" sz="2800" dirty="0" smtClean="0"/>
              <a:t>выбор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 </a:t>
            </a:r>
            <a:br>
              <a:rPr lang="ru-RU" sz="2800" dirty="0"/>
            </a:br>
            <a:r>
              <a:rPr lang="ru-RU" sz="3600" dirty="0"/>
              <a:t>Клен, рябина, ель, </a:t>
            </a:r>
            <a:r>
              <a:rPr lang="ru-RU" sz="3600" dirty="0" smtClean="0"/>
              <a:t>подснежник.</a:t>
            </a:r>
            <a:r>
              <a:rPr lang="ru-RU" sz="3600" dirty="0"/>
              <a:t>	</a:t>
            </a:r>
            <a:br>
              <a:rPr lang="ru-RU" sz="3600" dirty="0"/>
            </a:br>
            <a:r>
              <a:rPr lang="ru-RU" sz="3600" dirty="0"/>
              <a:t>Береза, дуб, шиповник, </a:t>
            </a:r>
            <a:r>
              <a:rPr lang="ru-RU" sz="3600" dirty="0" smtClean="0"/>
              <a:t>тополь.  </a:t>
            </a:r>
            <a:br>
              <a:rPr lang="ru-RU" sz="3600" dirty="0" smtClean="0"/>
            </a:br>
            <a:r>
              <a:rPr lang="ru-RU" sz="3600" dirty="0" smtClean="0"/>
              <a:t>Яблоня</a:t>
            </a:r>
            <a:r>
              <a:rPr lang="ru-RU" sz="3600" dirty="0"/>
              <a:t>, смородина, черемуха, </a:t>
            </a:r>
            <a:r>
              <a:rPr lang="ru-RU" sz="3600" dirty="0" smtClean="0"/>
              <a:t>берёза.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Осина, липа, дуб, </a:t>
            </a:r>
            <a:r>
              <a:rPr lang="ru-RU" sz="3600" dirty="0" smtClean="0"/>
              <a:t>ель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8875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C3399"/>
                </a:solidFill>
              </a:rPr>
              <a:t>1 ГРУППА</a:t>
            </a:r>
            <a:r>
              <a:rPr lang="ru-RU" sz="3200" dirty="0">
                <a:solidFill>
                  <a:srgbClr val="CC3399"/>
                </a:solidFill>
              </a:rPr>
              <a:t/>
            </a:r>
            <a:br>
              <a:rPr lang="ru-RU" sz="3200" dirty="0">
                <a:solidFill>
                  <a:srgbClr val="CC3399"/>
                </a:solidFill>
              </a:rPr>
            </a:br>
            <a:r>
              <a:rPr lang="ru-RU" sz="3200" dirty="0" smtClean="0">
                <a:solidFill>
                  <a:srgbClr val="CC3399"/>
                </a:solidFill>
              </a:rPr>
              <a:t/>
            </a:r>
            <a:br>
              <a:rPr lang="ru-RU" sz="3200" dirty="0" smtClean="0">
                <a:solidFill>
                  <a:srgbClr val="CC3399"/>
                </a:solidFill>
              </a:rPr>
            </a:br>
            <a:r>
              <a:rPr lang="ru-RU" sz="3600" dirty="0" smtClean="0"/>
              <a:t>Дедушка</a:t>
            </a:r>
            <a:r>
              <a:rPr lang="ru-RU" sz="3600" dirty="0"/>
              <a:t>, учитель, папа, мама</a:t>
            </a:r>
            <a:br>
              <a:rPr lang="ru-RU" sz="3600" dirty="0"/>
            </a:br>
            <a:r>
              <a:rPr lang="ru-RU" sz="3600" dirty="0"/>
              <a:t>Иней, пыль, дождь, роса</a:t>
            </a:r>
            <a:br>
              <a:rPr lang="ru-RU" sz="3600" dirty="0"/>
            </a:br>
            <a:r>
              <a:rPr lang="ru-RU" sz="3600" dirty="0"/>
              <a:t>Молоко, сливки, сыр, хлеб</a:t>
            </a:r>
            <a:br>
              <a:rPr lang="ru-RU" sz="3600" dirty="0"/>
            </a:br>
            <a:r>
              <a:rPr lang="ru-RU" sz="3600" dirty="0"/>
              <a:t>Минута, секунда, час, вечер</a:t>
            </a:r>
            <a:br>
              <a:rPr lang="ru-RU" sz="3600" dirty="0"/>
            </a:br>
            <a:r>
              <a:rPr lang="ru-RU" sz="3600" dirty="0"/>
              <a:t>Василий, Федор, Семен, Иванов.</a:t>
            </a:r>
            <a:br>
              <a:rPr lang="ru-RU" sz="3600" dirty="0"/>
            </a:br>
            <a:r>
              <a:rPr lang="ru-RU" sz="3600" dirty="0"/>
              <a:t>Дождь, снег, осадки, иней, град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81994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 smtClean="0">
                <a:solidFill>
                  <a:srgbClr val="CC3399"/>
                </a:solidFill>
              </a:rPr>
              <a:t>2 </a:t>
            </a:r>
            <a:r>
              <a:rPr lang="ru-RU" sz="3200" b="1" dirty="0">
                <a:solidFill>
                  <a:srgbClr val="CC3399"/>
                </a:solidFill>
              </a:rPr>
              <a:t>ГРУППА</a:t>
            </a:r>
            <a:r>
              <a:rPr lang="ru-RU" sz="3200" dirty="0">
                <a:solidFill>
                  <a:srgbClr val="CC3399"/>
                </a:solidFill>
              </a:rPr>
              <a:t/>
            </a:r>
            <a:br>
              <a:rPr lang="ru-RU" sz="3200" dirty="0">
                <a:solidFill>
                  <a:srgbClr val="CC3399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Молоток</a:t>
            </a:r>
            <a:r>
              <a:rPr lang="ru-RU" sz="3200" dirty="0"/>
              <a:t>, топор, метла, отвёртка</a:t>
            </a:r>
            <a:br>
              <a:rPr lang="ru-RU" sz="3200" dirty="0"/>
            </a:br>
            <a:r>
              <a:rPr lang="ru-RU" sz="3200" dirty="0"/>
              <a:t>Тюльпан, лилия, фасоль, ромашка, роза.</a:t>
            </a:r>
            <a:br>
              <a:rPr lang="ru-RU" sz="3200" dirty="0"/>
            </a:br>
            <a:r>
              <a:rPr lang="ru-RU" sz="3200" dirty="0"/>
              <a:t>Река, озеро, море, мост, болото.</a:t>
            </a:r>
            <a:br>
              <a:rPr lang="ru-RU" sz="3200" dirty="0"/>
            </a:br>
            <a:r>
              <a:rPr lang="ru-RU" sz="3200" dirty="0"/>
              <a:t>Стеклянный, деревянный, лёгкий, железный, пластмассовый</a:t>
            </a:r>
            <a:br>
              <a:rPr lang="ru-RU" sz="3200" dirty="0"/>
            </a:br>
            <a:r>
              <a:rPr lang="ru-RU" sz="3200" dirty="0"/>
              <a:t>Пословица, поговорка, басня, сказка, былина</a:t>
            </a:r>
            <a:br>
              <a:rPr lang="ru-RU" sz="3200" dirty="0"/>
            </a:br>
            <a:r>
              <a:rPr lang="ru-RU" sz="3200" dirty="0"/>
              <a:t>Треугольник, отрезок, квадрат, круг, </a:t>
            </a:r>
            <a:br>
              <a:rPr lang="ru-RU" sz="3200" dirty="0"/>
            </a:br>
            <a:r>
              <a:rPr lang="ru-RU" sz="3200" dirty="0"/>
              <a:t>прямоугольник 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9474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C3399"/>
                </a:solidFill>
              </a:rPr>
              <a:t/>
            </a:r>
            <a:br>
              <a:rPr lang="ru-RU" sz="3200" b="1" dirty="0" smtClean="0">
                <a:solidFill>
                  <a:srgbClr val="CC3399"/>
                </a:solidFill>
              </a:rPr>
            </a:br>
            <a:r>
              <a:rPr lang="ru-RU" sz="3200" b="1" dirty="0">
                <a:solidFill>
                  <a:srgbClr val="CC3399"/>
                </a:solidFill>
              </a:rPr>
              <a:t/>
            </a:r>
            <a:br>
              <a:rPr lang="ru-RU" sz="3200" b="1" dirty="0">
                <a:solidFill>
                  <a:srgbClr val="CC3399"/>
                </a:solidFill>
              </a:rPr>
            </a:br>
            <a:r>
              <a:rPr lang="ru-RU" sz="3200" b="1" dirty="0" smtClean="0">
                <a:solidFill>
                  <a:srgbClr val="CC3399"/>
                </a:solidFill>
              </a:rPr>
              <a:t/>
            </a:r>
            <a:br>
              <a:rPr lang="ru-RU" sz="3200" b="1" dirty="0" smtClean="0">
                <a:solidFill>
                  <a:srgbClr val="CC3399"/>
                </a:solidFill>
              </a:rPr>
            </a:br>
            <a:r>
              <a:rPr lang="ru-RU" sz="3600" b="1" dirty="0" smtClean="0">
                <a:solidFill>
                  <a:srgbClr val="CC3399"/>
                </a:solidFill>
              </a:rPr>
              <a:t>3 ГРУППА</a:t>
            </a:r>
            <a:br>
              <a:rPr lang="ru-RU" sz="3600" b="1" dirty="0" smtClean="0">
                <a:solidFill>
                  <a:srgbClr val="CC3399"/>
                </a:solidFill>
              </a:rPr>
            </a:br>
            <a:r>
              <a:rPr lang="ru-RU" sz="3200" b="1" dirty="0" smtClean="0">
                <a:solidFill>
                  <a:srgbClr val="CC3399"/>
                </a:solidFill>
              </a:rPr>
              <a:t/>
            </a:r>
            <a:br>
              <a:rPr lang="ru-RU" sz="3200" b="1" dirty="0" smtClean="0">
                <a:solidFill>
                  <a:srgbClr val="CC3399"/>
                </a:solidFill>
              </a:rPr>
            </a:br>
            <a:r>
              <a:rPr lang="ru-RU" sz="3200" dirty="0" smtClean="0"/>
              <a:t>З</a:t>
            </a:r>
            <a:r>
              <a:rPr lang="ru-RU" sz="3600" dirty="0" smtClean="0"/>
              <a:t>апятая</a:t>
            </a:r>
            <a:r>
              <a:rPr lang="ru-RU" sz="3600" dirty="0"/>
              <a:t>, точка, двоеточие, союз, тире</a:t>
            </a:r>
            <a:br>
              <a:rPr lang="ru-RU" sz="3600" dirty="0"/>
            </a:br>
            <a:r>
              <a:rPr lang="ru-RU" sz="3600" dirty="0" smtClean="0"/>
              <a:t>Холодный</a:t>
            </a:r>
            <a:r>
              <a:rPr lang="ru-RU" sz="3600" dirty="0"/>
              <a:t>, горячий, теплый, кислый, ледяной</a:t>
            </a:r>
            <a:br>
              <a:rPr lang="ru-RU" sz="3600" dirty="0"/>
            </a:br>
            <a:r>
              <a:rPr lang="ru-RU" sz="3600" dirty="0" smtClean="0"/>
              <a:t>Роза</a:t>
            </a:r>
            <a:r>
              <a:rPr lang="ru-RU" sz="3600" dirty="0"/>
              <a:t>, тюльпан, нарцисс, цветок, гладиолус</a:t>
            </a:r>
            <a:br>
              <a:rPr lang="ru-RU" sz="3600" dirty="0"/>
            </a:br>
            <a:r>
              <a:rPr lang="ru-RU" sz="3600" dirty="0" smtClean="0"/>
              <a:t>Справедливость</a:t>
            </a:r>
            <a:r>
              <a:rPr lang="ru-RU" sz="3600" dirty="0"/>
              <a:t>, доброта, искренность, зависть</a:t>
            </a:r>
            <a:r>
              <a:rPr lang="ru-RU" sz="3600" dirty="0" smtClean="0"/>
              <a:t>,  честность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Карась</a:t>
            </a:r>
            <a:r>
              <a:rPr lang="ru-RU" sz="3600" dirty="0"/>
              <a:t>, окунь, рыба, щука</a:t>
            </a:r>
            <a:br>
              <a:rPr lang="ru-RU" sz="3600" dirty="0"/>
            </a:br>
            <a:r>
              <a:rPr lang="ru-RU" sz="3600" dirty="0" smtClean="0"/>
              <a:t>Столяр</a:t>
            </a:r>
            <a:r>
              <a:rPr lang="ru-RU" sz="3600" dirty="0"/>
              <a:t>, шофёр, читатель, учитель</a:t>
            </a:r>
            <a:br>
              <a:rPr lang="ru-RU" sz="36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2546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09120"/>
            <a:ext cx="8229600" cy="172819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C3399"/>
                </a:solidFill>
              </a:rPr>
              <a:t>Закончи </a:t>
            </a:r>
            <a:r>
              <a:rPr lang="ru-RU" sz="2800" b="1" dirty="0" smtClean="0">
                <a:solidFill>
                  <a:srgbClr val="CC3399"/>
                </a:solidFill>
              </a:rPr>
              <a:t>предложение: </a:t>
            </a:r>
            <a:r>
              <a:rPr lang="ru-RU" sz="2800" b="1" dirty="0">
                <a:solidFill>
                  <a:srgbClr val="CC3399"/>
                </a:solidFill>
              </a:rPr>
              <a:t/>
            </a:r>
            <a:br>
              <a:rPr lang="ru-RU" sz="2800" b="1" dirty="0">
                <a:solidFill>
                  <a:srgbClr val="CC3399"/>
                </a:solidFill>
              </a:rPr>
            </a:br>
            <a:r>
              <a:rPr lang="ru-RU" sz="2800" b="1" dirty="0">
                <a:solidFill>
                  <a:srgbClr val="CC3399"/>
                </a:solidFill>
              </a:rPr>
              <a:t>-  На уроке я узнал (а)...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2574504" y="2060848"/>
            <a:ext cx="41764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47936" y="413048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C3399"/>
                </a:solidFill>
              </a:rPr>
              <a:t>Раскрась «пушистика», у которого такое же настроение, как у тебя.</a:t>
            </a:r>
            <a:endParaRPr lang="ru-RU" sz="3200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3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картинки\3170736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00240"/>
            <a:ext cx="8229600" cy="271464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Спасибо</a:t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6600" b="1" dirty="0" smtClean="0">
                <a:solidFill>
                  <a:srgbClr val="C00000"/>
                </a:solidFill>
              </a:rPr>
              <a:t> за внимание!!!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D:\Картинки\8c3b67e1b04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00042"/>
            <a:ext cx="1928816" cy="1928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750" y="1125538"/>
            <a:ext cx="8229600" cy="374332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1 команда</a:t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600" dirty="0" smtClean="0"/>
              <a:t>Сапоги </a:t>
            </a:r>
            <a:r>
              <a:rPr lang="ru-RU" sz="3600" dirty="0"/>
              <a:t>(шнурки, подошва, каблук, молния, </a:t>
            </a:r>
            <a:r>
              <a:rPr lang="ru-RU" sz="3600" dirty="0" smtClean="0"/>
              <a:t>голенище)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Река (берег, рыба, рыболов, тина, вода)</a:t>
            </a:r>
            <a:br>
              <a:rPr lang="ru-RU" sz="3600" dirty="0"/>
            </a:br>
            <a:r>
              <a:rPr lang="ru-RU" sz="3600" dirty="0"/>
              <a:t>Город (автомобиль, здание, толпа, улица, велосипед)</a:t>
            </a:r>
            <a:br>
              <a:rPr lang="ru-RU" sz="3600" dirty="0"/>
            </a:br>
            <a:r>
              <a:rPr lang="ru-RU" sz="3600" dirty="0"/>
              <a:t>Сарай (сеновал, лошади, крыша, скот, стены)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3381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1 команда</a:t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600" dirty="0" smtClean="0"/>
              <a:t>Сапоги </a:t>
            </a:r>
            <a:r>
              <a:rPr lang="ru-RU" sz="3600" dirty="0"/>
              <a:t>(шнурки, </a:t>
            </a:r>
            <a:r>
              <a:rPr lang="ru-RU" sz="3600" b="1" dirty="0"/>
              <a:t>подошва</a:t>
            </a:r>
            <a:r>
              <a:rPr lang="ru-RU" sz="3600" dirty="0"/>
              <a:t>, каблук, молния, </a:t>
            </a:r>
            <a:r>
              <a:rPr lang="ru-RU" sz="3600" b="1" dirty="0" smtClean="0"/>
              <a:t>голенище</a:t>
            </a:r>
            <a:r>
              <a:rPr lang="ru-RU" sz="3600" dirty="0" smtClean="0"/>
              <a:t>)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Река (берег, рыба, рыболов, тина, вода)</a:t>
            </a:r>
            <a:br>
              <a:rPr lang="ru-RU" sz="3600" dirty="0"/>
            </a:br>
            <a:r>
              <a:rPr lang="ru-RU" sz="3600" dirty="0"/>
              <a:t>Город (автомобиль, здание, толпа, улица, велосипед)</a:t>
            </a:r>
            <a:br>
              <a:rPr lang="ru-RU" sz="3600" dirty="0"/>
            </a:br>
            <a:r>
              <a:rPr lang="ru-RU" sz="3600" dirty="0"/>
              <a:t>Сарай (сеновал, лошади, крыша, скот, стены)</a:t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ru-RU" sz="2700" b="1" dirty="0" smtClean="0"/>
              <a:t>1 команда</a:t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600" dirty="0" smtClean="0"/>
              <a:t>Сапоги </a:t>
            </a:r>
            <a:r>
              <a:rPr lang="ru-RU" sz="3600" dirty="0"/>
              <a:t>(шнурки, </a:t>
            </a:r>
            <a:r>
              <a:rPr lang="ru-RU" sz="3600" b="1" dirty="0"/>
              <a:t>подошва</a:t>
            </a:r>
            <a:r>
              <a:rPr lang="ru-RU" sz="3600" dirty="0"/>
              <a:t>, каблук, молния, </a:t>
            </a:r>
            <a:r>
              <a:rPr lang="ru-RU" sz="3600" b="1" dirty="0" smtClean="0"/>
              <a:t>голенище</a:t>
            </a:r>
            <a:r>
              <a:rPr lang="ru-RU" sz="3600" dirty="0" smtClean="0"/>
              <a:t>)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Река (</a:t>
            </a:r>
            <a:r>
              <a:rPr lang="ru-RU" sz="3600" b="1" dirty="0"/>
              <a:t>берег</a:t>
            </a:r>
            <a:r>
              <a:rPr lang="ru-RU" sz="3600" dirty="0"/>
              <a:t>, рыба, рыболов, тина, </a:t>
            </a:r>
            <a:r>
              <a:rPr lang="ru-RU" sz="3600" b="1" dirty="0"/>
              <a:t>вода</a:t>
            </a:r>
            <a:r>
              <a:rPr lang="ru-RU" sz="3600" dirty="0"/>
              <a:t>)</a:t>
            </a:r>
            <a:br>
              <a:rPr lang="ru-RU" sz="3600" dirty="0"/>
            </a:br>
            <a:r>
              <a:rPr lang="ru-RU" sz="3600" dirty="0"/>
              <a:t>Город (автомобиль, здание, толпа, улица, велосипед)</a:t>
            </a:r>
            <a:br>
              <a:rPr lang="ru-RU" sz="3600" dirty="0"/>
            </a:br>
            <a:r>
              <a:rPr lang="ru-RU" sz="3600" dirty="0"/>
              <a:t>Сарай (сеновал, лошади, крыша, скот, стены)</a:t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ru-RU" sz="2700" b="1" dirty="0" smtClean="0"/>
              <a:t>1 команда</a:t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600" dirty="0" smtClean="0"/>
              <a:t>Сапоги </a:t>
            </a:r>
            <a:r>
              <a:rPr lang="ru-RU" sz="3600" dirty="0"/>
              <a:t>(шнурки, </a:t>
            </a:r>
            <a:r>
              <a:rPr lang="ru-RU" sz="3600" b="1" dirty="0"/>
              <a:t>подошва</a:t>
            </a:r>
            <a:r>
              <a:rPr lang="ru-RU" sz="3600" dirty="0"/>
              <a:t>, каблук, молния, </a:t>
            </a:r>
            <a:r>
              <a:rPr lang="ru-RU" sz="3600" b="1" dirty="0" smtClean="0"/>
              <a:t>голенище</a:t>
            </a:r>
            <a:r>
              <a:rPr lang="ru-RU" sz="3600" dirty="0" smtClean="0"/>
              <a:t>)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Река (</a:t>
            </a:r>
            <a:r>
              <a:rPr lang="ru-RU" sz="3600" b="1" dirty="0"/>
              <a:t>берег</a:t>
            </a:r>
            <a:r>
              <a:rPr lang="ru-RU" sz="3600" dirty="0"/>
              <a:t>, рыба, рыболов, тина, </a:t>
            </a:r>
            <a:r>
              <a:rPr lang="ru-RU" sz="3600" b="1" dirty="0"/>
              <a:t>вода</a:t>
            </a:r>
            <a:r>
              <a:rPr lang="ru-RU" sz="3600" dirty="0"/>
              <a:t>)</a:t>
            </a:r>
            <a:br>
              <a:rPr lang="ru-RU" sz="3600" dirty="0"/>
            </a:br>
            <a:r>
              <a:rPr lang="ru-RU" sz="3600" dirty="0"/>
              <a:t>Город (автомобиль, </a:t>
            </a:r>
            <a:r>
              <a:rPr lang="ru-RU" sz="3600" b="1" dirty="0"/>
              <a:t>здание</a:t>
            </a:r>
            <a:r>
              <a:rPr lang="ru-RU" sz="3600" dirty="0"/>
              <a:t>, толпа, </a:t>
            </a:r>
            <a:r>
              <a:rPr lang="ru-RU" sz="3600" b="1" dirty="0"/>
              <a:t>улица</a:t>
            </a:r>
            <a:r>
              <a:rPr lang="ru-RU" sz="3600" dirty="0"/>
              <a:t>, велосипед)</a:t>
            </a:r>
            <a:br>
              <a:rPr lang="ru-RU" sz="3600" dirty="0"/>
            </a:br>
            <a:r>
              <a:rPr lang="ru-RU" sz="3600" dirty="0"/>
              <a:t>Сарай (сеновал, лошади, крыша, скот, стены)</a:t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ru-RU" sz="2700" b="1" dirty="0" smtClean="0"/>
              <a:t>1 команда</a:t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600" dirty="0" smtClean="0"/>
              <a:t>Сапоги </a:t>
            </a:r>
            <a:r>
              <a:rPr lang="ru-RU" sz="3600" dirty="0"/>
              <a:t>(шнурки, </a:t>
            </a:r>
            <a:r>
              <a:rPr lang="ru-RU" sz="3600" b="1" dirty="0"/>
              <a:t>подошва</a:t>
            </a:r>
            <a:r>
              <a:rPr lang="ru-RU" sz="3600" dirty="0"/>
              <a:t>, каблук, молния, </a:t>
            </a:r>
            <a:r>
              <a:rPr lang="ru-RU" sz="3600" b="1" dirty="0" smtClean="0"/>
              <a:t>голенище</a:t>
            </a:r>
            <a:r>
              <a:rPr lang="ru-RU" sz="3600" dirty="0" smtClean="0"/>
              <a:t>)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Река (</a:t>
            </a:r>
            <a:r>
              <a:rPr lang="ru-RU" sz="3600" b="1" dirty="0"/>
              <a:t>берег</a:t>
            </a:r>
            <a:r>
              <a:rPr lang="ru-RU" sz="3600" dirty="0"/>
              <a:t>, рыба, рыболов, тина, </a:t>
            </a:r>
            <a:r>
              <a:rPr lang="ru-RU" sz="3600" b="1" dirty="0"/>
              <a:t>вода</a:t>
            </a:r>
            <a:r>
              <a:rPr lang="ru-RU" sz="3600" dirty="0"/>
              <a:t>)</a:t>
            </a:r>
            <a:br>
              <a:rPr lang="ru-RU" sz="3600" dirty="0"/>
            </a:br>
            <a:r>
              <a:rPr lang="ru-RU" sz="3600" dirty="0"/>
              <a:t>Город (автомобиль, </a:t>
            </a:r>
            <a:r>
              <a:rPr lang="ru-RU" sz="3600" b="1" dirty="0"/>
              <a:t>здание</a:t>
            </a:r>
            <a:r>
              <a:rPr lang="ru-RU" sz="3600" dirty="0"/>
              <a:t>, толпа, </a:t>
            </a:r>
            <a:r>
              <a:rPr lang="ru-RU" sz="3600" b="1" dirty="0"/>
              <a:t>улица</a:t>
            </a:r>
            <a:r>
              <a:rPr lang="ru-RU" sz="3600" dirty="0"/>
              <a:t>, велосипед)</a:t>
            </a:r>
            <a:br>
              <a:rPr lang="ru-RU" sz="3600" dirty="0"/>
            </a:br>
            <a:r>
              <a:rPr lang="ru-RU" sz="3600" dirty="0"/>
              <a:t>Сарай (сеновал, лошади, </a:t>
            </a:r>
            <a:r>
              <a:rPr lang="ru-RU" sz="3600" b="1" dirty="0"/>
              <a:t>крыша</a:t>
            </a:r>
            <a:r>
              <a:rPr lang="ru-RU" sz="3600" dirty="0"/>
              <a:t>, скот, </a:t>
            </a:r>
            <a:r>
              <a:rPr lang="ru-RU" sz="3600" b="1" dirty="0"/>
              <a:t>стены</a:t>
            </a:r>
            <a:r>
              <a:rPr lang="ru-RU" sz="3600" dirty="0"/>
              <a:t>)</a:t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2 </a:t>
            </a:r>
            <a:r>
              <a:rPr lang="ru-RU" sz="2400" b="1" dirty="0"/>
              <a:t>команда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Сад </a:t>
            </a:r>
            <a:r>
              <a:rPr lang="ru-RU" sz="3200" dirty="0"/>
              <a:t>(деревья, садовник, собака, забор, земля)</a:t>
            </a:r>
            <a:br>
              <a:rPr lang="ru-RU" sz="3200" dirty="0"/>
            </a:br>
            <a:r>
              <a:rPr lang="ru-RU" sz="3200" dirty="0"/>
              <a:t>Аптека (здание, шкафы, покупатели, лекарства, больные)</a:t>
            </a:r>
            <a:br>
              <a:rPr lang="ru-RU" sz="3200" dirty="0"/>
            </a:br>
            <a:r>
              <a:rPr lang="ru-RU" sz="3200" dirty="0"/>
              <a:t>Лев (цирк, уши, сено, надсмотрщик, глаза)</a:t>
            </a:r>
            <a:br>
              <a:rPr lang="ru-RU" sz="3200" dirty="0"/>
            </a:br>
            <a:r>
              <a:rPr lang="ru-RU" sz="3200" dirty="0"/>
              <a:t>Лес (звери, сосны, деревья, грибы, небо)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7336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к уроку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2C614C-32F0-4E99-98B1-0567D4414F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3BDFD5-AF7D-47DD-944F-0A9E24D59CF6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уроку</Template>
  <TotalTime>345</TotalTime>
  <Words>150</Words>
  <Application>Microsoft Office PowerPoint</Application>
  <PresentationFormat>Экран (4:3)</PresentationFormat>
  <Paragraphs>51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презентация к уроку</vt:lpstr>
      <vt:lpstr> Презентация  развивающего занятия  по программе  «Учимся мыслить логично»  4 класс  </vt:lpstr>
      <vt:lpstr>Тема занятия:  «Классификация предметов и явлений» </vt:lpstr>
      <vt:lpstr>Существенные признаки – это важные признаки, без которых предмет существовать не может.  Пример, карандаш Существенный признак: наличие грифеля и корпуса</vt:lpstr>
      <vt:lpstr>1 команда   Сапоги (шнурки, подошва, каблук, молния, голенище) Река (берег, рыба, рыболов, тина, вода) Город (автомобиль, здание, толпа, улица, велосипед) Сарай (сеновал, лошади, крыша, скот, стены) </vt:lpstr>
      <vt:lpstr>1 команда   Сапоги (шнурки, подошва, каблук, молния, голенище) Река (берег, рыба, рыболов, тина, вода) Город (автомобиль, здание, толпа, улица, велосипед) Сарай (сеновал, лошади, крыша, скот, стены) </vt:lpstr>
      <vt:lpstr>  1 команда   Сапоги (шнурки, подошва, каблук, молния, голенище) Река (берег, рыба, рыболов, тина, вода) Город (автомобиль, здание, толпа, улица, велосипед) Сарай (сеновал, лошади, крыша, скот, стены) </vt:lpstr>
      <vt:lpstr>   1 команда   Сапоги (шнурки, подошва, каблук, молния, голенище) Река (берег, рыба, рыболов, тина, вода) Город (автомобиль, здание, толпа, улица, велосипед) Сарай (сеновал, лошади, крыша, скот, стены) </vt:lpstr>
      <vt:lpstr>   1 команда   Сапоги (шнурки, подошва, каблук, молния, голенище) Река (берег, рыба, рыболов, тина, вода) Город (автомобиль, здание, толпа, улица, велосипед) Сарай (сеновал, лошади, крыша, скот, стены) </vt:lpstr>
      <vt:lpstr>2 команда  Сад (деревья, садовник, собака, забор, земля) Аптека (здание, шкафы, покупатели, лекарства, больные) Лев (цирк, уши, сено, надсмотрщик, глаза) Лес (звери, сосны, деревья, грибы, небо) </vt:lpstr>
      <vt:lpstr>2 команда  Сад (деревья, садовник, собака, забор, земля) Аптека (здание, шкафы, покупатели, лекарства, больные) Лев (цирк, уши, сено, надсмотрщик, глаза) Лес (звери, сосны, деревья, грибы, небо) </vt:lpstr>
      <vt:lpstr>2 команда  Сад (деревья, садовник, собака, забор, земля) Аптека (здание, шкафы, покупатели, лекарства, больные) Лев (цирк, уши, сено, надсмотрщик, глаза) Лес (звери, сосны, деревья, грибы, небо) </vt:lpstr>
      <vt:lpstr>2 команда  Сад (деревья, садовник, собака, забор, земля) Аптека (здание, шкафы, покупатели, лекарства, больные) Лев (цирк, уши, сено, надсмотрщик, глаза) Лес (звери, сосны, деревья, грибы, небо) </vt:lpstr>
      <vt:lpstr>2 команда  Сад (деревья, садовник, собака, забор, земля) Аптека (здание, шкафы, покупатели, лекарства, больные) Лев (цирк, уши, сено, надсмотрщик, глаза) Лес (звери, сосны, деревья, грибы, небо) </vt:lpstr>
      <vt:lpstr>3 команда   Часы (время, браслет, календарь, циферблат) Дерево (листья, дупло, плоды, корень) Письмо (марки, конверт, почта, текст) Тетрадь (письмо, обложка, листы, урок)</vt:lpstr>
      <vt:lpstr>3 команда  Часы (время, браслет, календарь, циферблат) Дерево (листья, дупло, плоды, корень) Письмо (марки, конверт, почта, текст) Тетрадь (письмо, обложка, листы, урок)</vt:lpstr>
      <vt:lpstr>3 команда  Часы (время, браслет, календарь, циферблат) Дерево (листья, дупло, плоды, корень) Письмо (марки, конверт, почта, текст) Тетрадь (письмо, обложка, листы, урок)</vt:lpstr>
      <vt:lpstr>3 команда  Часы (время, браслет, календарь, циферблат) Дерево (листья, дупло, плоды, корень) Письмо (марки, конверт, почта, текст) Тетрадь (письмо, обложка, листы, урок)</vt:lpstr>
      <vt:lpstr>3 команда  Часы (время, браслет, календарь, циферблат) Дерево (листья, дупло, плоды, корень) Письмо (марки, конверт, почта, текст) Тетрадь (письмо, обложка, листы, урок)</vt:lpstr>
      <vt:lpstr>Классификация –  деление (разбиение) на группы (классы).</vt:lpstr>
      <vt:lpstr>1 пример:  дома делятся на одноэтажные и многоэтажные  2 пример:  дома делятся на кирпичные и многоэтажные. </vt:lpstr>
      <vt:lpstr>Основное правило классификации:  делить на классы  нужно по одному признаку.</vt:lpstr>
      <vt:lpstr>-  звуки делятся на гласные и согласные; -  животные делятся на домашних и динозавров; -  грибы делятся на съедобные и несъедобные; -  числа делятся на чётные и нечётные;  - растения делятся на деревья и кустарники; - части слова делятся на приставку и окончание </vt:lpstr>
      <vt:lpstr>Растения СУММА ВСЕХ КЛАССОВ ДОЛЖНА БЫТЬ РАВНА  ВСЕМУ ОБЪЁМУ ПОНЯТИЯ</vt:lpstr>
      <vt:lpstr>Части слова недостаточное  и достаточное  деление на классы</vt:lpstr>
      <vt:lpstr>2 правило классификации: при делении нужно указывать все классы  или добавлять слова  «и т.д.», «и др.», «и т.п.».</vt:lpstr>
      <vt:lpstr>Проводить классификацию можно по разным основаниям…            Категориальное объединение  - фрукты, деревья, животные…</vt:lpstr>
      <vt:lpstr>Пространственное объединение:   -  существуют  в дикой природе  (растения, животные),   -  имеют специальное помещение (транспорт, животные…)</vt:lpstr>
      <vt:lpstr>Функциональное объединение:  - предметы потребления (растения, транспорт) - живые существа, поддерживающие  равновесие в природе (животные, растения) - предметы использования человека  </vt:lpstr>
      <vt:lpstr>Аналитическое объединение:  - могут  быть определённого цвета; -  могут иметь определённую форму;     -  могут иметь определённый размер…</vt:lpstr>
      <vt:lpstr>  ВЫВОД:  Классифицировать – значит  находить общий признак предметов и по нему объединять предметы в однородные группы или классы.  При делении нужно указывать все классы или добавлять слова  «и т.д.», «и т.п.».        </vt:lpstr>
      <vt:lpstr>Этюд  «Солнечный зайчик»</vt:lpstr>
      <vt:lpstr>Приведите примеры классификаций  на уроках:  1 группа – русского языка; 2 группа – окружающего мира; 3 группа – математики…</vt:lpstr>
      <vt:lpstr>Упражнение «Четвертый лишний»  Задание: Выделите лишнее слово,  объясните свой выбор   Клен, рябина, ель, подснежник.  Береза, дуб, шиповник, тополь.   Яблоня, смородина, черемуха, берёза. Осина, липа, дуб, ель</vt:lpstr>
      <vt:lpstr>1 ГРУППА  Дедушка, учитель, папа, мама Иней, пыль, дождь, роса Молоко, сливки, сыр, хлеб Минута, секунда, час, вечер Василий, Федор, Семен, Иванов. Дождь, снег, осадки, иней, град </vt:lpstr>
      <vt:lpstr>  2 ГРУППА  Молоток, топор, метла, отвёртка Тюльпан, лилия, фасоль, ромашка, роза. Река, озеро, море, мост, болото. Стеклянный, деревянный, лёгкий, железный, пластмассовый Пословица, поговорка, басня, сказка, былина Треугольник, отрезок, квадрат, круг,  прямоугольник  </vt:lpstr>
      <vt:lpstr>   3 ГРУППА  Запятая, точка, двоеточие, союз, тире Холодный, горячий, теплый, кислый, ледяной Роза, тюльпан, нарцисс, цветок, гладиолус Справедливость, доброта, искренность, зависть,  честность Карась, окунь, рыба, щука Столяр, шофёр, читатель, учитель  </vt:lpstr>
      <vt:lpstr>Закончи предложение:  -  На уроке я узнал (а)... </vt:lpstr>
      <vt:lpstr>Спасибо 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 «Классификация предметов и явлений»</dc:title>
  <dc:creator>Юлия</dc:creator>
  <cp:lastModifiedBy>Admin</cp:lastModifiedBy>
  <cp:revision>29</cp:revision>
  <dcterms:created xsi:type="dcterms:W3CDTF">2012-11-06T08:23:35Z</dcterms:created>
  <dcterms:modified xsi:type="dcterms:W3CDTF">2012-12-17T00:32:09Z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