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73" r:id="rId12"/>
    <p:sldId id="268" r:id="rId13"/>
    <p:sldId id="270" r:id="rId14"/>
    <p:sldId id="271" r:id="rId15"/>
    <p:sldId id="272" r:id="rId16"/>
    <p:sldId id="275" r:id="rId17"/>
    <p:sldId id="277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7C72-8AB3-4C97-8591-4F5D58A23551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B680-3187-4369-9D2E-B257A8C72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7E77-5A8A-47AC-8361-85C8631E49D9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DBA4-6A8C-47BF-AE89-9A84F509D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10CC-3628-4076-840A-76300BD078D1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918B-CB53-41C7-9E56-7890FFFA0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B6D7-D96D-4AB1-B654-CFD38CD26A24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3E0C-4A88-4E55-A1C5-D04D7DE8B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A141-ADBA-4CC5-BE67-335C2179C527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32C3-45A4-46F5-8E67-3F402955A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4655-7B53-4494-93B1-A0C8175BF112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6107-7144-4841-A914-F2A4D7E20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A48-2051-4A3C-B017-E3633E128B2C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E787-3ACC-46A5-9B98-2D2799E1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8E4-46FE-4649-B539-1CEA7E04C9FD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8BCC-AC45-48D1-A9D1-9362E11C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AF7D-9332-4B32-9216-FB7513E40AAB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9FD-B6A8-49C1-A4FF-F39AE3D18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CE83-EDCF-4EB6-A4F6-41875B56C791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9AA5-3920-4C8C-A0A6-C9CB3AFD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C88B-9AF2-4A59-B0FD-51873661319F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6A16-0704-49C6-91FB-87AA240E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9E394-5D43-46F3-8B33-37557EC1BBA7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6708E-B20F-481B-9A13-9EDE1D188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mbria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estnik.tspu.ru/files/PDF/articles/burtceva_e._v._98_102_4_106_2011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tandart.edu.ru/catalog.aspx?CatalogId=276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8413" y="603250"/>
            <a:ext cx="7515225" cy="1884363"/>
          </a:xfrm>
        </p:spPr>
      </p:pic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1500188" y="4500563"/>
            <a:ext cx="7086600" cy="1509712"/>
          </a:xfrm>
        </p:spPr>
        <p:txBody>
          <a:bodyPr/>
          <a:lstStyle/>
          <a:p>
            <a:pPr marL="73025" algn="r" eaLnBrk="1" hangingPunct="1">
              <a:lnSpc>
                <a:spcPct val="80000"/>
              </a:lnSpc>
            </a:pPr>
            <a:r>
              <a:rPr lang="ru-RU" sz="2400" smtClean="0"/>
              <a:t>Выполнила </a:t>
            </a:r>
          </a:p>
          <a:p>
            <a:pPr marL="73025" algn="r" eaLnBrk="1" hangingPunct="1">
              <a:lnSpc>
                <a:spcPct val="80000"/>
              </a:lnSpc>
            </a:pPr>
            <a:r>
              <a:rPr lang="ru-RU" sz="2400" smtClean="0"/>
              <a:t>Зуева Ирина</a:t>
            </a:r>
            <a:r>
              <a:rPr lang="ru-RU" sz="2400" smtClean="0">
                <a:latin typeface="Arial" charset="0"/>
              </a:rPr>
              <a:t> Павловна, </a:t>
            </a:r>
          </a:p>
          <a:p>
            <a:pPr marL="73025" algn="r"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учитель начальных классов</a:t>
            </a:r>
          </a:p>
          <a:p>
            <a:pPr marL="73025" algn="r"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ГБОУ СОШ №422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" name="Рисунок 2" descr="2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643063"/>
            <a:ext cx="3786187" cy="4976812"/>
          </a:xfrm>
          <a:prstGeom prst="rect">
            <a:avLst/>
          </a:prstGeom>
          <a:noFill/>
          <a:ln w="28575">
            <a:solidFill>
              <a:srgbClr val="A34B7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66113" cy="1163637"/>
          </a:xfrm>
        </p:spPr>
      </p:pic>
      <p:pic>
        <p:nvPicPr>
          <p:cNvPr id="3" name="Рисунок 2" descr="3-1-1 сок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1500188"/>
            <a:ext cx="6516688" cy="5214937"/>
          </a:xfrm>
          <a:prstGeom prst="rect">
            <a:avLst/>
          </a:prstGeom>
          <a:noFill/>
          <a:ln w="28575">
            <a:solidFill>
              <a:srgbClr val="A34B7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22238"/>
            <a:ext cx="8242300" cy="1549401"/>
          </a:xfrm>
        </p:spPr>
      </p:pic>
      <p:pic>
        <p:nvPicPr>
          <p:cNvPr id="5" name="Рисунок 4" descr="3-2-5-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1071563"/>
            <a:ext cx="4176712" cy="565308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" name="Рисунок 2" descr="3-2-4-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1214438"/>
            <a:ext cx="4105275" cy="555625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65100"/>
            <a:ext cx="8242300" cy="1262063"/>
          </a:xfrm>
        </p:spPr>
      </p:pic>
      <p:pic>
        <p:nvPicPr>
          <p:cNvPr id="3" name="Рисунок 2" descr="4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377950"/>
            <a:ext cx="3857625" cy="5408613"/>
          </a:xfrm>
          <a:prstGeom prst="rect">
            <a:avLst/>
          </a:prstGeom>
          <a:noFill/>
          <a:ln w="28575">
            <a:solidFill>
              <a:srgbClr val="A34B7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 descr="сжат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71500"/>
            <a:ext cx="8081963" cy="57578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29188" y="3143250"/>
            <a:ext cx="27146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79563"/>
            <a:ext cx="4891087" cy="5064125"/>
          </a:xfrm>
          <a:prstGeom prst="rect">
            <a:avLst/>
          </a:prstGeom>
          <a:noFill/>
          <a:ln w="28575">
            <a:solidFill>
              <a:srgbClr val="B55E85"/>
            </a:solidFill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-60325"/>
            <a:ext cx="7229475" cy="16764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25" y="1714500"/>
            <a:ext cx="7900988" cy="4786313"/>
          </a:xfrm>
        </p:spPr>
        <p:txBody>
          <a:bodyPr>
            <a:noAutofit/>
          </a:bodyPr>
          <a:lstStyle/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Прочитай внимательно текст.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Определи, о чём говорится в тексте(тему).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Определи, что главное хотел сказать автор (основную мысль). Найди слова и выражения, которые особенно важны.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Раздели текст на части.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Выдели главное в каждой части.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Составь план текста.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Выпиши трудные слова.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Перечитай текст.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Напиши изложение.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Проверь работу.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525" y="-42863"/>
            <a:ext cx="7383463" cy="1371601"/>
          </a:xfrm>
        </p:spPr>
      </p:pic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1143000" y="1357313"/>
            <a:ext cx="7000875" cy="5000625"/>
          </a:xfrm>
        </p:spPr>
        <p:txBody>
          <a:bodyPr/>
          <a:lstStyle/>
          <a:p>
            <a:pPr marL="73025" eaLnBrk="1" hangingPunct="1"/>
            <a:r>
              <a:rPr lang="ru-RU" sz="2200" smtClean="0"/>
              <a:t>1. Прочтите рассказ.</a:t>
            </a:r>
          </a:p>
          <a:p>
            <a:pPr marL="73025" eaLnBrk="1" hangingPunct="1"/>
            <a:r>
              <a:rPr lang="ru-RU" sz="2200" smtClean="0"/>
              <a:t>2. Определите его тему (о чем он?).</a:t>
            </a:r>
          </a:p>
          <a:p>
            <a:pPr marL="73025" eaLnBrk="1" hangingPunct="1"/>
            <a:r>
              <a:rPr lang="ru-RU" sz="2200" smtClean="0"/>
              <a:t>3. Сформулируйте  его  основную  мысль (чему </a:t>
            </a:r>
          </a:p>
          <a:p>
            <a:pPr marL="73025" eaLnBrk="1" hangingPunct="1"/>
            <a:r>
              <a:rPr lang="ru-RU" sz="2200" smtClean="0"/>
              <a:t>учит рассказ?).</a:t>
            </a:r>
          </a:p>
          <a:p>
            <a:pPr marL="73025" eaLnBrk="1" hangingPunct="1"/>
            <a:r>
              <a:rPr lang="ru-RU" sz="2200" smtClean="0"/>
              <a:t>4. Составьте подробный план.</a:t>
            </a:r>
          </a:p>
          <a:p>
            <a:pPr marL="73025" eaLnBrk="1" hangingPunct="1"/>
            <a:r>
              <a:rPr lang="ru-RU" sz="2200" smtClean="0"/>
              <a:t>5. Отметьте  в  рассказе  существенное (с)  и </a:t>
            </a:r>
          </a:p>
          <a:p>
            <a:pPr marL="73025" eaLnBrk="1" hangingPunct="1"/>
            <a:r>
              <a:rPr lang="ru-RU" sz="2200" smtClean="0"/>
              <a:t>подробности (п).</a:t>
            </a:r>
          </a:p>
          <a:p>
            <a:pPr marL="73025" eaLnBrk="1" hangingPunct="1"/>
            <a:r>
              <a:rPr lang="ru-RU" sz="2200" smtClean="0"/>
              <a:t>6. Составьте сжатый план (о чем обязательно </a:t>
            </a:r>
          </a:p>
          <a:p>
            <a:pPr marL="73025" eaLnBrk="1" hangingPunct="1"/>
            <a:r>
              <a:rPr lang="ru-RU" sz="2200" smtClean="0"/>
              <a:t>надо сказать).</a:t>
            </a:r>
          </a:p>
          <a:p>
            <a:pPr marL="73025" eaLnBrk="1" hangingPunct="1"/>
            <a:r>
              <a:rPr lang="ru-RU" sz="2200" smtClean="0"/>
              <a:t>7. Подберите «вместительные» слова для сжатого изложения.</a:t>
            </a:r>
          </a:p>
          <a:p>
            <a:pPr marL="73025" eaLnBrk="1" hangingPunct="1"/>
            <a:r>
              <a:rPr lang="ru-RU" sz="2200" smtClean="0"/>
              <a:t>8. Напишите  сжатое  изложение  каждой  части, свяжите их между собой, чтобы получился короткий рассказ.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525" y="-30163"/>
            <a:ext cx="7096125" cy="1116013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785813"/>
            <a:ext cx="8715375" cy="6357937"/>
          </a:xfrm>
        </p:spPr>
        <p:txBody>
          <a:bodyPr>
            <a:noAutofit/>
          </a:bodyPr>
          <a:lstStyle/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1. Бойко О.В., учитель МПЛ,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Верясовой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Е.А., учитель СОШ №37. Руководитель творческой группы –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Финатова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Е.Е., методист ГИМЦ РО г.Мурманска. </a:t>
            </a: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</a:rPr>
              <a:t>http://www.edu.murmansk.ru/www/to_teacher/ege/rus_yaz/izlojenie.htm</a:t>
            </a:r>
          </a:p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2. Е. В. Бурцева. Работа с текстом при обучении сжатому изложению. </a:t>
            </a: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http://vestnik.tspu.ru/files/PDF/articles/burtceva_e._v._98_102_4_106_2011.pdf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3. Методика преподавания русского языка в начальных классах: учеб. Пособие студ. Учреждений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высш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. Проф. Образования/ М.Р.Львов, В.Г.Горецкий,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О.В.Сосновская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. – 7-е изд., стер. – М.: Издательский центр «Академия», 2012. -464 с.</a:t>
            </a:r>
          </a:p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4. Моя письменная речь: учебная тетрадь. 4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класс\Г.С.Щёголева.-СПб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.: Специальная Литература, 2009.</a:t>
            </a:r>
          </a:p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     5. «Начальная школа», 2009, №1. Как подготовить сжатое изложение текста. Н.А.ЧЕРЕМИСИНА, кандидат педагогических наук, г. Рязань</a:t>
            </a:r>
          </a:p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6.  Примерная основная образовательная программа образовательного учреждения. Программы отдельных учебных предметов, курсов. </a:t>
            </a: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http://standart.edu.ru/catalog.aspx?CatalogId=2768</a:t>
            </a:r>
            <a:endParaRPr lang="ru-RU" sz="18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0352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7.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Рамзаева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Т.Г., Львов М.Р. Методика обучения русскому языку в начальных классах: Учеб. пособие для студентов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пед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ин-тов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по спец. № 2121 «Педагогика и методика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нач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. обучения».— М.: Просвещение, 1979. — 431 с., ил.  http://pedlib.ru/Books/4/0033/4_0033-437.shtml</a:t>
            </a:r>
          </a:p>
          <a:p>
            <a:pPr marL="53035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/>
          </a:p>
          <a:p>
            <a:pPr marL="53035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035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035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035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1800" dirty="0" smtClean="0"/>
          </a:p>
          <a:p>
            <a:pPr marL="53035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457200"/>
            <a:ext cx="7102475" cy="1249363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928934"/>
            <a:ext cx="8043890" cy="364333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подробные     сжатые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400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Сжатое изложение -особый вид пересказа, который ставит задачу передать из воспринятого текста главное (существенное), используя языковые средства обобщенной передачи содержания. (Морозова И.Д.)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3438" y="1643063"/>
            <a:ext cx="1571625" cy="114300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071813" y="1643063"/>
            <a:ext cx="1571625" cy="114300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65100"/>
            <a:ext cx="7102475" cy="174942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25" y="2508250"/>
            <a:ext cx="7686675" cy="3849688"/>
          </a:xfrm>
          <a:ln>
            <a:solidFill>
              <a:schemeClr val="tx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умение вычленять главное в информации;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умение сокращать текст разными способами;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умение правильно, логично и лаконично излагать свои мысли;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умение находить и уместно использовать языковые средства обобщенной передачи содержания.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6438" y="207963"/>
            <a:ext cx="7956550" cy="18827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38" y="2286000"/>
            <a:ext cx="7472362" cy="3349625"/>
          </a:xfrm>
        </p:spPr>
        <p:txBody>
          <a:bodyPr>
            <a:noAutofit/>
          </a:bodyPr>
          <a:lstStyle/>
          <a:p>
            <a:pPr marL="816102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исключение подробностей, деталей;</a:t>
            </a:r>
          </a:p>
          <a:p>
            <a:pPr marL="816102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обобщение конкретных, единичных явлений;</a:t>
            </a:r>
          </a:p>
          <a:p>
            <a:pPr marL="816102" indent="-742950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сочетание исключения и обобщения.</a:t>
            </a:r>
            <a:endParaRPr lang="ru-RU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225" y="603250"/>
            <a:ext cx="8162925" cy="1841500"/>
          </a:xfrm>
        </p:spPr>
      </p:pic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1571625" y="2071688"/>
            <a:ext cx="7086600" cy="1509712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071688"/>
          <a:ext cx="8643938" cy="38401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17"/>
                <a:gridCol w="1854386"/>
                <a:gridCol w="2342598"/>
                <a:gridCol w="2161000"/>
              </a:tblGrid>
              <a:tr h="69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1-я ступень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2-я ступень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3-я ступень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4-я ступень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35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Текст с подробностям, с прямой речью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Без деталей, без прямой речи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Схематическое изложение основных событий</a:t>
                      </a: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Лишь общая мысль без сюжета, без действующих лиц</a:t>
                      </a:r>
                    </a:p>
                    <a:p>
                      <a:endParaRPr lang="ru-RU" sz="240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255588"/>
            <a:ext cx="8339138" cy="101917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357313"/>
            <a:ext cx="8115300" cy="48577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доступность;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соответствие возрастным особенностям и интересам учащихся;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познавательная и воспитательная ценность;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ясность и несложность композиции, небольшое количество действующих лиц;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безупречность в языковом отношении;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повествовательный, сюжетный характер (могут быть элементы описания и рассуждения);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наличие диалогов (по возможности);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 2"/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наличие второстепенной (несущественной) информации (пространственных описаний природы, настроений и чувств героев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863" y="280988"/>
            <a:ext cx="8253412" cy="149225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1785938"/>
            <a:ext cx="7829550" cy="4714875"/>
          </a:xfrm>
        </p:spPr>
        <p:txBody>
          <a:bodyPr>
            <a:noAutofit/>
          </a:bodyPr>
          <a:lstStyle/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Первичное чтение текста учителем.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Беседа по содержанию.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Языковой анализ текста.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Вторичное чтение текста учащимися.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Составление плана.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Устная работа по сокращению.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Сжатый пересказ текста по пунктам плана (или по опорным словам).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Самостоятельное составление текста изложения и его запись.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Самопроверка.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tx2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Совершенствование написанного. Редактирование текста.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36513"/>
            <a:ext cx="8242300" cy="1743075"/>
          </a:xfrm>
        </p:spPr>
      </p:pic>
      <p:pic>
        <p:nvPicPr>
          <p:cNvPr id="6" name="Рисунок 5" descr="1 клас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2071688"/>
            <a:ext cx="5903913" cy="4514850"/>
          </a:xfrm>
          <a:prstGeom prst="rect">
            <a:avLst/>
          </a:prstGeom>
          <a:noFill/>
          <a:ln w="28575">
            <a:solidFill>
              <a:srgbClr val="A34B7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77925"/>
          </a:xfrm>
        </p:spPr>
      </p:pic>
      <p:pic>
        <p:nvPicPr>
          <p:cNvPr id="3" name="Рисунок 2" descr="2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1357313"/>
            <a:ext cx="4773613" cy="5357812"/>
          </a:xfrm>
          <a:prstGeom prst="rect">
            <a:avLst/>
          </a:prstGeom>
          <a:noFill/>
          <a:ln w="28575">
            <a:solidFill>
              <a:srgbClr val="A34B7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000000"/>
      </a:lt1>
      <a:dk2>
        <a:srgbClr val="F4E7ED"/>
      </a:dk2>
      <a:lt2>
        <a:srgbClr val="F4E7ED"/>
      </a:lt2>
      <a:accent1>
        <a:srgbClr val="512539"/>
      </a:accent1>
      <a:accent2>
        <a:srgbClr val="AC66BB"/>
      </a:accent2>
      <a:accent3>
        <a:srgbClr val="DE9306"/>
      </a:accent3>
      <a:accent4>
        <a:srgbClr val="F9B639"/>
      </a:accent4>
      <a:accent5>
        <a:srgbClr val="200E17"/>
      </a:accent5>
      <a:accent6>
        <a:srgbClr val="946204"/>
      </a:accent6>
      <a:hlink>
        <a:srgbClr val="FFDF6D"/>
      </a:hlink>
      <a:folHlink>
        <a:srgbClr val="512539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417</Words>
  <PresentationFormat>Экран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Cambria</vt:lpstr>
      <vt:lpstr>Wingdings 2</vt:lpstr>
      <vt:lpstr>Wingdings</vt:lpstr>
      <vt:lpstr>Wingdings 3</vt:lpstr>
      <vt:lpstr>Calibri</vt:lpstr>
      <vt:lpstr>Rockwell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сжатому изложению.</dc:title>
  <dc:creator>Sergey</dc:creator>
  <cp:lastModifiedBy>Школа</cp:lastModifiedBy>
  <cp:revision>47</cp:revision>
  <dcterms:created xsi:type="dcterms:W3CDTF">2013-03-17T18:41:18Z</dcterms:created>
  <dcterms:modified xsi:type="dcterms:W3CDTF">2014-03-09T15:17:16Z</dcterms:modified>
</cp:coreProperties>
</file>