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7" r:id="rId3"/>
    <p:sldId id="258" r:id="rId4"/>
    <p:sldId id="261" r:id="rId5"/>
    <p:sldId id="262" r:id="rId6"/>
    <p:sldId id="309" r:id="rId7"/>
    <p:sldId id="310" r:id="rId8"/>
    <p:sldId id="313" r:id="rId9"/>
    <p:sldId id="299" r:id="rId10"/>
    <p:sldId id="324" r:id="rId11"/>
    <p:sldId id="308" r:id="rId12"/>
    <p:sldId id="326" r:id="rId13"/>
    <p:sldId id="329" r:id="rId14"/>
    <p:sldId id="314" r:id="rId15"/>
    <p:sldId id="316" r:id="rId16"/>
    <p:sldId id="318" r:id="rId17"/>
    <p:sldId id="320" r:id="rId18"/>
    <p:sldId id="306" r:id="rId19"/>
    <p:sldId id="293" r:id="rId20"/>
    <p:sldId id="322" r:id="rId21"/>
    <p:sldId id="33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7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AF958E-D77A-4ADA-8A51-748F83186427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ED32BB-E8AA-4B4F-BED9-A87EFF086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4632" cy="2520279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4000" b="1" dirty="0">
                <a:solidFill>
                  <a:srgbClr val="C00000"/>
                </a:solidFill>
              </a:rPr>
              <a:t>Влияние подвижных игр на физическое развитие детей </a:t>
            </a:r>
            <a:r>
              <a:rPr lang="ru-RU" sz="4000" b="1" dirty="0" smtClean="0">
                <a:solidFill>
                  <a:srgbClr val="C00000"/>
                </a:solidFill>
              </a:rPr>
              <a:t>6-7 лет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5776" y="2924944"/>
            <a:ext cx="4608512" cy="33123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6354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59046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88893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260648"/>
            <a:ext cx="7924800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Дополнительная программа </a:t>
            </a:r>
            <a:r>
              <a:rPr lang="ru-RU" sz="2800" b="1" i="1" dirty="0" smtClean="0">
                <a:solidFill>
                  <a:srgbClr val="0070C0"/>
                </a:solidFill>
              </a:rPr>
              <a:t>для экспериментальной группы</a:t>
            </a:r>
            <a:endParaRPr lang="ru-RU" sz="40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4000" b="1" i="1" dirty="0" smtClean="0">
              <a:solidFill>
                <a:srgbClr val="0070C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Занятия во второй половине дня два раза в неделю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Включение подвижных игры во все режимные физкультурные занятия в первой половине дня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120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Марина\Downloads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4752528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30943212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Методика </a:t>
            </a:r>
            <a:r>
              <a:rPr lang="ru-RU" b="1" dirty="0" smtClean="0">
                <a:solidFill>
                  <a:srgbClr val="FF0000"/>
                </a:solidFill>
              </a:rPr>
              <a:t>руководства подвижными играми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3361"/>
            <a:ext cx="874846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 smtClean="0">
                <a:solidFill>
                  <a:srgbClr val="C00000"/>
                </a:solidFill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</a:rPr>
              <a:t>Целесообразно </a:t>
            </a:r>
            <a:r>
              <a:rPr lang="ru-RU" sz="2800" b="1" dirty="0">
                <a:solidFill>
                  <a:srgbClr val="C00000"/>
                </a:solidFill>
              </a:rPr>
              <a:t>знакомить с  содержанием и правилами подвижной игры в процессе самой </a:t>
            </a:r>
            <a:r>
              <a:rPr lang="ru-RU" sz="2800" b="1" dirty="0" smtClean="0">
                <a:solidFill>
                  <a:srgbClr val="C00000"/>
                </a:solidFill>
              </a:rPr>
              <a:t>игры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-Дети</a:t>
            </a:r>
            <a:r>
              <a:rPr lang="ru-RU" sz="2800" b="1" dirty="0">
                <a:solidFill>
                  <a:srgbClr val="C00000"/>
                </a:solidFill>
              </a:rPr>
              <a:t>, действуя совместно </a:t>
            </a:r>
            <a:r>
              <a:rPr lang="ru-RU" sz="2800" b="1" dirty="0" smtClean="0">
                <a:solidFill>
                  <a:srgbClr val="C00000"/>
                </a:solidFill>
              </a:rPr>
              <a:t>со </a:t>
            </a:r>
            <a:r>
              <a:rPr lang="ru-RU" sz="2800" b="1" dirty="0">
                <a:solidFill>
                  <a:srgbClr val="C00000"/>
                </a:solidFill>
              </a:rPr>
              <a:t>взрослым, запоминают последовательность </a:t>
            </a:r>
            <a:r>
              <a:rPr lang="ru-RU" sz="2800" b="1" dirty="0" smtClean="0">
                <a:solidFill>
                  <a:srgbClr val="C00000"/>
                </a:solidFill>
              </a:rPr>
              <a:t>игры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-Объяснить сигналы, </a:t>
            </a:r>
            <a:r>
              <a:rPr lang="ru-RU" sz="2800" b="1" dirty="0">
                <a:solidFill>
                  <a:srgbClr val="C00000"/>
                </a:solidFill>
              </a:rPr>
              <a:t>по которым следует начинать и  </a:t>
            </a:r>
            <a:r>
              <a:rPr lang="ru-RU" sz="2800" b="1" dirty="0" smtClean="0">
                <a:solidFill>
                  <a:srgbClr val="C00000"/>
                </a:solidFill>
              </a:rPr>
              <a:t>заканчивать движения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-Объяснить требования игры</a:t>
            </a:r>
            <a:endParaRPr lang="ru-RU" sz="28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80722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332656"/>
            <a:ext cx="7924800" cy="53823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5400" b="1" i="1" dirty="0">
                <a:solidFill>
                  <a:srgbClr val="FF0000"/>
                </a:solidFill>
              </a:rPr>
              <a:t>Показатели </a:t>
            </a:r>
            <a:endParaRPr lang="ru-RU" sz="54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54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700" b="1" i="1" dirty="0" smtClean="0">
                <a:solidFill>
                  <a:srgbClr val="FF0000"/>
                </a:solidFill>
              </a:rPr>
              <a:t>контрольной </a:t>
            </a:r>
            <a:r>
              <a:rPr lang="ru-RU" sz="4700" b="1" i="1" dirty="0">
                <a:solidFill>
                  <a:srgbClr val="FF0000"/>
                </a:solidFill>
              </a:rPr>
              <a:t>диагностики физической подготовленности   дошкольников </a:t>
            </a:r>
            <a:endParaRPr lang="ru-RU" sz="47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700" b="1" i="1" dirty="0" smtClean="0">
                <a:solidFill>
                  <a:srgbClr val="FF0000"/>
                </a:solidFill>
              </a:rPr>
              <a:t>6 </a:t>
            </a:r>
            <a:r>
              <a:rPr lang="ru-RU" sz="4700" b="1" i="1" dirty="0">
                <a:solidFill>
                  <a:srgbClr val="FF0000"/>
                </a:solidFill>
              </a:rPr>
              <a:t>– 7 лет</a:t>
            </a:r>
            <a:endParaRPr lang="ru-RU" sz="4700" dirty="0"/>
          </a:p>
        </p:txBody>
      </p:sp>
    </p:spTree>
    <p:extLst>
      <p:ext uri="{BB962C8B-B14F-4D97-AF65-F5344CB8AC3E}">
        <p14:creationId xmlns="" xmlns:p14="http://schemas.microsoft.com/office/powerpoint/2010/main" val="888427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97031714"/>
              </p:ext>
            </p:extLst>
          </p:nvPr>
        </p:nvGraphicFramePr>
        <p:xfrm>
          <a:off x="1962150" y="0"/>
          <a:ext cx="5219700" cy="3095625"/>
        </p:xfrm>
        <a:graphic>
          <a:graphicData uri="http://schemas.openxmlformats.org/presentationml/2006/ole">
            <p:oleObj spid="_x0000_s18440" name="Диаграмма" r:id="rId3" imgW="5219617" imgH="3093768" progId="MSGraph.Chart.8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2406363"/>
              </p:ext>
            </p:extLst>
          </p:nvPr>
        </p:nvGraphicFramePr>
        <p:xfrm>
          <a:off x="2267744" y="3501008"/>
          <a:ext cx="4876800" cy="2724150"/>
        </p:xfrm>
        <a:graphic>
          <a:graphicData uri="http://schemas.openxmlformats.org/presentationml/2006/ole">
            <p:oleObj spid="_x0000_s18441" name="Диаграмма" r:id="rId4" imgW="4876872" imgH="2727864" progId="MSGraph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64971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Сравнительный анализ результатов </a:t>
            </a:r>
            <a:r>
              <a:rPr lang="ru-RU" sz="4000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 обследуемых </a:t>
            </a:r>
            <a:r>
              <a:rPr lang="ru-RU" sz="4000" dirty="0">
                <a:solidFill>
                  <a:srgbClr val="FF0000"/>
                </a:solidFill>
              </a:rPr>
              <a:t>группах показал, что темпы прироста в экспериментальной группе   значительно выше, чем в контрольной</a:t>
            </a:r>
          </a:p>
        </p:txBody>
      </p:sp>
    </p:spTree>
    <p:extLst>
      <p:ext uri="{BB962C8B-B14F-4D97-AF65-F5344CB8AC3E}">
        <p14:creationId xmlns="" xmlns:p14="http://schemas.microsoft.com/office/powerpoint/2010/main" val="166910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73122900"/>
              </p:ext>
            </p:extLst>
          </p:nvPr>
        </p:nvGraphicFramePr>
        <p:xfrm>
          <a:off x="1957387" y="152400"/>
          <a:ext cx="5534025" cy="3095625"/>
        </p:xfrm>
        <a:graphic>
          <a:graphicData uri="http://schemas.openxmlformats.org/presentationml/2006/ole">
            <p:oleObj spid="_x0000_s20488" name="Диаграмма" r:id="rId3" imgW="5532106" imgH="3093768" progId="MSGraph.Chart.8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1812660"/>
              </p:ext>
            </p:extLst>
          </p:nvPr>
        </p:nvGraphicFramePr>
        <p:xfrm>
          <a:off x="1957387" y="3284984"/>
          <a:ext cx="5534025" cy="3095625"/>
        </p:xfrm>
        <a:graphic>
          <a:graphicData uri="http://schemas.openxmlformats.org/presentationml/2006/ole">
            <p:oleObj spid="_x0000_s20489" name="Диаграмма" r:id="rId4" imgW="5532106" imgH="3093768" progId="MSGraph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14758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260648"/>
            <a:ext cx="79248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Сравнительный анализ  результатов в конце эксперимента: </a:t>
            </a:r>
            <a:endParaRPr lang="ru-RU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2800" i="1" dirty="0" smtClean="0">
                <a:solidFill>
                  <a:srgbClr val="C00000"/>
                </a:solidFill>
              </a:rPr>
              <a:t>В </a:t>
            </a:r>
            <a:r>
              <a:rPr lang="ru-RU" sz="2800" i="1" dirty="0">
                <a:solidFill>
                  <a:srgbClr val="C00000"/>
                </a:solidFill>
              </a:rPr>
              <a:t>экспериментальной группе:</a:t>
            </a:r>
            <a:endParaRPr lang="ru-RU" sz="2800" dirty="0">
              <a:solidFill>
                <a:srgbClr val="C00000"/>
              </a:solidFill>
            </a:endParaRPr>
          </a:p>
          <a:p>
            <a:pPr lvl="0" algn="ctr"/>
            <a:r>
              <a:rPr lang="ru-RU" sz="2800" dirty="0">
                <a:solidFill>
                  <a:srgbClr val="C00000"/>
                </a:solidFill>
              </a:rPr>
              <a:t>Высокий уровень увеличился на 74</a:t>
            </a:r>
            <a:r>
              <a:rPr lang="ru-RU" sz="2800" dirty="0" smtClean="0">
                <a:solidFill>
                  <a:srgbClr val="C00000"/>
                </a:solidFill>
              </a:rPr>
              <a:t>%</a:t>
            </a:r>
            <a:endParaRPr lang="ru-RU" sz="2800" dirty="0">
              <a:solidFill>
                <a:srgbClr val="C00000"/>
              </a:solidFill>
            </a:endParaRPr>
          </a:p>
          <a:p>
            <a:pPr lvl="0" algn="ctr"/>
            <a:r>
              <a:rPr lang="ru-RU" sz="2800" dirty="0">
                <a:solidFill>
                  <a:srgbClr val="C00000"/>
                </a:solidFill>
              </a:rPr>
              <a:t>Средний уровень уменьшился на 5</a:t>
            </a:r>
            <a:r>
              <a:rPr lang="ru-RU" sz="2800" dirty="0" smtClean="0">
                <a:solidFill>
                  <a:srgbClr val="C00000"/>
                </a:solidFill>
              </a:rPr>
              <a:t>%</a:t>
            </a:r>
            <a:endParaRPr lang="ru-RU" sz="2800" dirty="0">
              <a:solidFill>
                <a:srgbClr val="C00000"/>
              </a:solidFill>
            </a:endParaRPr>
          </a:p>
          <a:p>
            <a:pPr lvl="0" algn="ctr"/>
            <a:r>
              <a:rPr lang="ru-RU" sz="2800" dirty="0">
                <a:solidFill>
                  <a:srgbClr val="C00000"/>
                </a:solidFill>
              </a:rPr>
              <a:t>Низкий уровень уменьшился на 41</a:t>
            </a:r>
            <a:r>
              <a:rPr lang="ru-RU" sz="2800" dirty="0" smtClean="0">
                <a:solidFill>
                  <a:srgbClr val="C00000"/>
                </a:solidFill>
              </a:rPr>
              <a:t>%</a:t>
            </a:r>
          </a:p>
          <a:p>
            <a:pPr lvl="0" algn="ctr"/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2800" i="1" dirty="0" smtClean="0">
                <a:solidFill>
                  <a:srgbClr val="C00000"/>
                </a:solidFill>
              </a:rPr>
              <a:t>В </a:t>
            </a:r>
            <a:r>
              <a:rPr lang="ru-RU" sz="2800" i="1" dirty="0">
                <a:solidFill>
                  <a:srgbClr val="C00000"/>
                </a:solidFill>
              </a:rPr>
              <a:t>контрольной группе:</a:t>
            </a:r>
            <a:endParaRPr lang="ru-RU" sz="2800" dirty="0">
              <a:solidFill>
                <a:srgbClr val="C00000"/>
              </a:solidFill>
            </a:endParaRPr>
          </a:p>
          <a:p>
            <a:pPr lvl="0" algn="ctr"/>
            <a:r>
              <a:rPr lang="ru-RU" sz="2800" dirty="0">
                <a:solidFill>
                  <a:srgbClr val="C00000"/>
                </a:solidFill>
              </a:rPr>
              <a:t>Высокий уровень увеличился на 53</a:t>
            </a:r>
            <a:r>
              <a:rPr lang="ru-RU" sz="2800" dirty="0" smtClean="0">
                <a:solidFill>
                  <a:srgbClr val="C00000"/>
                </a:solidFill>
              </a:rPr>
              <a:t>%</a:t>
            </a:r>
            <a:endParaRPr lang="ru-RU" sz="2800" dirty="0">
              <a:solidFill>
                <a:srgbClr val="C00000"/>
              </a:solidFill>
            </a:endParaRPr>
          </a:p>
          <a:p>
            <a:pPr lvl="0" algn="ctr"/>
            <a:r>
              <a:rPr lang="ru-RU" sz="2800" dirty="0">
                <a:solidFill>
                  <a:srgbClr val="C00000"/>
                </a:solidFill>
              </a:rPr>
              <a:t>Средний уровень уменьшился на 13</a:t>
            </a:r>
            <a:r>
              <a:rPr lang="ru-RU" sz="2800" dirty="0" smtClean="0">
                <a:solidFill>
                  <a:srgbClr val="C00000"/>
                </a:solidFill>
              </a:rPr>
              <a:t>%</a:t>
            </a:r>
            <a:endParaRPr lang="ru-RU" sz="2800" dirty="0">
              <a:solidFill>
                <a:srgbClr val="C00000"/>
              </a:solidFill>
            </a:endParaRPr>
          </a:p>
          <a:p>
            <a:pPr lvl="0" algn="ctr"/>
            <a:r>
              <a:rPr lang="ru-RU" sz="2800" dirty="0">
                <a:solidFill>
                  <a:srgbClr val="C00000"/>
                </a:solidFill>
              </a:rPr>
              <a:t>Низкий уровень уменьшился на 20</a:t>
            </a:r>
            <a:r>
              <a:rPr lang="ru-RU" sz="2800" dirty="0" smtClean="0">
                <a:solidFill>
                  <a:srgbClr val="C00000"/>
                </a:solidFill>
              </a:rPr>
              <a:t>%</a:t>
            </a:r>
            <a:endParaRPr lang="ru-RU" sz="28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49106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Марина\Downloads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5112568" cy="36724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3118801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i="1" u="sng" dirty="0" smtClean="0">
                <a:solidFill>
                  <a:srgbClr val="FF0000"/>
                </a:solidFill>
              </a:rPr>
              <a:t>Актуальность:</a:t>
            </a:r>
          </a:p>
          <a:p>
            <a:pPr marL="0" indent="0" algn="ctr">
              <a:buNone/>
            </a:pPr>
            <a:endParaRPr lang="ru-RU" sz="4800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5400" i="1" dirty="0" smtClean="0">
                <a:solidFill>
                  <a:srgbClr val="C00000"/>
                </a:solidFill>
              </a:rPr>
              <a:t>подвижные игры являются наиболее эффективным средством физического развития</a:t>
            </a:r>
            <a:endParaRPr lang="ru-RU" sz="5400" i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357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Подвижные игры</a:t>
            </a:r>
          </a:p>
          <a:p>
            <a:pPr marL="0" indent="0" algn="ctr">
              <a:buNone/>
            </a:pPr>
            <a:endParaRPr lang="ru-RU" sz="4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4000" dirty="0" smtClean="0">
                <a:solidFill>
                  <a:srgbClr val="00B050"/>
                </a:solidFill>
              </a:rPr>
              <a:t>-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это положительные эмоции </a:t>
            </a:r>
            <a:r>
              <a:rPr lang="ru-RU" sz="4000" b="1" dirty="0">
                <a:solidFill>
                  <a:srgbClr val="00B050"/>
                </a:solidFill>
              </a:rPr>
              <a:t>детей</a:t>
            </a:r>
            <a:r>
              <a:rPr lang="ru-RU" sz="4000" b="1" dirty="0" smtClean="0">
                <a:solidFill>
                  <a:srgbClr val="00B05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C000"/>
                </a:solidFill>
              </a:rPr>
              <a:t>          </a:t>
            </a:r>
            <a:r>
              <a:rPr lang="ru-RU" sz="4000" b="1" dirty="0" smtClean="0">
                <a:solidFill>
                  <a:srgbClr val="FF0000"/>
                </a:solidFill>
              </a:rPr>
              <a:t>радость и </a:t>
            </a:r>
            <a:r>
              <a:rPr lang="ru-RU" sz="4000" b="1" dirty="0">
                <a:solidFill>
                  <a:srgbClr val="FF0000"/>
                </a:solidFill>
              </a:rPr>
              <a:t>удовольствие,</a:t>
            </a:r>
            <a:r>
              <a:rPr lang="ru-RU" sz="4000" b="1" dirty="0">
                <a:solidFill>
                  <a:srgbClr val="FFC000"/>
                </a:solidFill>
              </a:rPr>
              <a:t> </a:t>
            </a:r>
            <a:r>
              <a:rPr lang="ru-RU" sz="4000" b="1" dirty="0" smtClean="0">
                <a:solidFill>
                  <a:srgbClr val="FFC000"/>
                </a:solidFill>
              </a:rPr>
              <a:t>                        </a:t>
            </a:r>
            <a:r>
              <a:rPr lang="ru-RU" sz="4000" dirty="0" smtClean="0">
                <a:solidFill>
                  <a:srgbClr val="0070C0"/>
                </a:solidFill>
              </a:rPr>
              <a:t>приподнятость и  воодушевление,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</a:t>
            </a:r>
            <a:r>
              <a:rPr lang="ru-RU" sz="4000" b="1" dirty="0" smtClean="0">
                <a:solidFill>
                  <a:srgbClr val="7030A0"/>
                </a:solidFill>
              </a:rPr>
              <a:t>повышенный </a:t>
            </a:r>
            <a:r>
              <a:rPr lang="ru-RU" sz="4000" b="1" dirty="0">
                <a:solidFill>
                  <a:srgbClr val="7030A0"/>
                </a:solidFill>
              </a:rPr>
              <a:t>тонус всего 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      организма! 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7858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Составила воспитатель: </a:t>
            </a:r>
            <a:r>
              <a:rPr lang="ru-RU" dirty="0" err="1" smtClean="0"/>
              <a:t>Драпий</a:t>
            </a:r>
            <a:r>
              <a:rPr lang="ru-RU" dirty="0" smtClean="0"/>
              <a:t> М.А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071678"/>
            <a:ext cx="8091324" cy="3643338"/>
          </a:xfrm>
        </p:spPr>
        <p:txBody>
          <a:bodyPr/>
          <a:lstStyle/>
          <a:p>
            <a:pPr>
              <a:buNone/>
            </a:pPr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i="1" u="sng" dirty="0">
                <a:solidFill>
                  <a:srgbClr val="FF0000"/>
                </a:solidFill>
              </a:rPr>
              <a:t>Цель </a:t>
            </a:r>
            <a:r>
              <a:rPr lang="ru-RU" sz="6000" i="1" u="sng" dirty="0" smtClean="0">
                <a:solidFill>
                  <a:srgbClr val="FF0000"/>
                </a:solidFill>
              </a:rPr>
              <a:t>исследования:</a:t>
            </a:r>
          </a:p>
          <a:p>
            <a:pPr marL="0" indent="0" algn="ctr">
              <a:buNone/>
            </a:pPr>
            <a:endParaRPr lang="ru-RU" sz="6000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исследовать </a:t>
            </a:r>
            <a:r>
              <a:rPr lang="ru-RU" sz="4400" b="1" i="1" dirty="0">
                <a:solidFill>
                  <a:srgbClr val="C00000"/>
                </a:solidFill>
              </a:rPr>
              <a:t>влияние подвижных игр на </a:t>
            </a:r>
            <a:r>
              <a:rPr lang="ru-RU" sz="4400" b="1" i="1" dirty="0" smtClean="0">
                <a:solidFill>
                  <a:srgbClr val="C00000"/>
                </a:solidFill>
              </a:rPr>
              <a:t>физическое </a:t>
            </a:r>
            <a:r>
              <a:rPr lang="ru-RU" sz="4400" b="1" i="1" dirty="0">
                <a:solidFill>
                  <a:srgbClr val="C00000"/>
                </a:solidFill>
              </a:rPr>
              <a:t>развитие детей 6-7 лет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1776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924800" cy="5338936"/>
          </a:xfrm>
        </p:spPr>
        <p:txBody>
          <a:bodyPr/>
          <a:lstStyle/>
          <a:p>
            <a:pPr marL="0" indent="0" algn="ctr">
              <a:buNone/>
            </a:pPr>
            <a:endParaRPr lang="ru-RU" sz="4400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i="1" u="sng" dirty="0" smtClean="0">
                <a:solidFill>
                  <a:srgbClr val="FF0000"/>
                </a:solidFill>
              </a:rPr>
              <a:t>Гипотеза исследования: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направленные занятия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 	    подвижными </a:t>
            </a:r>
            <a:r>
              <a:rPr lang="ru-RU" sz="3200" b="1" i="1" dirty="0">
                <a:solidFill>
                  <a:srgbClr val="C00000"/>
                </a:solidFill>
              </a:rPr>
              <a:t>играми </a:t>
            </a:r>
            <a:endParaRPr lang="ru-RU" sz="32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		      позволит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           повысить уровень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  </a:t>
            </a:r>
            <a:r>
              <a:rPr lang="ru-RU" sz="3600" b="1" i="1" dirty="0" smtClean="0">
                <a:solidFill>
                  <a:srgbClr val="C00000"/>
                </a:solidFill>
              </a:rPr>
              <a:t>физических качеств детей      </a:t>
            </a:r>
            <a:endParaRPr lang="ru-RU" sz="3600" b="1" i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5370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Задачи:</a:t>
            </a:r>
          </a:p>
          <a:p>
            <a:pPr marL="0" indent="0" algn="ctr">
              <a:buNone/>
            </a:pPr>
            <a:endParaRPr lang="ru-RU" sz="3600" b="1" i="1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Проанализировать </a:t>
            </a:r>
            <a:r>
              <a:rPr lang="ru-RU" sz="2400" b="1" dirty="0">
                <a:solidFill>
                  <a:srgbClr val="C00000"/>
                </a:solidFill>
              </a:rPr>
              <a:t>особенности физического развития детей 6-7 </a:t>
            </a:r>
            <a:r>
              <a:rPr lang="ru-RU" sz="2400" b="1" dirty="0" smtClean="0">
                <a:solidFill>
                  <a:srgbClr val="C00000"/>
                </a:solidFill>
              </a:rPr>
              <a:t>лет</a:t>
            </a:r>
          </a:p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Изучить </a:t>
            </a:r>
            <a:r>
              <a:rPr lang="ru-RU" sz="2400" b="1" dirty="0">
                <a:solidFill>
                  <a:srgbClr val="C00000"/>
                </a:solidFill>
              </a:rPr>
              <a:t>методику организации и проведения подвижных </a:t>
            </a:r>
            <a:r>
              <a:rPr lang="ru-RU" sz="2400" b="1" dirty="0" smtClean="0">
                <a:solidFill>
                  <a:srgbClr val="C00000"/>
                </a:solidFill>
              </a:rPr>
              <a:t>игр</a:t>
            </a:r>
          </a:p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Выявить   особенности  </a:t>
            </a:r>
            <a:r>
              <a:rPr lang="ru-RU" sz="2400" b="1" dirty="0">
                <a:solidFill>
                  <a:srgbClr val="C00000"/>
                </a:solidFill>
              </a:rPr>
              <a:t>развития физических качеств у детей 6-7 лет на основе использования подвижных </a:t>
            </a:r>
            <a:r>
              <a:rPr lang="ru-RU" sz="2400" b="1" dirty="0" smtClean="0">
                <a:solidFill>
                  <a:srgbClr val="C00000"/>
                </a:solidFill>
              </a:rPr>
              <a:t>игр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Организовать эксперимент, подтверждающий положительное влияние   </a:t>
            </a:r>
            <a:r>
              <a:rPr lang="ru-RU" sz="2400" b="1" dirty="0">
                <a:solidFill>
                  <a:srgbClr val="C00000"/>
                </a:solidFill>
              </a:rPr>
              <a:t>подвижных </a:t>
            </a:r>
            <a:r>
              <a:rPr lang="ru-RU" sz="2400" b="1" dirty="0" smtClean="0">
                <a:solidFill>
                  <a:srgbClr val="C00000"/>
                </a:solidFill>
              </a:rPr>
              <a:t>игр на развития </a:t>
            </a:r>
            <a:r>
              <a:rPr lang="ru-RU" sz="2400" b="1" dirty="0">
                <a:solidFill>
                  <a:srgbClr val="C00000"/>
                </a:solidFill>
              </a:rPr>
              <a:t>физических качеств детей 6-7 </a:t>
            </a:r>
            <a:r>
              <a:rPr lang="ru-RU" sz="2400" b="1" dirty="0" smtClean="0">
                <a:solidFill>
                  <a:srgbClr val="C00000"/>
                </a:solidFill>
              </a:rPr>
              <a:t>лет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Предложить картотеку </a:t>
            </a:r>
            <a:r>
              <a:rPr lang="ru-RU" sz="2400" b="1" dirty="0">
                <a:solidFill>
                  <a:srgbClr val="C00000"/>
                </a:solidFill>
              </a:rPr>
              <a:t>подвижных игр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5358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88640"/>
            <a:ext cx="79248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Тест на определение физических качеств:</a:t>
            </a:r>
          </a:p>
          <a:p>
            <a:pPr marL="0" indent="0" algn="ctr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Бег 30м. </a:t>
            </a:r>
            <a:r>
              <a:rPr lang="ru-RU" sz="3200" b="1" dirty="0">
                <a:solidFill>
                  <a:srgbClr val="7030A0"/>
                </a:solidFill>
              </a:rPr>
              <a:t>с</a:t>
            </a:r>
            <a:r>
              <a:rPr lang="ru-RU" sz="3200" b="1" dirty="0" smtClean="0">
                <a:solidFill>
                  <a:srgbClr val="7030A0"/>
                </a:solidFill>
              </a:rPr>
              <a:t>о старта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Бег с хода 10м.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Метание </a:t>
            </a:r>
            <a:r>
              <a:rPr lang="ru-RU" sz="3200" b="1" dirty="0" err="1" smtClean="0">
                <a:solidFill>
                  <a:srgbClr val="7030A0"/>
                </a:solidFill>
              </a:rPr>
              <a:t>медбола</a:t>
            </a:r>
            <a:r>
              <a:rPr lang="ru-RU" sz="3200" b="1" dirty="0" smtClean="0">
                <a:solidFill>
                  <a:srgbClr val="7030A0"/>
                </a:solidFill>
              </a:rPr>
              <a:t> 1кг.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Прыжок в длину с места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Челночный бег 3</a:t>
            </a:r>
            <a:r>
              <a:rPr lang="en-US" sz="3200" b="1" dirty="0" smtClean="0">
                <a:solidFill>
                  <a:srgbClr val="7030A0"/>
                </a:solidFill>
              </a:rPr>
              <a:t>*10</a:t>
            </a:r>
            <a:r>
              <a:rPr lang="ru-RU" sz="3200" b="1" dirty="0" smtClean="0">
                <a:solidFill>
                  <a:srgbClr val="7030A0"/>
                </a:solidFill>
              </a:rPr>
              <a:t>м.</a:t>
            </a:r>
          </a:p>
          <a:p>
            <a:pPr marL="514350" indent="-514350">
              <a:buAutoNum type="arabicPeriod"/>
            </a:pPr>
            <a:r>
              <a:rPr lang="ru-RU" sz="3200" b="1" dirty="0" err="1" smtClean="0">
                <a:solidFill>
                  <a:srgbClr val="7030A0"/>
                </a:solidFill>
              </a:rPr>
              <a:t>Обегание</a:t>
            </a:r>
            <a:r>
              <a:rPr lang="ru-RU" sz="3200" b="1" dirty="0" smtClean="0">
                <a:solidFill>
                  <a:srgbClr val="7030A0"/>
                </a:solidFill>
              </a:rPr>
              <a:t> препятствий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3577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404664"/>
            <a:ext cx="792480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i="1" dirty="0">
                <a:solidFill>
                  <a:srgbClr val="FFFFFF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</a:rPr>
              <a:t>Показатели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физической </a:t>
            </a:r>
            <a:r>
              <a:rPr lang="ru-RU" sz="3200" b="1" i="1" dirty="0">
                <a:solidFill>
                  <a:srgbClr val="FF0000"/>
                </a:solidFill>
              </a:rPr>
              <a:t>подготовленности 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экспериментальной </a:t>
            </a:r>
            <a:r>
              <a:rPr lang="ru-RU" sz="4400" b="1" i="1" dirty="0">
                <a:solidFill>
                  <a:srgbClr val="FF0000"/>
                </a:solidFill>
              </a:rPr>
              <a:t>и </a:t>
            </a:r>
            <a:r>
              <a:rPr lang="ru-RU" sz="4400" b="1" i="1" dirty="0" smtClean="0">
                <a:solidFill>
                  <a:srgbClr val="FF0000"/>
                </a:solidFill>
              </a:rPr>
              <a:t>контрольной группы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(</a:t>
            </a:r>
            <a:r>
              <a:rPr lang="ru-RU" sz="2400" b="1" i="1" dirty="0" smtClean="0">
                <a:solidFill>
                  <a:srgbClr val="FF0000"/>
                </a:solidFill>
              </a:rPr>
              <a:t>в начале эксперимента)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8348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40156287"/>
              </p:ext>
            </p:extLst>
          </p:nvPr>
        </p:nvGraphicFramePr>
        <p:xfrm>
          <a:off x="2195736" y="116632"/>
          <a:ext cx="5629275" cy="3095625"/>
        </p:xfrm>
        <a:graphic>
          <a:graphicData uri="http://schemas.openxmlformats.org/presentationml/2006/ole">
            <p:oleObj spid="_x0000_s17416" name="Диаграмма" r:id="rId3" imgW="5631083" imgH="3093768" progId="MSGraph.Chart.8">
              <p:embed/>
            </p:oleObj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382852"/>
              </p:ext>
            </p:extLst>
          </p:nvPr>
        </p:nvGraphicFramePr>
        <p:xfrm>
          <a:off x="2267744" y="3284984"/>
          <a:ext cx="5219700" cy="3095625"/>
        </p:xfrm>
        <a:graphic>
          <a:graphicData uri="http://schemas.openxmlformats.org/presentationml/2006/ole">
            <p:oleObj spid="_x0000_s17417" name="Диаграмма" r:id="rId4" imgW="5219617" imgH="3093768" progId="MSGraph.Char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62174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16632"/>
            <a:ext cx="7924800" cy="5598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3200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200" b="1" i="1" u="sng" dirty="0" smtClean="0">
                <a:solidFill>
                  <a:srgbClr val="FF0000"/>
                </a:solidFill>
              </a:rPr>
              <a:t>Программа эксперимента</a:t>
            </a:r>
          </a:p>
          <a:p>
            <a:pPr marL="0" indent="0" algn="ctr">
              <a:buNone/>
            </a:pPr>
            <a:endParaRPr lang="ru-RU" sz="3200" b="1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3200" b="1" i="1" u="sng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Утренняя гимнастика – ежедневно, продолжительностью 15 </a:t>
            </a:r>
            <a:r>
              <a:rPr lang="ru-RU" sz="2800" b="1" dirty="0" smtClean="0">
                <a:solidFill>
                  <a:srgbClr val="C00000"/>
                </a:solidFill>
              </a:rPr>
              <a:t>мин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Физкультурные занятия – 2 раза в зале и одно на площадке с оздоровительной направленностью, продолжительностью 30 </a:t>
            </a:r>
            <a:r>
              <a:rPr lang="ru-RU" sz="2800" b="1" dirty="0" smtClean="0">
                <a:solidFill>
                  <a:srgbClr val="C00000"/>
                </a:solidFill>
              </a:rPr>
              <a:t>мин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Гимнастика после дневного сна – 15 </a:t>
            </a:r>
            <a:r>
              <a:rPr lang="ru-RU" sz="2800" b="1" dirty="0" smtClean="0">
                <a:solidFill>
                  <a:srgbClr val="C00000"/>
                </a:solidFill>
              </a:rPr>
              <a:t>мин</a:t>
            </a:r>
            <a:endParaRPr lang="ru-RU" sz="28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9149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525</TotalTime>
  <Words>308</Words>
  <Application>Microsoft Office PowerPoint</Application>
  <PresentationFormat>Экран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Официальная</vt:lpstr>
      <vt:lpstr>Диаграмма</vt:lpstr>
      <vt:lpstr> Влияние подвижных игр на физическое развитие детей 6-7 лет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Методика руководства подвижными играми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Составила воспитатель: Драпий М.А.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подвижных игр на физическое развитие детей 6-7 лет</dc:title>
  <dc:creator>Марина</dc:creator>
  <cp:lastModifiedBy>Марина</cp:lastModifiedBy>
  <cp:revision>47</cp:revision>
  <dcterms:created xsi:type="dcterms:W3CDTF">2013-05-11T06:43:34Z</dcterms:created>
  <dcterms:modified xsi:type="dcterms:W3CDTF">2014-04-20T09:17:12Z</dcterms:modified>
</cp:coreProperties>
</file>