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07.11.2013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91680" y="1628800"/>
            <a:ext cx="6192688" cy="1107996"/>
          </a:xfrm>
          <a:prstGeom prst="rect">
            <a:avLst/>
          </a:prstGeom>
          <a:noFill/>
        </p:spPr>
        <p:txBody>
          <a:bodyPr wrap="square" rtlCol="0">
            <a:spAutoFit/>
          </a:bodyPr>
          <a:lstStyle/>
          <a:p>
            <a:pPr algn="ctr"/>
            <a:r>
              <a:rPr lang="ru-RU" sz="6600" b="1" i="1" dirty="0" smtClean="0">
                <a:ln w="18000">
                  <a:solidFill>
                    <a:schemeClr val="accent1">
                      <a:lumMod val="75000"/>
                    </a:schemeClr>
                  </a:solidFill>
                  <a:prstDash val="solid"/>
                  <a:miter lim="800000"/>
                </a:ln>
                <a:solidFill>
                  <a:srgbClr val="FF6600"/>
                </a:solidFill>
                <a:effectLst>
                  <a:outerShdw blurRad="25500" dist="23000" dir="7020000" algn="tl">
                    <a:srgbClr val="000000">
                      <a:alpha val="50000"/>
                    </a:srgbClr>
                  </a:outerShdw>
                </a:effectLst>
                <a:latin typeface="Georgia" pitchFamily="18" charset="0"/>
              </a:rPr>
              <a:t>Береста</a:t>
            </a:r>
            <a:endParaRPr lang="ru-RU" sz="6600" b="1" i="1" dirty="0">
              <a:ln w="18000">
                <a:solidFill>
                  <a:schemeClr val="accent1">
                    <a:lumMod val="75000"/>
                  </a:schemeClr>
                </a:solidFill>
                <a:prstDash val="solid"/>
                <a:miter lim="800000"/>
              </a:ln>
              <a:solidFill>
                <a:srgbClr val="FF6600"/>
              </a:solidFill>
              <a:effectLst>
                <a:outerShdw blurRad="25500" dist="23000" dir="7020000" algn="tl">
                  <a:srgbClr val="000000">
                    <a:alpha val="50000"/>
                  </a:srgbClr>
                </a:outerShdw>
              </a:effectLst>
              <a:latin typeface="Georgia" pitchFamily="18" charset="0"/>
            </a:endParaRPr>
          </a:p>
        </p:txBody>
      </p:sp>
      <p:grpSp>
        <p:nvGrpSpPr>
          <p:cNvPr id="9" name="Группа 8"/>
          <p:cNvGrpSpPr/>
          <p:nvPr/>
        </p:nvGrpSpPr>
        <p:grpSpPr>
          <a:xfrm>
            <a:off x="6228184" y="4365104"/>
            <a:ext cx="984684" cy="1662220"/>
            <a:chOff x="6228184" y="4365104"/>
            <a:chExt cx="984684" cy="1662220"/>
          </a:xfrm>
        </p:grpSpPr>
        <p:sp>
          <p:nvSpPr>
            <p:cNvPr id="5" name="Овал 4"/>
            <p:cNvSpPr/>
            <p:nvPr/>
          </p:nvSpPr>
          <p:spPr>
            <a:xfrm>
              <a:off x="6228184" y="4365104"/>
              <a:ext cx="432048" cy="432048"/>
            </a:xfrm>
            <a:prstGeom prst="ellipse">
              <a:avLst/>
            </a:prstGeom>
            <a:solidFill>
              <a:schemeClr val="bg1">
                <a:alpha val="45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sp>
          <p:nvSpPr>
            <p:cNvPr id="6" name="Овал 5"/>
            <p:cNvSpPr/>
            <p:nvPr/>
          </p:nvSpPr>
          <p:spPr>
            <a:xfrm>
              <a:off x="6844444" y="5290476"/>
              <a:ext cx="368424" cy="368424"/>
            </a:xfrm>
            <a:prstGeom prst="ellipse">
              <a:avLst/>
            </a:prstGeom>
            <a:solidFill>
              <a:schemeClr val="bg1">
                <a:alpha val="45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sp>
          <p:nvSpPr>
            <p:cNvPr id="7" name="Овал 6"/>
            <p:cNvSpPr/>
            <p:nvPr/>
          </p:nvSpPr>
          <p:spPr>
            <a:xfrm>
              <a:off x="6508131" y="5843112"/>
              <a:ext cx="184212" cy="184212"/>
            </a:xfrm>
            <a:prstGeom prst="ellipse">
              <a:avLst/>
            </a:prstGeom>
            <a:solidFill>
              <a:schemeClr val="bg1">
                <a:alpha val="45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grpSp>
      <p:sp>
        <p:nvSpPr>
          <p:cNvPr id="8" name="TextBox 7"/>
          <p:cNvSpPr txBox="1"/>
          <p:nvPr/>
        </p:nvSpPr>
        <p:spPr>
          <a:xfrm>
            <a:off x="3707904" y="4581128"/>
            <a:ext cx="4104456" cy="1569660"/>
          </a:xfrm>
          <a:prstGeom prst="rect">
            <a:avLst/>
          </a:prstGeom>
          <a:noFill/>
        </p:spPr>
        <p:txBody>
          <a:bodyPr wrap="square" rtlCol="0">
            <a:spAutoFit/>
          </a:bodyPr>
          <a:lstStyle/>
          <a:p>
            <a:r>
              <a:rPr lang="ru-RU" sz="2400" b="1" i="1" dirty="0" smtClean="0">
                <a:solidFill>
                  <a:srgbClr val="00B050"/>
                </a:solidFill>
              </a:rPr>
              <a:t>Автор: учитель русского языка и литературы</a:t>
            </a:r>
          </a:p>
          <a:p>
            <a:r>
              <a:rPr lang="ru-RU" sz="2400" b="1" i="1" dirty="0" err="1" smtClean="0">
                <a:solidFill>
                  <a:srgbClr val="00B050"/>
                </a:solidFill>
              </a:rPr>
              <a:t>Лемешкова</a:t>
            </a:r>
            <a:r>
              <a:rPr lang="ru-RU" sz="2400" b="1" i="1" dirty="0" smtClean="0">
                <a:solidFill>
                  <a:srgbClr val="00B050"/>
                </a:solidFill>
              </a:rPr>
              <a:t> Людмила Владимировна</a:t>
            </a:r>
            <a:endParaRPr lang="ru-RU" sz="2400" b="1" i="1" dirty="0">
              <a:solidFill>
                <a:srgbClr val="00B050"/>
              </a:solidFill>
            </a:endParaRPr>
          </a:p>
        </p:txBody>
      </p:sp>
    </p:spTree>
    <p:extLst>
      <p:ext uri="{BB962C8B-B14F-4D97-AF65-F5344CB8AC3E}">
        <p14:creationId xmlns="" xmlns:p14="http://schemas.microsoft.com/office/powerpoint/2010/main" val="2034183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p:cNvGrpSpPr/>
          <p:nvPr/>
        </p:nvGrpSpPr>
        <p:grpSpPr>
          <a:xfrm rot="4737650">
            <a:off x="7535507" y="109818"/>
            <a:ext cx="1063210" cy="1794778"/>
            <a:chOff x="6228184" y="4365104"/>
            <a:chExt cx="984684" cy="1662220"/>
          </a:xfrm>
        </p:grpSpPr>
        <p:sp>
          <p:nvSpPr>
            <p:cNvPr id="7" name="Овал 6"/>
            <p:cNvSpPr/>
            <p:nvPr/>
          </p:nvSpPr>
          <p:spPr>
            <a:xfrm>
              <a:off x="6228184" y="4365104"/>
              <a:ext cx="432048" cy="432048"/>
            </a:xfrm>
            <a:prstGeom prst="ellipse">
              <a:avLst/>
            </a:prstGeom>
            <a:solidFill>
              <a:schemeClr val="bg1">
                <a:alpha val="45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sp>
          <p:nvSpPr>
            <p:cNvPr id="8" name="Овал 7"/>
            <p:cNvSpPr/>
            <p:nvPr/>
          </p:nvSpPr>
          <p:spPr>
            <a:xfrm>
              <a:off x="6844444" y="5290476"/>
              <a:ext cx="368424" cy="368424"/>
            </a:xfrm>
            <a:prstGeom prst="ellipse">
              <a:avLst/>
            </a:prstGeom>
            <a:solidFill>
              <a:schemeClr val="bg1">
                <a:alpha val="45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sp>
          <p:nvSpPr>
            <p:cNvPr id="9" name="Овал 8"/>
            <p:cNvSpPr/>
            <p:nvPr/>
          </p:nvSpPr>
          <p:spPr>
            <a:xfrm>
              <a:off x="6508131" y="5843112"/>
              <a:ext cx="184212" cy="184212"/>
            </a:xfrm>
            <a:prstGeom prst="ellipse">
              <a:avLst/>
            </a:prstGeom>
            <a:solidFill>
              <a:schemeClr val="bg1">
                <a:alpha val="45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grpSp>
      <p:sp>
        <p:nvSpPr>
          <p:cNvPr id="10" name="Прямоугольник 9"/>
          <p:cNvSpPr/>
          <p:nvPr/>
        </p:nvSpPr>
        <p:spPr>
          <a:xfrm rot="2235220">
            <a:off x="428283" y="4459471"/>
            <a:ext cx="4318863" cy="1325995"/>
          </a:xfrm>
          <a:prstGeom prst="rect">
            <a:avLst/>
          </a:prstGeom>
          <a:solidFill>
            <a:schemeClr val="accent1">
              <a:alpha val="31000"/>
            </a:schemeClr>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1331640" y="260648"/>
            <a:ext cx="6192688" cy="923330"/>
          </a:xfrm>
          <a:prstGeom prst="rect">
            <a:avLst/>
          </a:prstGeom>
          <a:noFill/>
        </p:spPr>
        <p:txBody>
          <a:bodyPr wrap="square" rtlCol="0">
            <a:spAutoFit/>
          </a:bodyPr>
          <a:lstStyle/>
          <a:p>
            <a:endParaRPr lang="ru-RU" sz="5400" b="1" i="1" dirty="0">
              <a:ln w="18000">
                <a:solidFill>
                  <a:schemeClr val="accent1">
                    <a:lumMod val="75000"/>
                  </a:schemeClr>
                </a:solidFill>
                <a:prstDash val="solid"/>
                <a:miter lim="800000"/>
              </a:ln>
              <a:noFill/>
              <a:effectLst>
                <a:outerShdw blurRad="25500" dist="23000" dir="7020000" algn="tl">
                  <a:srgbClr val="000000">
                    <a:alpha val="50000"/>
                  </a:srgbClr>
                </a:outerShdw>
              </a:effectLst>
            </a:endParaRPr>
          </a:p>
        </p:txBody>
      </p:sp>
      <p:sp>
        <p:nvSpPr>
          <p:cNvPr id="13" name="TextBox 12"/>
          <p:cNvSpPr txBox="1"/>
          <p:nvPr/>
        </p:nvSpPr>
        <p:spPr>
          <a:xfrm>
            <a:off x="1484040" y="413048"/>
            <a:ext cx="6192688" cy="923330"/>
          </a:xfrm>
          <a:prstGeom prst="rect">
            <a:avLst/>
          </a:prstGeom>
          <a:noFill/>
        </p:spPr>
        <p:txBody>
          <a:bodyPr wrap="square" rtlCol="0">
            <a:spAutoFit/>
          </a:bodyPr>
          <a:lstStyle/>
          <a:p>
            <a:endParaRPr lang="ru-RU" sz="5400" b="1" i="1" dirty="0">
              <a:ln w="18000">
                <a:solidFill>
                  <a:schemeClr val="accent1">
                    <a:lumMod val="75000"/>
                  </a:schemeClr>
                </a:solidFill>
                <a:prstDash val="solid"/>
                <a:miter lim="800000"/>
              </a:ln>
              <a:noFill/>
              <a:effectLst>
                <a:outerShdw blurRad="25500" dist="23000" dir="7020000" algn="tl">
                  <a:srgbClr val="000000">
                    <a:alpha val="50000"/>
                  </a:srgbClr>
                </a:outerShdw>
              </a:effectLst>
            </a:endParaRPr>
          </a:p>
        </p:txBody>
      </p:sp>
      <p:sp>
        <p:nvSpPr>
          <p:cNvPr id="5123" name="Rectangle 3"/>
          <p:cNvSpPr>
            <a:spLocks noChangeArrowheads="1"/>
          </p:cNvSpPr>
          <p:nvPr/>
        </p:nvSpPr>
        <p:spPr bwMode="auto">
          <a:xfrm>
            <a:off x="899592" y="649577"/>
            <a:ext cx="756084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Береста – настоящий чудо-материал, который сочетает в себе положительные качества: пластичность, прочность, малый вес, простоту в эксплуатации, и устойчивость к гниению. Береста – мощный антисептик и природный абсорбент: она выводит яды и очищает продукты.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Берестяной туесок лучше всякого современного термоса.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Благодаря таким уникальным качествам, береста издавна применяется в народном быту. Зайдя в крестьянский дом, можно было увидеть много разной берестяной утвари, необходимой в хозяйстве: </a:t>
            </a:r>
            <a:r>
              <a:rPr kumimoji="0" lang="ru-RU"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набирушки</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корзины, </a:t>
            </a:r>
            <a:r>
              <a:rPr kumimoji="0" lang="ru-RU"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зобни</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пестери</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сумки, короба, туеса, солонки, плошки, ступни, </a:t>
            </a:r>
            <a:r>
              <a:rPr kumimoji="0" lang="ru-RU"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брусочницы</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хлебницы... С корзинами и </a:t>
            </a:r>
            <a:r>
              <a:rPr kumimoji="0" lang="ru-RU"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пестерями</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ходили в лес по грибы и ягоды. Короба служили для хранения овощей, муки и круп. Туеса незаменимы для хранения молочных продуктов, мёда, рыбы и солений. Солонки были разных размеров и видов, часто в виде стилизованной утицы.</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742369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7"/>
            <a:ext cx="8229600" cy="5616624"/>
          </a:xfrm>
        </p:spPr>
        <p:txBody>
          <a:bodyPr>
            <a:normAutofit fontScale="25000" lnSpcReduction="20000"/>
          </a:bodyPr>
          <a:lstStyle/>
          <a:p>
            <a:pPr>
              <a:buNone/>
            </a:pPr>
            <a:r>
              <a:rPr lang="ru-RU" sz="8000" dirty="0" smtClean="0"/>
              <a:t>            Новые времена диктуют новые технологии, меняется привычный быт, и из повседневного жизненного уклада уходят многие традиционные предметы обихода. Но надобность в изделиях из бересты высокохудожественного уровня сохраняется и сегодня, они сочетают красоту пропорций, умелый подбор материала по цвету и фактуре. Современные изделия из бересты – это как правило короба разных видов: берестяные туеса, хлебницы, </a:t>
            </a:r>
            <a:r>
              <a:rPr lang="ru-RU" sz="8000" dirty="0" err="1" smtClean="0"/>
              <a:t>конфетницы</a:t>
            </a:r>
            <a:r>
              <a:rPr lang="ru-RU" sz="8000" dirty="0" smtClean="0"/>
              <a:t>, шкатулки и даже кружки, сундучки, и наборы для бутылок из бересты.</a:t>
            </a:r>
          </a:p>
          <a:p>
            <a:pPr>
              <a:buNone/>
            </a:pPr>
            <a:r>
              <a:rPr lang="ru-RU" sz="8000" dirty="0" smtClean="0"/>
              <a:t>            Если живёте за городом и не хотите пользоваться пластиком - тут береста, глина, лоза, деревянная посуда и утварь - вне конкуренции, им до сих пор нет никакой замены, и наверное никогда не будет. А живёт такая качественная, красивая, настоящая утварь годами и десятилетиями, часто не меньше, чем сам человек, а иногда и больше, передаваясь по наследству.</a:t>
            </a:r>
          </a:p>
          <a:p>
            <a:pPr>
              <a:buNone/>
            </a:pPr>
            <a:r>
              <a:rPr lang="ru-RU" sz="8000" dirty="0" smtClean="0"/>
              <a:t>            Изделия из бересты изготавливаются только вручную. Практически каждое изделие является в своем роде авторским и неповторимым. Производство сувениров из дерева и бересты разработано в соответствии с технологиями, секреты которых передавались из поколения в поколение на протяжении нескольких веков.</a:t>
            </a:r>
          </a:p>
          <a:p>
            <a:pPr>
              <a:buNone/>
            </a:pPr>
            <a:r>
              <a:rPr lang="ru-RU" sz="8000" dirty="0" smtClean="0"/>
              <a:t>            Береста - теплый материал. Даже в холодной комнате она на ощупь очень теплая, потому что обладает большой положительной энергетикой.</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5937523"/>
          </a:xfrm>
        </p:spPr>
        <p:txBody>
          <a:bodyPr>
            <a:normAutofit fontScale="25000" lnSpcReduction="20000"/>
          </a:bodyPr>
          <a:lstStyle/>
          <a:p>
            <a:pPr>
              <a:buNone/>
            </a:pPr>
            <a:r>
              <a:rPr lang="ru-RU" dirty="0" smtClean="0"/>
              <a:t>        </a:t>
            </a:r>
            <a:r>
              <a:rPr lang="ru-RU" sz="8000" dirty="0" smtClean="0"/>
              <a:t>    То</a:t>
            </a:r>
            <a:r>
              <a:rPr lang="ru-RU" sz="8000" dirty="0" smtClean="0"/>
              <a:t>, что это живой материал, доказывает тот факт, что береста по аналогии с человеческой кожей "загорает" на солнце, приобретая теплый, золотистый оттенок.</a:t>
            </a:r>
          </a:p>
          <a:p>
            <a:pPr>
              <a:buNone/>
            </a:pPr>
            <a:r>
              <a:rPr lang="ru-RU" sz="8000" dirty="0" smtClean="0"/>
              <a:t>            Береста </a:t>
            </a:r>
            <a:r>
              <a:rPr lang="ru-RU" sz="8000" dirty="0" smtClean="0"/>
              <a:t>– это верхний слой березовой коры. Этот природный материал, можно сказать, «добывается» в лесу. Но это не значит, что стоит браться за нож и прямо сейчас бежать в лес. Время среза бересты определяется циклом роста дерева, а конкретно – напрямую связано с током березового сока. В конце весны, когда начинается рост различной зелени, набухают почки, движение сока в растениях резко увеличивается. Это, соответственно, и есть срок «добычи» бересты: обычно это примерно конец мая – середина июня. Часто бересту берут на участках леса, которые предназначены для вырубки.</a:t>
            </a:r>
            <a:br>
              <a:rPr lang="ru-RU" sz="8000" dirty="0" smtClean="0"/>
            </a:br>
            <a:r>
              <a:rPr lang="ru-RU" sz="8000" dirty="0" smtClean="0"/>
              <a:t/>
            </a:r>
            <a:br>
              <a:rPr lang="ru-RU" sz="8000" dirty="0" smtClean="0"/>
            </a:br>
            <a:r>
              <a:rPr lang="ru-RU" sz="8000" dirty="0" smtClean="0"/>
              <a:t>      Срез </a:t>
            </a:r>
            <a:r>
              <a:rPr lang="ru-RU" sz="8000" dirty="0" smtClean="0"/>
              <a:t>бересты обычно производится следующим образом. На стволе дерева топором или ножом делается вертикальный надрез (от высоты надреза зависит ширина будущего пласта). Здесь стоит обратить внимание на то, что надрез не должен быть слишком глубоким, иначе вы можете повредить следующий, более мягкий и нежный слой, и дереву будет нанесен непоправимый вред. Строгих рамок тут нет, глубина зависит от размеров самого ствола – чем больше береза, тем толще кора. Затем для удобства можно сделать по краям пару горизонтальных надрезов. Теперь необходимо взяться за край и тянуть, снимая бересту вокруг ствола. Если все пройдет нормально, то круг замкнется на надрезе, и у вас на руках останется полоска (пласт) бересты. </a:t>
            </a:r>
            <a:br>
              <a:rPr lang="ru-RU" sz="8000" dirty="0" smtClean="0"/>
            </a:br>
            <a:endParaRPr lang="ru-RU" sz="8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a:bodyPr>
          <a:lstStyle/>
          <a:p>
            <a:pPr>
              <a:buNone/>
            </a:pPr>
            <a:r>
              <a:rPr lang="ru-RU" sz="2000" dirty="0" smtClean="0"/>
              <a:t>           Как правило, если все сделано правильно, то дерево спокойно переносит такие издевательства. Разве что, не стоит снимать слишком много бересты с одного ствола, иначе большая площадь ствола окажется оголена, слабо защищена от внешних воздействий, и всё дерево подвержено риску. Полученный материал следует просушить в сухом, продуваемом помещении в течение двух недель, после чего он будет готов к дальнейшей обработке. </a:t>
            </a:r>
          </a:p>
          <a:p>
            <a:endParaRPr lang="ru-RU" dirty="0"/>
          </a:p>
        </p:txBody>
      </p:sp>
      <p:pic>
        <p:nvPicPr>
          <p:cNvPr id="4" name="Picture 2"/>
          <p:cNvPicPr>
            <a:picLocks noChangeAspect="1" noChangeArrowheads="1"/>
          </p:cNvPicPr>
          <p:nvPr/>
        </p:nvPicPr>
        <p:blipFill>
          <a:blip r:embed="rId2" cstate="print"/>
          <a:srcRect/>
          <a:stretch>
            <a:fillRect/>
          </a:stretch>
        </p:blipFill>
        <p:spPr bwMode="auto">
          <a:xfrm>
            <a:off x="2987824" y="2780928"/>
            <a:ext cx="3168352" cy="388843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562074"/>
          </a:xfrm>
        </p:spPr>
        <p:txBody>
          <a:bodyPr>
            <a:normAutofit fontScale="90000"/>
          </a:bodyPr>
          <a:lstStyle/>
          <a:p>
            <a:r>
              <a:rPr lang="ru-RU" b="1" i="1" dirty="0" smtClean="0">
                <a:solidFill>
                  <a:schemeClr val="accent6">
                    <a:lumMod val="75000"/>
                  </a:schemeClr>
                </a:solidFill>
                <a:latin typeface="Georgia" pitchFamily="18" charset="0"/>
              </a:rPr>
              <a:t>Мои работы</a:t>
            </a:r>
            <a:endParaRPr lang="ru-RU" b="1" i="1" dirty="0">
              <a:solidFill>
                <a:schemeClr val="accent6">
                  <a:lumMod val="75000"/>
                </a:schemeClr>
              </a:solidFill>
              <a:latin typeface="Georgia" pitchFamily="18" charset="0"/>
            </a:endParaRPr>
          </a:p>
        </p:txBody>
      </p:sp>
      <p:pic>
        <p:nvPicPr>
          <p:cNvPr id="5" name="Рисунок 4" descr="C:\Users\Win 7\Desktop\общая.jpg"/>
          <p:cNvPicPr/>
          <p:nvPr/>
        </p:nvPicPr>
        <p:blipFill>
          <a:blip r:embed="rId2" cstate="print"/>
          <a:srcRect/>
          <a:stretch>
            <a:fillRect/>
          </a:stretch>
        </p:blipFill>
        <p:spPr bwMode="auto">
          <a:xfrm>
            <a:off x="4932040" y="3933056"/>
            <a:ext cx="3744416" cy="2924944"/>
          </a:xfrm>
          <a:prstGeom prst="rect">
            <a:avLst/>
          </a:prstGeom>
          <a:noFill/>
          <a:ln w="9525">
            <a:noFill/>
            <a:miter lim="800000"/>
            <a:headEnd/>
            <a:tailEnd/>
          </a:ln>
        </p:spPr>
      </p:pic>
      <p:pic>
        <p:nvPicPr>
          <p:cNvPr id="6" name="Рисунок 5" descr="C:\Users\Win 7\Desktop\DSC01836.JPG"/>
          <p:cNvPicPr/>
          <p:nvPr/>
        </p:nvPicPr>
        <p:blipFill>
          <a:blip r:embed="rId3" cstate="print"/>
          <a:srcRect/>
          <a:stretch>
            <a:fillRect/>
          </a:stretch>
        </p:blipFill>
        <p:spPr bwMode="auto">
          <a:xfrm>
            <a:off x="323528" y="3933056"/>
            <a:ext cx="3960440" cy="2924944"/>
          </a:xfrm>
          <a:prstGeom prst="rect">
            <a:avLst/>
          </a:prstGeom>
          <a:noFill/>
          <a:ln w="9525">
            <a:noFill/>
            <a:miter lim="800000"/>
            <a:headEnd/>
            <a:tailEnd/>
          </a:ln>
        </p:spPr>
      </p:pic>
      <p:pic>
        <p:nvPicPr>
          <p:cNvPr id="8" name="Содержимое 7" descr="C:\Users\Win 7\Desktop\лицо.jpg"/>
          <p:cNvPicPr>
            <a:picLocks noGrp="1"/>
          </p:cNvPicPr>
          <p:nvPr>
            <p:ph idx="1"/>
          </p:nvPr>
        </p:nvPicPr>
        <p:blipFill>
          <a:blip r:embed="rId4" cstate="print"/>
          <a:srcRect/>
          <a:stretch>
            <a:fillRect/>
          </a:stretch>
        </p:blipFill>
        <p:spPr bwMode="auto">
          <a:xfrm>
            <a:off x="2699792" y="620688"/>
            <a:ext cx="3394472" cy="316835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592</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Слайд 4</vt:lpstr>
      <vt:lpstr>Слайд 5</vt:lpstr>
      <vt:lpstr>Мои работы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Олег</dc:creator>
  <cp:lastModifiedBy>Win 7</cp:lastModifiedBy>
  <cp:revision>7</cp:revision>
  <dcterms:created xsi:type="dcterms:W3CDTF">2012-08-02T12:17:38Z</dcterms:created>
  <dcterms:modified xsi:type="dcterms:W3CDTF">2013-11-07T05:51:21Z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237482</vt:lpwstr>
  </property>
  <property fmtid="{D5CDD505-2E9C-101B-9397-08002B2CF9AE}" pid="3" name="NXPowerLiteSettings">
    <vt:lpwstr>F7000400038000</vt:lpwstr>
  </property>
  <property fmtid="{D5CDD505-2E9C-101B-9397-08002B2CF9AE}" pid="4" name="NXPowerLiteVersion">
    <vt:lpwstr>D5.0.3</vt:lpwstr>
  </property>
</Properties>
</file>