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70" r:id="rId4"/>
    <p:sldId id="259" r:id="rId5"/>
    <p:sldId id="263" r:id="rId6"/>
    <p:sldId id="264" r:id="rId7"/>
    <p:sldId id="257" r:id="rId8"/>
    <p:sldId id="271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B2AB"/>
    <a:srgbClr val="A7E8FF"/>
    <a:srgbClr val="FF2D2D"/>
    <a:srgbClr val="E4FC8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83" d="100"/>
          <a:sy n="83" d="100"/>
        </p:scale>
        <p:origin x="-145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B21-58B1-4AA2-AD43-1568BBC7AB99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37F9DF-ED00-4598-95C0-613041EEE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B21-58B1-4AA2-AD43-1568BBC7AB99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F9DF-ED00-4598-95C0-613041EEE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B21-58B1-4AA2-AD43-1568BBC7AB99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F9DF-ED00-4598-95C0-613041EEE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B21-58B1-4AA2-AD43-1568BBC7AB99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37F9DF-ED00-4598-95C0-613041EEE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B21-58B1-4AA2-AD43-1568BBC7AB99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F9DF-ED00-4598-95C0-613041EEEA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B21-58B1-4AA2-AD43-1568BBC7AB99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F9DF-ED00-4598-95C0-613041EEE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B21-58B1-4AA2-AD43-1568BBC7AB99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37F9DF-ED00-4598-95C0-613041EEEA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B21-58B1-4AA2-AD43-1568BBC7AB99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F9DF-ED00-4598-95C0-613041EEE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B21-58B1-4AA2-AD43-1568BBC7AB99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F9DF-ED00-4598-95C0-613041EEE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B21-58B1-4AA2-AD43-1568BBC7AB99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F9DF-ED00-4598-95C0-613041EEE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B21-58B1-4AA2-AD43-1568BBC7AB99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F9DF-ED00-4598-95C0-613041EEEA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62FFB21-58B1-4AA2-AD43-1568BBC7AB99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F37F9DF-ED00-4598-95C0-613041EEEA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yandsearch?p=6&amp;ed=1&amp;text=%D1%87%D0%B8%D1%81%D0%BB%D0%BE%20%D0%BF%D0%B8&amp;spsite=www.vokrugsveta.ru&amp;img_url=shkolazhizni.ru/img/content/i32/32326.jpg&amp;rpt=simag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http://im5-tub.yandex.net/i?id=37754475&amp;tov=5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manwb.ru/pub/Pictures-Articles/Articles641-660/660_pi_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/yandsearch?p=0&amp;text=%D1%87%D0%B8%D1%81%D0%BB%D0%BE%20%D0%BF%D0%B8%20%D1%84%D0%B8%D0%BB%D1%8C%D0%BC&amp;spsite=ubuntuforums.org&amp;img_url=www.lookatme.ru/images/photo/image/fe/53/p-25624-article.jpg&amp;rpt=simag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http://im2-tub.yandex.net/i?id=50024186&amp;tov=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im5-tub.yandex.net/i?id=37754475&amp;tov=5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76672"/>
            <a:ext cx="5904656" cy="44089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03648" y="5301208"/>
            <a:ext cx="6408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Это памятник числу ПИ. Он находится в Сиэтле.</a:t>
            </a:r>
            <a:r>
              <a:rPr lang="ru-RU" alt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alt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i="1" u="sng" dirty="0" smtClean="0">
                <a:solidFill>
                  <a:srgbClr val="7030A0"/>
                </a:solidFill>
              </a:rPr>
              <a:t>4. Решите </a:t>
            </a:r>
            <a:r>
              <a:rPr lang="ru-RU" i="1" u="sng" dirty="0">
                <a:solidFill>
                  <a:srgbClr val="7030A0"/>
                </a:solidFill>
              </a:rPr>
              <a:t>уравнение: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600200" lvl="1" indent="-1143000">
              <a:lnSpc>
                <a:spcPct val="150000"/>
              </a:lnSpc>
              <a:buNone/>
            </a:pPr>
            <a:r>
              <a:rPr lang="ru-RU" sz="6000" b="1" dirty="0" smtClean="0">
                <a:solidFill>
                  <a:srgbClr val="002060"/>
                </a:solidFill>
              </a:rPr>
              <a:t>1) 7х+5,7=10,6</a:t>
            </a:r>
            <a:endParaRPr lang="ru-RU" sz="6000" b="1" dirty="0" smtClean="0">
              <a:solidFill>
                <a:srgbClr val="002060"/>
              </a:solidFill>
            </a:endParaRPr>
          </a:p>
          <a:p>
            <a:pPr marL="1600200" lvl="1" indent="-1143000">
              <a:lnSpc>
                <a:spcPct val="150000"/>
              </a:lnSpc>
              <a:buNone/>
            </a:pPr>
            <a:r>
              <a:rPr lang="ru-RU" sz="6000" b="1" dirty="0" smtClean="0">
                <a:solidFill>
                  <a:srgbClr val="002060"/>
                </a:solidFill>
              </a:rPr>
              <a:t>2</a:t>
            </a:r>
            <a:r>
              <a:rPr lang="ru-RU" sz="6000" b="1" dirty="0" smtClean="0">
                <a:solidFill>
                  <a:srgbClr val="002060"/>
                </a:solidFill>
              </a:rPr>
              <a:t>)  </a:t>
            </a:r>
            <a:r>
              <a:rPr lang="ru-RU" sz="6000" b="1" dirty="0" smtClean="0">
                <a:solidFill>
                  <a:srgbClr val="002060"/>
                </a:solidFill>
              </a:rPr>
              <a:t>(11,7+а</a:t>
            </a:r>
            <a:r>
              <a:rPr lang="ru-RU" sz="6000" b="1" dirty="0">
                <a:solidFill>
                  <a:srgbClr val="002060"/>
                </a:solidFill>
              </a:rPr>
              <a:t>):5=3,5</a:t>
            </a:r>
          </a:p>
          <a:p>
            <a:endParaRPr lang="ru-RU" sz="6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Решаем Самостоятельно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I </a:t>
            </a:r>
            <a:r>
              <a:rPr lang="ru-RU" b="1" u="sng" dirty="0" smtClean="0">
                <a:solidFill>
                  <a:srgbClr val="7030A0"/>
                </a:solidFill>
              </a:rPr>
              <a:t>вариант</a:t>
            </a:r>
          </a:p>
          <a:p>
            <a:pPr>
              <a:lnSpc>
                <a:spcPct val="150000"/>
              </a:lnSpc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2,387</a:t>
            </a:r>
            <a:r>
              <a:rPr lang="ru-RU" sz="4400" b="1" dirty="0">
                <a:solidFill>
                  <a:srgbClr val="002060"/>
                </a:solidFill>
              </a:rPr>
              <a:t>∙</a:t>
            </a:r>
            <a:r>
              <a:rPr lang="ru-RU" sz="4400" b="1" dirty="0" smtClean="0">
                <a:solidFill>
                  <a:srgbClr val="002060"/>
                </a:solidFill>
              </a:rPr>
              <a:t>12+118,22:5-47,288</a:t>
            </a:r>
          </a:p>
          <a:p>
            <a:pPr algn="ctr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7030A0"/>
                </a:solidFill>
              </a:rPr>
              <a:t>II</a:t>
            </a:r>
            <a:r>
              <a:rPr lang="ru-RU" b="1" u="sng" dirty="0" smtClean="0">
                <a:solidFill>
                  <a:srgbClr val="7030A0"/>
                </a:solidFill>
              </a:rPr>
              <a:t> вариант</a:t>
            </a:r>
          </a:p>
          <a:p>
            <a:pPr>
              <a:lnSpc>
                <a:spcPct val="150000"/>
              </a:lnSpc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18,367+11,243∙6-323,34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Дополнительно: </a:t>
            </a:r>
            <a:r>
              <a:rPr lang="ru-RU" sz="2800" b="1" dirty="0" smtClean="0">
                <a:solidFill>
                  <a:srgbClr val="002060"/>
                </a:solidFill>
              </a:rPr>
              <a:t>5х-х=55,2</a:t>
            </a:r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0" y="1125538"/>
            <a:ext cx="4040188" cy="63817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Вычислите:</a:t>
            </a:r>
          </a:p>
          <a:p>
            <a:endParaRPr lang="ru-RU" dirty="0">
              <a:solidFill>
                <a:srgbClr val="E4FC8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Перед уходом положите, пожалуйста, ваш рисунок в одну из трех шляп:</a:t>
            </a:r>
          </a:p>
          <a:p>
            <a:pPr algn="ctr">
              <a:buNone/>
            </a:pPr>
            <a:endParaRPr lang="ru-RU" i="1" dirty="0" smtClean="0">
              <a:latin typeface="Century Gothic" pitchFamily="34" charset="0"/>
            </a:endParaRPr>
          </a:p>
          <a:p>
            <a:pPr>
              <a:buNone/>
            </a:pPr>
            <a:r>
              <a:rPr lang="ru-RU" i="1" u="sng" dirty="0" smtClean="0">
                <a:solidFill>
                  <a:srgbClr val="7030A0"/>
                </a:solidFill>
              </a:rPr>
              <a:t>Большая блестящая шляпа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«</a:t>
            </a:r>
            <a:r>
              <a:rPr lang="ru-RU" b="1" i="1" dirty="0" smtClean="0">
                <a:solidFill>
                  <a:srgbClr val="002060"/>
                </a:solidFill>
              </a:rPr>
              <a:t>у меня все получилось и я готов к контрольной работе»</a:t>
            </a:r>
          </a:p>
          <a:p>
            <a:pPr>
              <a:buNone/>
            </a:pPr>
            <a:r>
              <a:rPr lang="ru-RU" i="1" u="sng" dirty="0" smtClean="0">
                <a:solidFill>
                  <a:srgbClr val="7030A0"/>
                </a:solidFill>
              </a:rPr>
              <a:t>Оранжевая кепка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«мне все понятно, но нужно еще потренироваться»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rgbClr val="7030A0"/>
                </a:solidFill>
              </a:rPr>
              <a:t>Черно-белая шляпа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«у меня еще есть вопросы и необходимо в них разобраться»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275856" y="404664"/>
            <a:ext cx="346313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4000" b="1" dirty="0" smtClean="0">
                <a:solidFill>
                  <a:srgbClr val="FF2D2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Число Пи</a:t>
            </a:r>
            <a:endParaRPr lang="ru-RU" altLang="ru-RU" sz="4000" b="1" dirty="0">
              <a:solidFill>
                <a:srgbClr val="FF2D2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83568" y="1484784"/>
            <a:ext cx="7931224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ru-RU" altLang="ru-RU" sz="3200" b="1" dirty="0">
                <a:solidFill>
                  <a:srgbClr val="002060"/>
                </a:solidFill>
                <a:latin typeface="Comic Sans MS" pitchFamily="66" charset="0"/>
              </a:rPr>
              <a:t>Пи – самое загадочное число в мире</a:t>
            </a:r>
            <a:r>
              <a:rPr lang="ru-RU" altLang="ru-RU" sz="3200" b="1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ru-RU" altLang="ru-RU" sz="3200" b="1" dirty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ru-RU" altLang="ru-RU" sz="3200" b="1" dirty="0">
                <a:solidFill>
                  <a:srgbClr val="002060"/>
                </a:solidFill>
                <a:latin typeface="Comic Sans MS" pitchFamily="66" charset="0"/>
              </a:rPr>
              <a:t>Пи (</a:t>
            </a:r>
            <a:r>
              <a:rPr lang="ru-RU" altLang="ru-RU" sz="3200" b="1" dirty="0" err="1">
                <a:solidFill>
                  <a:srgbClr val="002060"/>
                </a:solidFill>
                <a:latin typeface="Comic Sans MS" pitchFamily="66" charset="0"/>
              </a:rPr>
              <a:t>π</a:t>
            </a:r>
            <a:r>
              <a:rPr lang="ru-RU" altLang="ru-RU" sz="3200" b="1" dirty="0">
                <a:solidFill>
                  <a:srgbClr val="002060"/>
                </a:solidFill>
                <a:latin typeface="Comic Sans MS" pitchFamily="66" charset="0"/>
              </a:rPr>
              <a:t>) - буква греческого алфавита.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ru-RU" altLang="ru-RU" sz="3200" b="1" dirty="0">
                <a:solidFill>
                  <a:srgbClr val="002060"/>
                </a:solidFill>
              </a:rPr>
              <a:t>Его</a:t>
            </a:r>
            <a:r>
              <a:rPr lang="ru-RU" altLang="ru-RU" sz="3200" b="1" dirty="0">
                <a:solidFill>
                  <a:srgbClr val="002060"/>
                </a:solidFill>
                <a:latin typeface="Comic Sans MS" pitchFamily="66" charset="0"/>
              </a:rPr>
              <a:t> обозначение (вероятно, от греч. </a:t>
            </a:r>
            <a:r>
              <a:rPr lang="ru-RU" altLang="ru-RU" sz="3200" b="1" dirty="0" err="1">
                <a:solidFill>
                  <a:srgbClr val="002060"/>
                </a:solidFill>
                <a:latin typeface="Comic Sans MS" pitchFamily="66" charset="0"/>
              </a:rPr>
              <a:t>perijereia</a:t>
            </a:r>
            <a:r>
              <a:rPr lang="ru-RU" altLang="ru-RU" sz="3200" b="1" dirty="0">
                <a:solidFill>
                  <a:srgbClr val="002060"/>
                </a:solidFill>
                <a:latin typeface="Comic Sans MS" pitchFamily="66" charset="0"/>
              </a:rPr>
              <a:t> окружность, периферия)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23528" y="4653136"/>
            <a:ext cx="83674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 err="1" smtClean="0">
                <a:solidFill>
                  <a:srgbClr val="7030A0"/>
                </a:solidFill>
                <a:latin typeface="Comic Sans MS" pitchFamily="66" charset="0"/>
              </a:rPr>
              <a:t>π</a:t>
            </a:r>
            <a:r>
              <a:rPr lang="ru-RU" altLang="ru-RU" sz="3600" b="1" dirty="0" err="1" smtClean="0">
                <a:solidFill>
                  <a:srgbClr val="7030A0"/>
                </a:solidFill>
              </a:rPr>
              <a:t> </a:t>
            </a:r>
            <a:r>
              <a:rPr lang="ru-RU" altLang="ru-RU" sz="36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≈ </a:t>
            </a:r>
            <a:r>
              <a:rPr lang="ru-RU" altLang="ru-RU" sz="3600" b="1" dirty="0" smtClean="0">
                <a:solidFill>
                  <a:srgbClr val="7030A0"/>
                </a:solidFill>
              </a:rPr>
              <a:t>3,14</a:t>
            </a:r>
            <a:endParaRPr lang="ru-RU" alt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31296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275856" y="404664"/>
            <a:ext cx="346313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4000" b="1" dirty="0" smtClean="0">
                <a:solidFill>
                  <a:srgbClr val="FF2D2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Число Пи</a:t>
            </a:r>
            <a:endParaRPr lang="ru-RU" altLang="ru-RU" sz="4000" b="1" dirty="0">
              <a:solidFill>
                <a:srgbClr val="FF2D2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  <p:pic>
        <p:nvPicPr>
          <p:cNvPr id="7172" name="Picture 4" descr="Загадочное число Пи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420888"/>
            <a:ext cx="23622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67544" y="1340768"/>
            <a:ext cx="836746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sz="3600" b="1" dirty="0" err="1">
                <a:solidFill>
                  <a:srgbClr val="7030A0"/>
                </a:solidFill>
              </a:rPr>
              <a:t>π </a:t>
            </a:r>
            <a:r>
              <a:rPr lang="ru-RU" altLang="ru-RU" sz="3600" b="1" dirty="0" smtClean="0">
                <a:solidFill>
                  <a:srgbClr val="7030A0"/>
                </a:solidFill>
              </a:rPr>
              <a:t>=3,141592653589793238462643…</a:t>
            </a:r>
            <a:endParaRPr lang="ru-RU" altLang="ru-RU" sz="3600" b="1" dirty="0">
              <a:solidFill>
                <a:srgbClr val="7030A0"/>
              </a:solidFill>
            </a:endParaRPr>
          </a:p>
          <a:p>
            <a:pPr eaLnBrk="0" hangingPunct="0"/>
            <a:endParaRPr lang="ru-RU" altLang="ru-RU" sz="36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31296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11560" y="1412776"/>
            <a:ext cx="7924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14 марта отмечается </a:t>
            </a:r>
            <a:r>
              <a:rPr lang="ru-RU" alt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один из самых необычных праздников </a:t>
            </a:r>
            <a:r>
              <a:rPr lang="ru-RU" alt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Arial" charset="0"/>
              </a:rPr>
              <a:t>–</a:t>
            </a:r>
            <a:r>
              <a:rPr lang="ru-RU" alt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</a:t>
            </a:r>
          </a:p>
          <a:p>
            <a:pPr algn="ctr"/>
            <a:r>
              <a:rPr lang="ru-RU" altLang="ru-RU" sz="3200" b="1" dirty="0">
                <a:solidFill>
                  <a:srgbClr val="FF2D2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Arial" charset="0"/>
              </a:rPr>
              <a:t>«</a:t>
            </a:r>
            <a:r>
              <a:rPr lang="ru-RU" altLang="ru-RU" sz="4000" b="1" dirty="0">
                <a:solidFill>
                  <a:srgbClr val="FF2D2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День числа Пи</a:t>
            </a:r>
            <a:r>
              <a:rPr lang="ru-RU" altLang="ru-RU" sz="3200" b="1" dirty="0">
                <a:solidFill>
                  <a:srgbClr val="FF2D2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Arial" charset="0"/>
              </a:rPr>
              <a:t>»</a:t>
            </a:r>
            <a:r>
              <a:rPr lang="ru-RU" altLang="ru-RU" sz="3200" b="1" dirty="0">
                <a:solidFill>
                  <a:srgbClr val="FF2D2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. </a:t>
            </a:r>
            <a:endParaRPr lang="ru-RU" altLang="ru-RU" sz="3200" b="1" dirty="0">
              <a:solidFill>
                <a:srgbClr val="FF2D2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999790" y="3962399"/>
            <a:ext cx="5927264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3200" b="1" dirty="0">
                <a:solidFill>
                  <a:srgbClr val="002060"/>
                </a:solidFill>
                <a:latin typeface="Arial" charset="0"/>
                <a:cs typeface="Arial" charset="0"/>
              </a:rPr>
              <a:t>В американском написании </a:t>
            </a:r>
          </a:p>
          <a:p>
            <a:r>
              <a:rPr lang="ru-RU" altLang="ru-RU" sz="32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дата </a:t>
            </a:r>
            <a:r>
              <a:rPr lang="ru-RU" altLang="ru-RU" sz="3200" b="1" dirty="0">
                <a:solidFill>
                  <a:srgbClr val="002060"/>
                </a:solidFill>
                <a:latin typeface="Arial" charset="0"/>
                <a:cs typeface="Arial" charset="0"/>
              </a:rPr>
              <a:t>выглядит как </a:t>
            </a:r>
            <a:r>
              <a:rPr lang="ru-RU" alt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3.14</a:t>
            </a:r>
            <a:r>
              <a:rPr lang="ru-RU" altLang="ru-RU" sz="3200" b="1" dirty="0">
                <a:solidFill>
                  <a:srgbClr val="002060"/>
                </a:solidFill>
                <a:latin typeface="Arial" charset="0"/>
                <a:cs typeface="Arial" charset="0"/>
              </a:rPr>
              <a:t>, </a:t>
            </a:r>
          </a:p>
          <a:p>
            <a:r>
              <a:rPr lang="ru-RU" altLang="ru-RU" sz="3200" b="1" dirty="0">
                <a:solidFill>
                  <a:srgbClr val="002060"/>
                </a:solidFill>
                <a:latin typeface="Arial" charset="0"/>
                <a:cs typeface="Arial" charset="0"/>
              </a:rPr>
              <a:t>отсюда и объяснение, </a:t>
            </a:r>
          </a:p>
          <a:p>
            <a:r>
              <a:rPr lang="ru-RU" altLang="ru-RU" sz="3200" b="1" dirty="0">
                <a:solidFill>
                  <a:srgbClr val="002060"/>
                </a:solidFill>
                <a:latin typeface="Arial" charset="0"/>
                <a:cs typeface="Arial" charset="0"/>
              </a:rPr>
              <a:t>почему именно в этот день </a:t>
            </a:r>
          </a:p>
          <a:p>
            <a:r>
              <a:rPr lang="ru-RU" altLang="ru-RU" sz="3200" b="1" dirty="0">
                <a:solidFill>
                  <a:srgbClr val="002060"/>
                </a:solidFill>
                <a:latin typeface="Arial" charset="0"/>
                <a:cs typeface="Arial" charset="0"/>
              </a:rPr>
              <a:t>отмечается этот праздник.</a:t>
            </a:r>
          </a:p>
        </p:txBody>
      </p:sp>
      <p:pic>
        <p:nvPicPr>
          <p:cNvPr id="2053" name="Picture 5" descr="http://im2-tub.yandex.net/i?id=50024186&amp;tov=2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05064"/>
            <a:ext cx="2011786" cy="17525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91680" y="260648"/>
            <a:ext cx="59046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b="1" dirty="0" smtClean="0">
                <a:solidFill>
                  <a:srgbClr val="FF2D2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3.14 - д</a:t>
            </a:r>
            <a:r>
              <a:rPr lang="ru-RU" altLang="ru-RU" sz="4000" b="1" dirty="0" smtClean="0">
                <a:solidFill>
                  <a:srgbClr val="FF2D2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ень числа Пи</a:t>
            </a:r>
            <a:endParaRPr lang="ru-RU" altLang="ru-RU" sz="4000" b="1" dirty="0">
              <a:solidFill>
                <a:srgbClr val="FF2D2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34851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i="1" u="sng" dirty="0" smtClean="0">
                <a:solidFill>
                  <a:srgbClr val="C00000"/>
                </a:solidFill>
              </a:rPr>
              <a:t>1. Исправь ошибку</a:t>
            </a:r>
            <a:endParaRPr lang="ru-RU" i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ln>
            <a:solidFill>
              <a:srgbClr val="A7E8FF"/>
            </a:solidFill>
          </a:ln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ru-RU" sz="5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1)  138,5 · 100=1385  </a:t>
            </a:r>
          </a:p>
          <a:p>
            <a:pPr marL="514350" indent="-514350">
              <a:buFont typeface="+mj-lt"/>
              <a:buAutoNum type="arabicParenR"/>
            </a:pPr>
            <a:endParaRPr lang="ru-RU" sz="5400" b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54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2)  153,45 : 100=15345</a:t>
            </a:r>
            <a:endParaRPr lang="ru-RU" sz="5400" b="1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>
              <a:buNone/>
            </a:pP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42617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i="1" u="sng" dirty="0" smtClean="0">
                <a:solidFill>
                  <a:srgbClr val="C00000"/>
                </a:solidFill>
              </a:rPr>
              <a:t>2. Вставьте </a:t>
            </a:r>
            <a:r>
              <a:rPr lang="ru-RU" i="1" u="sng" dirty="0">
                <a:solidFill>
                  <a:srgbClr val="C00000"/>
                </a:solidFill>
              </a:rPr>
              <a:t>пропущенное </a:t>
            </a:r>
            <a:r>
              <a:rPr lang="ru-RU" i="1" u="sng" dirty="0" smtClean="0">
                <a:solidFill>
                  <a:srgbClr val="C00000"/>
                </a:solidFill>
              </a:rPr>
              <a:t>действие: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3777283"/>
          </a:xfrm>
        </p:spPr>
        <p:txBody>
          <a:bodyPr>
            <a:normAutofit/>
          </a:bodyPr>
          <a:lstStyle/>
          <a:p>
            <a:pPr marL="971550" lvl="1" indent="-514350">
              <a:buNone/>
            </a:pPr>
            <a:r>
              <a:rPr lang="ru-RU" sz="6000" b="1" dirty="0" smtClean="0">
                <a:solidFill>
                  <a:srgbClr val="002060"/>
                </a:solidFill>
              </a:rPr>
              <a:t>1)  3,7 </a:t>
            </a:r>
            <a:r>
              <a:rPr lang="ru-RU" sz="6000" b="1" dirty="0" smtClean="0">
                <a:solidFill>
                  <a:srgbClr val="FF0000"/>
                </a:solidFill>
              </a:rPr>
              <a:t>?</a:t>
            </a:r>
            <a:r>
              <a:rPr lang="ru-RU" sz="6000" b="1" dirty="0" smtClean="0">
                <a:solidFill>
                  <a:srgbClr val="002060"/>
                </a:solidFill>
              </a:rPr>
              <a:t> 2 - 3,4 = 4</a:t>
            </a:r>
          </a:p>
          <a:p>
            <a:pPr marL="914400" lvl="1" indent="-457200">
              <a:buFont typeface="+mj-lt"/>
              <a:buAutoNum type="arabicParenR"/>
            </a:pPr>
            <a:endParaRPr lang="ru-RU" sz="6000" b="1" dirty="0">
              <a:solidFill>
                <a:srgbClr val="7030A0"/>
              </a:solidFill>
            </a:endParaRPr>
          </a:p>
          <a:p>
            <a:pPr marL="971550" lvl="1" indent="-514350">
              <a:buNone/>
            </a:pPr>
            <a:r>
              <a:rPr lang="ru-RU" sz="6000" b="1" dirty="0" smtClean="0">
                <a:solidFill>
                  <a:srgbClr val="002060"/>
                </a:solidFill>
              </a:rPr>
              <a:t>2)  8,5 : 5 </a:t>
            </a:r>
            <a:r>
              <a:rPr lang="ru-RU" sz="6000" b="1" dirty="0" smtClean="0">
                <a:solidFill>
                  <a:srgbClr val="FF0000"/>
                </a:solidFill>
              </a:rPr>
              <a:t>?</a:t>
            </a:r>
            <a:r>
              <a:rPr lang="ru-RU" sz="6000" b="1" dirty="0" smtClean="0">
                <a:solidFill>
                  <a:srgbClr val="002060"/>
                </a:solidFill>
              </a:rPr>
              <a:t> 10,7=12,4</a:t>
            </a:r>
            <a:endParaRPr lang="ru-RU" sz="60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arenR"/>
            </a:pP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Autofit/>
          </a:bodyPr>
          <a:lstStyle/>
          <a:p>
            <a:pPr lvl="0" algn="ctr"/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000" dirty="0">
              <a:solidFill>
                <a:srgbClr val="E4FC8C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E4FC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Постановление Главного государственного санитарного врача РФ от 29 декабря 2010 г. N 189 "Об утверждении </a:t>
            </a:r>
            <a:r>
              <a:rPr lang="ru-RU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СанПиН</a:t>
            </a:r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2.4.2.2821-10 "Санитарно-эпидемиологические требования к условиям и организации обучения в общеобразовательных учреждениях" (с изменениями и дополнениями)</a:t>
            </a:r>
          </a:p>
          <a:p>
            <a:pPr>
              <a:buNone/>
            </a:pPr>
            <a:r>
              <a:rPr lang="ru-RU" sz="2800" dirty="0" smtClean="0">
                <a:solidFill>
                  <a:srgbClr val="E4FC8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rgbClr val="E4FC8C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E4FC8C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4.9</a:t>
            </a:r>
            <a:r>
              <a:rPr lang="ru-RU" sz="2800" dirty="0">
                <a:solidFill>
                  <a:srgbClr val="002060"/>
                </a:solidFill>
              </a:rPr>
              <a:t>. </a:t>
            </a:r>
            <a:r>
              <a:rPr lang="ru-RU" sz="2800" b="1" u="sng" dirty="0">
                <a:solidFill>
                  <a:srgbClr val="002060"/>
                </a:solidFill>
              </a:rPr>
              <a:t>Площадь учебных кабинетов </a:t>
            </a:r>
            <a:r>
              <a:rPr lang="ru-RU" sz="2800" dirty="0">
                <a:solidFill>
                  <a:srgbClr val="002060"/>
                </a:solidFill>
              </a:rPr>
              <a:t>принимается без учета площади, необходимой для расстановки дополнительной мебели (шкафы, тумбы и другие) для хранения учебных пособий и оборудования, используемых в образовательном процессе, из расчета: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         - </a:t>
            </a:r>
            <a:r>
              <a:rPr lang="ru-RU" sz="2800" b="1" u="sng" dirty="0">
                <a:solidFill>
                  <a:srgbClr val="FF0000"/>
                </a:solidFill>
              </a:rPr>
              <a:t>не менее </a:t>
            </a:r>
            <a:r>
              <a:rPr lang="ru-RU" sz="2800" b="1" u="sng" dirty="0" smtClean="0">
                <a:solidFill>
                  <a:srgbClr val="FF0000"/>
                </a:solidFill>
              </a:rPr>
              <a:t>2,5 м² </a:t>
            </a:r>
            <a:r>
              <a:rPr lang="ru-RU" sz="2800" b="1" u="sng" dirty="0">
                <a:solidFill>
                  <a:srgbClr val="FF0000"/>
                </a:solidFill>
              </a:rPr>
              <a:t>на 1 обучающегося </a:t>
            </a:r>
            <a:r>
              <a:rPr lang="ru-RU" sz="2800" dirty="0">
                <a:solidFill>
                  <a:srgbClr val="002060"/>
                </a:solidFill>
              </a:rPr>
              <a:t>при фронтальных формах занятий;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214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4000" dirty="0">
              <a:solidFill>
                <a:srgbClr val="E4FC8C"/>
              </a:solidFill>
            </a:endParaRPr>
          </a:p>
          <a:p>
            <a:pPr marL="742950" lvl="0" indent="-742950">
              <a:buNone/>
            </a:pPr>
            <a:r>
              <a:rPr lang="ru-RU" sz="40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4000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Вычислите</a:t>
            </a:r>
            <a:r>
              <a:rPr lang="ru-RU" sz="4000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4000" dirty="0">
                <a:solidFill>
                  <a:srgbClr val="7030A0"/>
                </a:solidFill>
              </a:rPr>
              <a:t> </a:t>
            </a:r>
            <a:r>
              <a:rPr lang="ru-RU" sz="4000" dirty="0" smtClean="0">
                <a:solidFill>
                  <a:srgbClr val="002060"/>
                </a:solidFill>
              </a:rPr>
              <a:t>47,625:15</a:t>
            </a:r>
          </a:p>
          <a:p>
            <a:pPr marL="742950" lvl="0" indent="-742950">
              <a:buAutoNum type="arabicPeriod"/>
            </a:pPr>
            <a:endParaRPr lang="ru-RU" sz="2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2. </a:t>
            </a:r>
            <a:r>
              <a:rPr lang="ru-RU" sz="4000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Решите задачу: </a:t>
            </a:r>
          </a:p>
          <a:p>
            <a:pPr>
              <a:buNone/>
            </a:pPr>
            <a:r>
              <a:rPr lang="ru-RU" sz="4000" dirty="0" smtClean="0">
                <a:solidFill>
                  <a:srgbClr val="E4FC8C"/>
                </a:solidFill>
              </a:rPr>
              <a:t>    </a:t>
            </a:r>
            <a:r>
              <a:rPr lang="ru-RU" sz="4000" dirty="0" smtClean="0">
                <a:solidFill>
                  <a:srgbClr val="002060"/>
                </a:solidFill>
              </a:rPr>
              <a:t>За 7 часов автобус проехал 392,49 км. Найдите скорость автобуса</a:t>
            </a:r>
          </a:p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3. </a:t>
            </a:r>
            <a:r>
              <a:rPr lang="ru-RU" sz="4000" i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Представьте</a:t>
            </a:r>
            <a:r>
              <a:rPr lang="ru-RU" sz="4000" i="1" u="sng" dirty="0">
                <a:solidFill>
                  <a:srgbClr val="7030A0"/>
                </a:solidFill>
              </a:rPr>
              <a:t> </a:t>
            </a:r>
            <a:r>
              <a:rPr lang="ru-RU" sz="4000" dirty="0" smtClean="0">
                <a:solidFill>
                  <a:srgbClr val="002060"/>
                </a:solidFill>
              </a:rPr>
              <a:t>дробь        в </a:t>
            </a:r>
            <a:r>
              <a:rPr lang="ru-RU" sz="4000" dirty="0">
                <a:solidFill>
                  <a:srgbClr val="002060"/>
                </a:solidFill>
              </a:rPr>
              <a:t>виде десятичной дроби.</a:t>
            </a:r>
          </a:p>
          <a:p>
            <a:pPr lvl="0">
              <a:buNone/>
            </a:pPr>
            <a:endParaRPr lang="ru-RU" dirty="0">
              <a:solidFill>
                <a:srgbClr val="E4FC8C"/>
              </a:solidFill>
            </a:endParaRPr>
          </a:p>
          <a:p>
            <a:pPr>
              <a:buNone/>
            </a:pPr>
            <a:endParaRPr lang="ru-RU" dirty="0">
              <a:solidFill>
                <a:srgbClr val="E4FC8C"/>
              </a:solidFill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4437112"/>
            <a:ext cx="504056" cy="1008112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496</TotalTime>
  <Words>285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Слайд 4</vt:lpstr>
      <vt:lpstr>1. Исправь ошибку</vt:lpstr>
      <vt:lpstr>2. Вставьте пропущенное действие: </vt:lpstr>
      <vt:lpstr>  </vt:lpstr>
      <vt:lpstr>Слайд 8</vt:lpstr>
      <vt:lpstr>Слайд 9</vt:lpstr>
      <vt:lpstr>4. Решите уравнение: </vt:lpstr>
      <vt:lpstr>Решаем Самостоятельно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ДИМА</cp:lastModifiedBy>
  <cp:revision>38</cp:revision>
  <dcterms:created xsi:type="dcterms:W3CDTF">2015-03-11T17:14:45Z</dcterms:created>
  <dcterms:modified xsi:type="dcterms:W3CDTF">2015-03-13T21:59:02Z</dcterms:modified>
</cp:coreProperties>
</file>