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4" r:id="rId12"/>
    <p:sldId id="270" r:id="rId13"/>
    <p:sldId id="271" r:id="rId14"/>
    <p:sldId id="27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8153616734290906"/>
          <c:y val="8.5302513812828329E-2"/>
          <c:w val="0.51274877908714367"/>
          <c:h val="0.33834418126983384"/>
        </c:manualLayout>
      </c:layout>
      <c:bar3DChart>
        <c:barDir val="col"/>
        <c:grouping val="standard"/>
        <c:ser>
          <c:idx val="0"/>
          <c:order val="0"/>
          <c:tx>
            <c:v>Конец года</c:v>
          </c:tx>
          <c:cat>
            <c:strRef>
              <c:f>'Диаграмма 1'!$A$1:$A$3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'Диаграмма 1'!$B$1:$B$3</c:f>
              <c:numCache>
                <c:formatCode>0%</c:formatCode>
                <c:ptCount val="3"/>
                <c:pt idx="0">
                  <c:v>0.18000000000000024</c:v>
                </c:pt>
                <c:pt idx="1">
                  <c:v>0.64000000000000523</c:v>
                </c:pt>
                <c:pt idx="2">
                  <c:v>0.18000000000000024</c:v>
                </c:pt>
              </c:numCache>
            </c:numRef>
          </c:val>
        </c:ser>
        <c:dLbls>
          <c:showVal val="1"/>
        </c:dLbls>
        <c:gapWidth val="75"/>
        <c:shape val="cone"/>
        <c:axId val="62366464"/>
        <c:axId val="62368000"/>
        <c:axId val="58002944"/>
      </c:bar3DChart>
      <c:catAx>
        <c:axId val="62366464"/>
        <c:scaling>
          <c:orientation val="minMax"/>
        </c:scaling>
        <c:delete val="1"/>
        <c:axPos val="b"/>
        <c:majorTickMark val="none"/>
        <c:tickLblPos val="none"/>
        <c:crossAx val="62368000"/>
        <c:crosses val="autoZero"/>
        <c:auto val="1"/>
        <c:lblAlgn val="ctr"/>
        <c:lblOffset val="100"/>
      </c:catAx>
      <c:valAx>
        <c:axId val="62368000"/>
        <c:scaling>
          <c:orientation val="minMax"/>
        </c:scaling>
        <c:axPos val="l"/>
        <c:numFmt formatCode="0%" sourceLinked="1"/>
        <c:majorTickMark val="none"/>
        <c:tickLblPos val="nextTo"/>
        <c:crossAx val="62366464"/>
        <c:crosses val="autoZero"/>
        <c:crossBetween val="between"/>
      </c:valAx>
      <c:serAx>
        <c:axId val="58002944"/>
        <c:scaling>
          <c:orientation val="minMax"/>
        </c:scaling>
        <c:axPos val="b"/>
        <c:tickLblPos val="nextTo"/>
        <c:crossAx val="6236800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Начало года</c:v>
          </c:tx>
          <c:cat>
            <c:strRef>
              <c:f>'Диаграмма 2'!$A$1:$A$3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'Диаграмма 2'!$B$1:$B$3</c:f>
              <c:numCache>
                <c:formatCode>0%</c:formatCode>
                <c:ptCount val="3"/>
                <c:pt idx="0">
                  <c:v>0.24000000000000021</c:v>
                </c:pt>
                <c:pt idx="1">
                  <c:v>0.48000000000000032</c:v>
                </c:pt>
                <c:pt idx="2">
                  <c:v>0.28000000000000008</c:v>
                </c:pt>
              </c:numCache>
            </c:numRef>
          </c:val>
        </c:ser>
        <c:ser>
          <c:idx val="1"/>
          <c:order val="1"/>
          <c:tx>
            <c:v>Конец года</c:v>
          </c:tx>
          <c:val>
            <c:numRef>
              <c:f>'Диаграмма 2'!$E$1:$E$3</c:f>
              <c:numCache>
                <c:formatCode>0%</c:formatCode>
                <c:ptCount val="3"/>
                <c:pt idx="0">
                  <c:v>0.52</c:v>
                </c:pt>
                <c:pt idx="1">
                  <c:v>0.36000000000000032</c:v>
                </c:pt>
                <c:pt idx="2">
                  <c:v>0.12000000000000002</c:v>
                </c:pt>
              </c:numCache>
            </c:numRef>
          </c:val>
        </c:ser>
        <c:dLbls>
          <c:showVal val="1"/>
        </c:dLbls>
        <c:gapWidth val="75"/>
        <c:shape val="cylinder"/>
        <c:axId val="63190912"/>
        <c:axId val="63192448"/>
        <c:axId val="0"/>
      </c:bar3DChart>
      <c:catAx>
        <c:axId val="63190912"/>
        <c:scaling>
          <c:orientation val="minMax"/>
        </c:scaling>
        <c:delete val="1"/>
        <c:axPos val="b"/>
        <c:majorTickMark val="none"/>
        <c:tickLblPos val="none"/>
        <c:crossAx val="63192448"/>
        <c:crosses val="autoZero"/>
        <c:auto val="1"/>
        <c:lblAlgn val="ctr"/>
        <c:lblOffset val="100"/>
      </c:catAx>
      <c:valAx>
        <c:axId val="63192448"/>
        <c:scaling>
          <c:orientation val="minMax"/>
        </c:scaling>
        <c:axPos val="l"/>
        <c:numFmt formatCode="0%" sourceLinked="1"/>
        <c:majorTickMark val="none"/>
        <c:tickLblPos val="nextTo"/>
        <c:crossAx val="6319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068978915437103"/>
          <c:y val="0.79569874626678772"/>
          <c:w val="0.69862042169125904"/>
          <c:h val="0.1106193425484614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дек.14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43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63443712"/>
        <c:axId val="63445248"/>
        <c:axId val="63193536"/>
      </c:bar3DChart>
      <c:catAx>
        <c:axId val="63443712"/>
        <c:scaling>
          <c:orientation val="minMax"/>
        </c:scaling>
        <c:delete val="1"/>
        <c:axPos val="b"/>
        <c:tickLblPos val="none"/>
        <c:crossAx val="63445248"/>
        <c:crosses val="autoZero"/>
        <c:auto val="1"/>
        <c:lblAlgn val="ctr"/>
        <c:lblOffset val="100"/>
      </c:catAx>
      <c:valAx>
        <c:axId val="63445248"/>
        <c:scaling>
          <c:orientation val="minMax"/>
        </c:scaling>
        <c:axPos val="l"/>
        <c:majorGridlines/>
        <c:numFmt formatCode="General" sourceLinked="1"/>
        <c:tickLblPos val="nextTo"/>
        <c:crossAx val="63443712"/>
        <c:crosses val="autoZero"/>
        <c:crossBetween val="between"/>
      </c:valAx>
      <c:serAx>
        <c:axId val="63193536"/>
        <c:scaling>
          <c:orientation val="minMax"/>
        </c:scaling>
        <c:delete val="1"/>
        <c:axPos val="b"/>
        <c:tickLblPos val="none"/>
        <c:crossAx val="63445248"/>
        <c:crosses val="autoZero"/>
      </c:ser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CD709-2CDB-46EA-A3EE-1F69066390C0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A6C109-2158-4688-A461-E1A89200AD1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Организация кружка «Юный эколог»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338F6FC-552D-45B9-BD29-1E201DA2AFAB}" type="parTrans" cxnId="{09135055-A312-4A05-8929-08683CF47066}">
      <dgm:prSet/>
      <dgm:spPr/>
      <dgm:t>
        <a:bodyPr/>
        <a:lstStyle/>
        <a:p>
          <a:endParaRPr lang="ru-RU"/>
        </a:p>
      </dgm:t>
    </dgm:pt>
    <dgm:pt modelId="{99057634-DF74-4996-BEF6-6A5E96FB9DC5}" type="sibTrans" cxnId="{09135055-A312-4A05-8929-08683CF47066}">
      <dgm:prSet/>
      <dgm:spPr/>
      <dgm:t>
        <a:bodyPr/>
        <a:lstStyle/>
        <a:p>
          <a:endParaRPr lang="ru-RU"/>
        </a:p>
      </dgm:t>
    </dgm:pt>
    <dgm:pt modelId="{B14607A7-EB4F-43B1-9A26-3F9D908FABC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Экологизация предметно-развивающей среды группы и территории ДОУ («Экологическая тропа»)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8A48046-21C9-4EBA-B5C6-68FF36140791}" type="parTrans" cxnId="{733C654A-6141-4104-A72B-92EC678E5542}">
      <dgm:prSet/>
      <dgm:spPr/>
      <dgm:t>
        <a:bodyPr/>
        <a:lstStyle/>
        <a:p>
          <a:endParaRPr lang="ru-RU"/>
        </a:p>
      </dgm:t>
    </dgm:pt>
    <dgm:pt modelId="{AD349202-995B-48BD-AA16-AB4FA1B6AA61}" type="sibTrans" cxnId="{733C654A-6141-4104-A72B-92EC678E5542}">
      <dgm:prSet/>
      <dgm:spPr/>
      <dgm:t>
        <a:bodyPr/>
        <a:lstStyle/>
        <a:p>
          <a:endParaRPr lang="ru-RU"/>
        </a:p>
      </dgm:t>
    </dgm:pt>
    <dgm:pt modelId="{871737D1-7A40-4B9B-8060-D83659C4C81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Исследовательские проекты разной направленности  и сроками реализации.</a:t>
          </a:r>
          <a:endParaRPr lang="ru-RU" sz="1800" dirty="0"/>
        </a:p>
      </dgm:t>
    </dgm:pt>
    <dgm:pt modelId="{C3D72186-014E-45D4-BA34-AEACF432D8FB}" type="parTrans" cxnId="{59DB9856-9E96-4345-AE9C-E0150C518DC9}">
      <dgm:prSet/>
      <dgm:spPr/>
      <dgm:t>
        <a:bodyPr/>
        <a:lstStyle/>
        <a:p>
          <a:endParaRPr lang="ru-RU"/>
        </a:p>
      </dgm:t>
    </dgm:pt>
    <dgm:pt modelId="{6DD26B02-6A1B-475E-9663-9DAD23032DF5}" type="sibTrans" cxnId="{59DB9856-9E96-4345-AE9C-E0150C518DC9}">
      <dgm:prSet/>
      <dgm:spPr/>
      <dgm:t>
        <a:bodyPr/>
        <a:lstStyle/>
        <a:p>
          <a:endParaRPr lang="ru-RU"/>
        </a:p>
      </dgm:t>
    </dgm:pt>
    <dgm:pt modelId="{C4CE0873-E8D8-424E-863D-50C9A4D77F9C}">
      <dgm:prSet phldrT="[Текст]" custT="1"/>
      <dgm:spPr/>
      <dgm:t>
        <a:bodyPr/>
        <a:lstStyle/>
        <a:p>
          <a:r>
            <a:rPr lang="ru-RU" sz="1800" b="1" baseline="0" dirty="0" smtClean="0">
              <a:latin typeface="Times New Roman" pitchFamily="18" charset="0"/>
              <a:cs typeface="Times New Roman" pitchFamily="18" charset="0"/>
            </a:rPr>
            <a:t>Активное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вовлечение родителей в педагогический процесс (использование современных форм работы с родителями</a:t>
          </a:r>
          <a:r>
            <a:rPr lang="ru-RU" sz="1800" dirty="0" smtClean="0"/>
            <a:t>)</a:t>
          </a:r>
          <a:endParaRPr lang="ru-RU" sz="1800" dirty="0"/>
        </a:p>
      </dgm:t>
    </dgm:pt>
    <dgm:pt modelId="{34C37E7F-59FE-406F-BD20-1D2D572296C3}" type="parTrans" cxnId="{53F90108-1D12-4426-92D9-B59D3064E6D1}">
      <dgm:prSet/>
      <dgm:spPr/>
      <dgm:t>
        <a:bodyPr/>
        <a:lstStyle/>
        <a:p>
          <a:endParaRPr lang="ru-RU"/>
        </a:p>
      </dgm:t>
    </dgm:pt>
    <dgm:pt modelId="{7FC6472D-51B9-4E66-979C-4A4E47576F65}" type="sibTrans" cxnId="{53F90108-1D12-4426-92D9-B59D3064E6D1}">
      <dgm:prSet/>
      <dgm:spPr/>
      <dgm:t>
        <a:bodyPr/>
        <a:lstStyle/>
        <a:p>
          <a:endParaRPr lang="ru-RU"/>
        </a:p>
      </dgm:t>
    </dgm:pt>
    <dgm:pt modelId="{815A7033-4DA8-4BE8-82E8-76FE2CD25E00}" type="pres">
      <dgm:prSet presAssocID="{0F6CD709-2CDB-46EA-A3EE-1F69066390C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617FA-568E-4637-B33C-19723AF180EF}" type="pres">
      <dgm:prSet presAssocID="{0F6CD709-2CDB-46EA-A3EE-1F69066390C0}" presName="diamond" presStyleLbl="bgShp" presStyleIdx="0" presStyleCnt="1"/>
      <dgm:spPr/>
    </dgm:pt>
    <dgm:pt modelId="{826477DF-8952-467C-AF60-E6B3EBA647B8}" type="pres">
      <dgm:prSet presAssocID="{0F6CD709-2CDB-46EA-A3EE-1F69066390C0}" presName="quad1" presStyleLbl="node1" presStyleIdx="0" presStyleCnt="4" custScaleY="116885" custLinFactNeighborX="1070" custLinFactNeighborY="-11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AABCB-E4EC-4562-BAC5-9DA8A572BEA1}" type="pres">
      <dgm:prSet presAssocID="{0F6CD709-2CDB-46EA-A3EE-1F69066390C0}" presName="quad2" presStyleLbl="node1" presStyleIdx="1" presStyleCnt="4" custScaleY="116885" custLinFactNeighborX="815" custLinFactNeighborY="-11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107E2-1C66-4F89-9066-EE2FFF2F500B}" type="pres">
      <dgm:prSet presAssocID="{0F6CD709-2CDB-46EA-A3EE-1F69066390C0}" presName="quad3" presStyleLbl="node1" presStyleIdx="2" presStyleCnt="4" custScaleX="121736" custScaleY="125352" custLinFactNeighborX="-397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465CC-3936-4D5F-B519-94F265A4B264}" type="pres">
      <dgm:prSet presAssocID="{0F6CD709-2CDB-46EA-A3EE-1F69066390C0}" presName="quad4" presStyleLbl="node1" presStyleIdx="3" presStyleCnt="4" custScaleX="122245" custScaleY="129314" custLinFactNeighborX="15917" custLinFactNeighborY="1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35055-A312-4A05-8929-08683CF47066}" srcId="{0F6CD709-2CDB-46EA-A3EE-1F69066390C0}" destId="{43A6C109-2158-4688-A461-E1A89200AD1E}" srcOrd="0" destOrd="0" parTransId="{C338F6FC-552D-45B9-BD29-1E201DA2AFAB}" sibTransId="{99057634-DF74-4996-BEF6-6A5E96FB9DC5}"/>
    <dgm:cxn modelId="{956AB19B-23D8-41EF-AC59-057EA0D549AC}" type="presOf" srcId="{B14607A7-EB4F-43B1-9A26-3F9D908FABC0}" destId="{09FAABCB-E4EC-4562-BAC5-9DA8A572BEA1}" srcOrd="0" destOrd="0" presId="urn:microsoft.com/office/officeart/2005/8/layout/matrix3"/>
    <dgm:cxn modelId="{53F90108-1D12-4426-92D9-B59D3064E6D1}" srcId="{0F6CD709-2CDB-46EA-A3EE-1F69066390C0}" destId="{C4CE0873-E8D8-424E-863D-50C9A4D77F9C}" srcOrd="3" destOrd="0" parTransId="{34C37E7F-59FE-406F-BD20-1D2D572296C3}" sibTransId="{7FC6472D-51B9-4E66-979C-4A4E47576F65}"/>
    <dgm:cxn modelId="{6ABE4ABA-5367-4EC1-BB7D-7DAEACB4A20D}" type="presOf" srcId="{0F6CD709-2CDB-46EA-A3EE-1F69066390C0}" destId="{815A7033-4DA8-4BE8-82E8-76FE2CD25E00}" srcOrd="0" destOrd="0" presId="urn:microsoft.com/office/officeart/2005/8/layout/matrix3"/>
    <dgm:cxn modelId="{B6563970-398D-42CB-9B71-59AFCE802405}" type="presOf" srcId="{43A6C109-2158-4688-A461-E1A89200AD1E}" destId="{826477DF-8952-467C-AF60-E6B3EBA647B8}" srcOrd="0" destOrd="0" presId="urn:microsoft.com/office/officeart/2005/8/layout/matrix3"/>
    <dgm:cxn modelId="{59DB9856-9E96-4345-AE9C-E0150C518DC9}" srcId="{0F6CD709-2CDB-46EA-A3EE-1F69066390C0}" destId="{871737D1-7A40-4B9B-8060-D83659C4C815}" srcOrd="2" destOrd="0" parTransId="{C3D72186-014E-45D4-BA34-AEACF432D8FB}" sibTransId="{6DD26B02-6A1B-475E-9663-9DAD23032DF5}"/>
    <dgm:cxn modelId="{733C654A-6141-4104-A72B-92EC678E5542}" srcId="{0F6CD709-2CDB-46EA-A3EE-1F69066390C0}" destId="{B14607A7-EB4F-43B1-9A26-3F9D908FABC0}" srcOrd="1" destOrd="0" parTransId="{68A48046-21C9-4EBA-B5C6-68FF36140791}" sibTransId="{AD349202-995B-48BD-AA16-AB4FA1B6AA61}"/>
    <dgm:cxn modelId="{0BC33EDD-8020-4B5E-8FA3-860299628DC0}" type="presOf" srcId="{C4CE0873-E8D8-424E-863D-50C9A4D77F9C}" destId="{F9F465CC-3936-4D5F-B519-94F265A4B264}" srcOrd="0" destOrd="0" presId="urn:microsoft.com/office/officeart/2005/8/layout/matrix3"/>
    <dgm:cxn modelId="{3484FF17-F6A0-4B6E-824B-A1D66955F16B}" type="presOf" srcId="{871737D1-7A40-4B9B-8060-D83659C4C815}" destId="{8A2107E2-1C66-4F89-9066-EE2FFF2F500B}" srcOrd="0" destOrd="0" presId="urn:microsoft.com/office/officeart/2005/8/layout/matrix3"/>
    <dgm:cxn modelId="{D90562BA-7B43-4C74-9DC4-FAAC025FDF58}" type="presParOf" srcId="{815A7033-4DA8-4BE8-82E8-76FE2CD25E00}" destId="{FFA617FA-568E-4637-B33C-19723AF180EF}" srcOrd="0" destOrd="0" presId="urn:microsoft.com/office/officeart/2005/8/layout/matrix3"/>
    <dgm:cxn modelId="{3DE7E8B8-9AA8-4CD5-8E01-1840B4D8C481}" type="presParOf" srcId="{815A7033-4DA8-4BE8-82E8-76FE2CD25E00}" destId="{826477DF-8952-467C-AF60-E6B3EBA647B8}" srcOrd="1" destOrd="0" presId="urn:microsoft.com/office/officeart/2005/8/layout/matrix3"/>
    <dgm:cxn modelId="{2466E4AB-A537-4067-A610-24077B68122D}" type="presParOf" srcId="{815A7033-4DA8-4BE8-82E8-76FE2CD25E00}" destId="{09FAABCB-E4EC-4562-BAC5-9DA8A572BEA1}" srcOrd="2" destOrd="0" presId="urn:microsoft.com/office/officeart/2005/8/layout/matrix3"/>
    <dgm:cxn modelId="{1D86209D-5A2B-4329-A0FD-B1EDD4AA0650}" type="presParOf" srcId="{815A7033-4DA8-4BE8-82E8-76FE2CD25E00}" destId="{8A2107E2-1C66-4F89-9066-EE2FFF2F500B}" srcOrd="3" destOrd="0" presId="urn:microsoft.com/office/officeart/2005/8/layout/matrix3"/>
    <dgm:cxn modelId="{8921ABD6-A9B2-4C28-94CE-19E9082B9473}" type="presParOf" srcId="{815A7033-4DA8-4BE8-82E8-76FE2CD25E00}" destId="{F9F465CC-3936-4D5F-B519-94F265A4B26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617FA-568E-4637-B33C-19723AF180EF}">
      <dsp:nvSpPr>
        <dsp:cNvPr id="0" name=""/>
        <dsp:cNvSpPr/>
      </dsp:nvSpPr>
      <dsp:spPr>
        <a:xfrm>
          <a:off x="907987" y="0"/>
          <a:ext cx="4640064" cy="4640064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477DF-8952-467C-AF60-E6B3EBA647B8}">
      <dsp:nvSpPr>
        <dsp:cNvPr id="0" name=""/>
        <dsp:cNvSpPr/>
      </dsp:nvSpPr>
      <dsp:spPr>
        <a:xfrm>
          <a:off x="1368157" y="72013"/>
          <a:ext cx="1809624" cy="21151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Организация кружка «Юный эколог»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8157" y="72013"/>
        <a:ext cx="1809624" cy="2115180"/>
      </dsp:txXfrm>
    </dsp:sp>
    <dsp:sp modelId="{09FAABCB-E4EC-4562-BAC5-9DA8A572BEA1}">
      <dsp:nvSpPr>
        <dsp:cNvPr id="0" name=""/>
        <dsp:cNvSpPr/>
      </dsp:nvSpPr>
      <dsp:spPr>
        <a:xfrm>
          <a:off x="3312369" y="72013"/>
          <a:ext cx="1809624" cy="2115180"/>
        </a:xfrm>
        <a:prstGeom prst="round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Экологизация предметно-развивающей среды группы и территории ДОУ («Экологическая тропа»)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369" y="72013"/>
        <a:ext cx="1809624" cy="2115180"/>
      </dsp:txXfrm>
    </dsp:sp>
    <dsp:sp modelId="{8A2107E2-1C66-4F89-9066-EE2FFF2F500B}">
      <dsp:nvSpPr>
        <dsp:cNvPr id="0" name=""/>
        <dsp:cNvSpPr/>
      </dsp:nvSpPr>
      <dsp:spPr>
        <a:xfrm>
          <a:off x="1080119" y="2160244"/>
          <a:ext cx="2202965" cy="2268401"/>
        </a:xfrm>
        <a:prstGeom prst="round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Исследовательские проекты разной направленности  и сроками реализации.</a:t>
          </a:r>
          <a:endParaRPr lang="ru-RU" sz="1800" kern="1200" dirty="0"/>
        </a:p>
      </dsp:txBody>
      <dsp:txXfrm>
        <a:off x="1080119" y="2160244"/>
        <a:ext cx="2202965" cy="2268401"/>
      </dsp:txXfrm>
    </dsp:sp>
    <dsp:sp modelId="{F9F465CC-3936-4D5F-B519-94F265A4B264}">
      <dsp:nvSpPr>
        <dsp:cNvPr id="0" name=""/>
        <dsp:cNvSpPr/>
      </dsp:nvSpPr>
      <dsp:spPr>
        <a:xfrm>
          <a:off x="3384383" y="2160244"/>
          <a:ext cx="2212176" cy="2340098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latin typeface="Times New Roman" pitchFamily="18" charset="0"/>
              <a:cs typeface="Times New Roman" pitchFamily="18" charset="0"/>
            </a:rPr>
            <a:t>Активное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вовлечение родителей в педагогический процесс (использование современных форм работы с родителями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3384383" y="2160244"/>
        <a:ext cx="2212176" cy="2340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7BC93-2452-4D96-A40D-25C6FDEFFDC1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5868-F864-4620-BCE8-23C9B8D9E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Барабашина  Елена Андреевна</a:t>
            </a:r>
            <a:endParaRPr lang="ru-RU" sz="4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35896" y="1988840"/>
            <a:ext cx="5131296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Мое профессиональное кредо: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 Я верю, что самая честная , доверчивая, любопытная, в общем, самая лучшая часть человечества – это дошколята!»</a:t>
            </a: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212976"/>
            <a:ext cx="70567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девиз: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Спасибо мудрому Создателю,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Он придумал воспитателя!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Вложил добро  и  радость в душу,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Уменье молвить, чутко слушать.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дар вам дал- любить детей,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Приправил ворохом идей!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Спасибо, что вы есть на свете,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вас не вырастают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человеки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12474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работы: МАДОУ детский сад «Буратино»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Пруды Краснобаковского р. Нижегородской области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3907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0"/>
            <a:ext cx="8136904" cy="54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«Деятельностный аспект личного вклада педагога в развитие образования»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692696"/>
            <a:ext cx="864096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 работы: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организована эффективная  система работы по формированию основ экологической культуры в сознании дошкольников через  активную трудовую деятельность,  осознание экологической значимости и деятельного отношения  к природе среди педагогов и родителей.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2348880"/>
            <a:ext cx="4860032" cy="792088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реализации педагогической деятельности:</a:t>
            </a:r>
          </a:p>
          <a:p>
            <a:pPr algn="ctr"/>
            <a:endParaRPr lang="ru-RU" sz="1200" dirty="0" smtClean="0"/>
          </a:p>
        </p:txBody>
      </p:sp>
      <p:sp>
        <p:nvSpPr>
          <p:cNvPr id="8" name="Овал 7"/>
          <p:cNvSpPr/>
          <p:nvPr/>
        </p:nvSpPr>
        <p:spPr>
          <a:xfrm>
            <a:off x="0" y="3284984"/>
            <a:ext cx="2880320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75656" y="4365104"/>
            <a:ext cx="2880320" cy="8640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63680" y="3284984"/>
            <a:ext cx="2880320" cy="8640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71800" y="3212976"/>
            <a:ext cx="2088232" cy="93610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60032" y="3212976"/>
            <a:ext cx="1872208" cy="93610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endCxn id="8" idx="7"/>
          </p:cNvCxnSpPr>
          <p:nvPr/>
        </p:nvCxnSpPr>
        <p:spPr>
          <a:xfrm flipH="1">
            <a:off x="2458507" y="3356992"/>
            <a:ext cx="817349" cy="54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771800" y="4077072"/>
            <a:ext cx="23380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372200" y="328498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386052" y="4149080"/>
            <a:ext cx="2021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499992" y="4077072"/>
            <a:ext cx="63421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013176"/>
            <a:ext cx="223224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69160"/>
            <a:ext cx="1691680" cy="132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5301208"/>
            <a:ext cx="259228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Овал 31"/>
          <p:cNvSpPr/>
          <p:nvPr/>
        </p:nvSpPr>
        <p:spPr>
          <a:xfrm>
            <a:off x="4355976" y="4365104"/>
            <a:ext cx="3024336" cy="86409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региональные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chat-fony-na-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875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</a:rPr>
              <a:t>Диапазон личного вклада педагога в развитие образования и степень его новизны»</a:t>
            </a:r>
            <a:endParaRPr lang="ru-RU" sz="27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259632" y="692696"/>
          <a:ext cx="645604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196752"/>
            <a:ext cx="216024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1196752"/>
            <a:ext cx="2275840" cy="163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4869160"/>
            <a:ext cx="22322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Мои фото\Новый рисунок (10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4863" y="4653136"/>
            <a:ext cx="2259137" cy="173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0"/>
            <a:ext cx="8424936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«Результативность профессиональной педагогической деятельности и достигнутые эффекты»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764704"/>
            <a:ext cx="8568952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Используемые методы педагогического мониторинга: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-наблюдения за детьми;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-совместная деятельность с ними;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-включенность в процесс;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-беседа.</a:t>
            </a:r>
          </a:p>
        </p:txBody>
      </p:sp>
      <p:sp>
        <p:nvSpPr>
          <p:cNvPr id="7" name="Овал 6"/>
          <p:cNvSpPr/>
          <p:nvPr/>
        </p:nvSpPr>
        <p:spPr>
          <a:xfrm>
            <a:off x="251520" y="2204864"/>
            <a:ext cx="8568952" cy="93610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Диаграмма  «Результаты мониторинга уровня  знаний  по экологии и уровня овладения детьми  трудовых навыков»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2012-2013 год  (27 детей)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907704" y="3356992"/>
          <a:ext cx="51125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653136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0"/>
            <a:ext cx="8424936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«Результативность профессиональной педагогической деятельности и достигнутые эффекты»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908720"/>
            <a:ext cx="4499992" cy="18002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Диаграмма «Результаты мониторинга уровня  знаний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экологии и уровня овладения детьми  трудовых навыков»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2013-2014 год  (25 детей)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2564904"/>
          <a:ext cx="5126784" cy="325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вал 7"/>
          <p:cNvSpPr/>
          <p:nvPr/>
        </p:nvSpPr>
        <p:spPr>
          <a:xfrm>
            <a:off x="4644008" y="548680"/>
            <a:ext cx="4499992" cy="1728192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Диаграмма «Результаты мониторинга уровня  знаний  по экологии и уровня овладения детьми  трудовых навыков» на декабрь 2014 год  (26 детей)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148064" y="2132856"/>
          <a:ext cx="3995936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085184"/>
            <a:ext cx="2635880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373216"/>
            <a:ext cx="2160240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chat-fony-na-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«Транслируемость практических достижений профессиональной деятельности педагогического работника»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620688"/>
            <a:ext cx="9144000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«Воспитатель является носителем экологической   культуры»                                                      С.Н.Николаева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484784"/>
            <a:ext cx="3059832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276872"/>
            <a:ext cx="576064" cy="2232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Регистрация на сайтах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1412776"/>
            <a:ext cx="525658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Обмен и передача опыта среди коллег: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-присутствие  других педагогов на мероприятиях: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-открытое занятие,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-викторины, конкурсы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-циклы целевых прогулок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-тематические экскурсии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-заседания «Круглого стола»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-мастер-класс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-выступления на педсоветах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2276872"/>
            <a:ext cx="576064" cy="2232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Публикация своих работ в соцсетях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2276872"/>
            <a:ext cx="864096" cy="2232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форумах в области образован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flipH="1">
            <a:off x="395536" y="213285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0"/>
          </p:cNvCxnSpPr>
          <p:nvPr/>
        </p:nvCxnSpPr>
        <p:spPr>
          <a:xfrm>
            <a:off x="1115616" y="20608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0"/>
          </p:cNvCxnSpPr>
          <p:nvPr/>
        </p:nvCxnSpPr>
        <p:spPr>
          <a:xfrm>
            <a:off x="1763688" y="2132856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71800" y="270892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411760" y="2276872"/>
            <a:ext cx="648072" cy="2232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презентации</a:t>
            </a:r>
            <a:endParaRPr lang="ru-RU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771800" y="20608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509120"/>
            <a:ext cx="244827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Admin\Рабочий стол\Мои фото\Илья 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98614"/>
            <a:ext cx="2664296" cy="1682713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Мои фото\Новый рисунок (1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81128"/>
            <a:ext cx="2462461" cy="174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8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«Литература»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6912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Р.С.Буре «Дошкольник и труд»Теория и методика трудового воспитания Москва «МОЗАИКА-СИНТЕЗ» 2011 г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Н.Е.Веракса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О.Р.Галимов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«Познавательно-исследовательская деятельность дошкольников для детей 4-7 лет» Москва «МОЗАИКА-СИНТЕЗ» 2014 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В.Н.Волчкова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Н.В. Степанова  «Конспекты занятий в старшей группе детского сада  Экология»  ТЦ «Учитель» Воронеж 2008 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В.Н.Чернякова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«Экологическая работа в ДОУ» Творческий центр Москва 2010 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С.Н.Николаева «Методика экологического воспитания в детском саду» Москва «Просвещение» 2000 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С.Н.Николаева «Юный Эколог» Москва «МОЗАИКА-СИНТЕЗ» 2004 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В.Г.Нечаева «Воспитание дошкольника в труде» Москва «Просвещение» 1980 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Интернет-ресурс: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pedagogic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club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сеть работников образования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nsportal.ru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894"/>
            <a:ext cx="9144000" cy="68848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5760640" cy="9361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Тема презентации: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3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«Опыт работы по</a:t>
            </a: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формированию основ экологической культуры дошкольников через трудовую деятельность»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Мои фото\Новый рисунок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365104"/>
            <a:ext cx="352839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chat-fony-na-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875" cy="6858000"/>
          </a:xfrm>
          <a:solidFill>
            <a:schemeClr val="tx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4615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«Условия формирования личного вклада педагога в развитие образования»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692696"/>
            <a:ext cx="3059832" cy="792088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Научно-исследовательские условия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2843808" y="1052736"/>
            <a:ext cx="3312368" cy="93610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Методические условия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6011144" y="764704"/>
            <a:ext cx="3132856" cy="7920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Организационно-педагогические условия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1556792"/>
            <a:ext cx="2736304" cy="57606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Авторы теорий и аспектов в области педагогического образования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2204864"/>
            <a:ext cx="611560" cy="151216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1640" y="2204864"/>
            <a:ext cx="683568" cy="151216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39752" y="2276872"/>
            <a:ext cx="611560" cy="136815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Детская психология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67744" y="3861048"/>
            <a:ext cx="792088" cy="165618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А.Н.Леоньтьев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Д.Б.Эльконин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А.В.Запорожец,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Л.А.Венгер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03648" y="3861048"/>
            <a:ext cx="792088" cy="165618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Шинкаренко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С.Л. Рубинштейн,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Р.С. Буре 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Г.Н. Година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3861048"/>
            <a:ext cx="1331640" cy="165618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Н.Н.Кондратьева,</a:t>
            </a:r>
          </a:p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Л.Я.Мусатова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СН. Николаева,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В.Г.Грецова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М.К.Ибраимова,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Г.В.Кирикэ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И.А.Комарова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755576" y="2132856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691680" y="213285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9" idx="0"/>
          </p:cNvCxnSpPr>
          <p:nvPr/>
        </p:nvCxnSpPr>
        <p:spPr>
          <a:xfrm>
            <a:off x="2483768" y="2132856"/>
            <a:ext cx="1617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7" idx="2"/>
            <a:endCxn id="24" idx="0"/>
          </p:cNvCxnSpPr>
          <p:nvPr/>
        </p:nvCxnSpPr>
        <p:spPr>
          <a:xfrm>
            <a:off x="629308" y="3717032"/>
            <a:ext cx="365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763688" y="3789040"/>
            <a:ext cx="182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699792" y="3717032"/>
            <a:ext cx="177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3527884" y="1916832"/>
            <a:ext cx="10801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988840"/>
            <a:ext cx="3600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860032" y="198884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436096" y="1916832"/>
            <a:ext cx="10801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6300192" y="1844824"/>
            <a:ext cx="504056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Обмен опытом с коллегами ДОО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948264" y="1844824"/>
            <a:ext cx="504056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Участие в РМО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596336" y="1844824"/>
            <a:ext cx="504056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Публикации в СМИ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244408" y="1844824"/>
            <a:ext cx="755576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Обмен опытом в профессиональных педагогических  сетевых сообществах : МААМ.RU, социальная сеть работников образования «Мой мини-сайт»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flipH="1">
            <a:off x="6588224" y="1484784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72" idx="0"/>
          </p:cNvCxnSpPr>
          <p:nvPr/>
        </p:nvCxnSpPr>
        <p:spPr>
          <a:xfrm>
            <a:off x="7164288" y="1556792"/>
            <a:ext cx="360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73" idx="0"/>
          </p:cNvCxnSpPr>
          <p:nvPr/>
        </p:nvCxnSpPr>
        <p:spPr>
          <a:xfrm>
            <a:off x="7812360" y="1556792"/>
            <a:ext cx="360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74" idx="0"/>
          </p:cNvCxnSpPr>
          <p:nvPr/>
        </p:nvCxnSpPr>
        <p:spPr>
          <a:xfrm>
            <a:off x="8388424" y="1556792"/>
            <a:ext cx="2337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7542"/>
            <a:ext cx="2131824" cy="137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3923928" y="2060848"/>
            <a:ext cx="648072" cy="345638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Постановка цели, разработка содержания образовательно-воспитательного процесса, составления плана работы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6016" y="2060848"/>
            <a:ext cx="432048" cy="345638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Поиск наиболее эффективных методов работы с детьми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292080" y="2060848"/>
            <a:ext cx="504056" cy="345638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Привлечение родителей для реализации плана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275856" y="2060848"/>
            <a:ext cx="504056" cy="345638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Организация соответствующей предметно– развивающей среды в соответствии с ФГОС и возрастом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211198"/>
            <a:ext cx="2195736" cy="16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chat-fony-na-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875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046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«Актуальность личного вклада педагога в развитие образования»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32656"/>
            <a:ext cx="8784976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экологической культуры и трудолюбия у детей - чрезвычайно актуальная проблема настоящего времени, т.к. только творческая личность с новым экологическим мышлением, способная жить и трудиться в гармонии с природой,  может вывести планету и человечество из того катастрофического состояния, в котором оно пребывает сейчас - экологический кризис ,  засилье компьютерных игр , отрывающих детей от деятельной жизни.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988840"/>
            <a:ext cx="5076056" cy="288032"/>
          </a:xfrm>
          <a:prstGeom prst="roundRect">
            <a:avLst>
              <a:gd name="adj" fmla="val 192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/>
                <a:ea typeface="Calibri"/>
              </a:rPr>
              <a:t>Затруднения в педагогической практике коллег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276872"/>
            <a:ext cx="5364088" cy="458112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Субъективные: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 выполняют большую часть работы;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учитывают возможности детей;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 не соответствует их возрасту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большой объем работы в быстром темпе;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 планомерности и систематичности в работе;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 слишком опекают детей ,не дают возможности проявить активность и самостоятельность.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Объективные: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недостаточное финансирование 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малое  время  для занятий;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прослеживается система  в режимных моментах;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экологический и экономический кризисы,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распад семьи;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пресыщения удобствами, отток детей из ДОУ;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снижение внимания к формированию трудолюбия;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1200" dirty="0" smtClean="0"/>
          </a:p>
          <a:p>
            <a:pPr algn="ctr">
              <a:buFont typeface="Wingdings" pitchFamily="2" charset="2"/>
              <a:buChar char="Ø"/>
            </a:pPr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96136" y="1916832"/>
            <a:ext cx="3168352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Противоречия: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2276872"/>
            <a:ext cx="3635896" cy="4581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социальной значимостью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экологической культуры и трудолюбия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недостаточной реализацией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данной педагогической задачи в ДОУ;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необходимостью подготовки педагога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формированию экологической культуры и трудолюбия детей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недостаточной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разработанностью теоретических основ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организационно-педагогических условий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развития данного базового качества ребенка;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редко встречаются статьи по проблеме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экологического и трудового воспитания. 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chat-fony-na-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«Теоретическое обоснование личного вклада педагога в развитие образования»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404664"/>
            <a:ext cx="9144000" cy="18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i="1" u="sng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Ведущая идея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творческой личности с новым экологическим мышлением, которая умеет и любит трудиться, рационально и бережно используя природные ресурсы . Распространение  данной идеи среди коллег и родителей 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348880"/>
            <a:ext cx="3240360" cy="3600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852936"/>
            <a:ext cx="683568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научности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204864"/>
            <a:ext cx="5940152" cy="4536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Реализация интегрированного подхода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Серия занятий -одна проблема и содержание для интеграции. Реализация через: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содержание программы ДОУ;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положительно-эмоциональный стиль отношений между взрослыми и детьми;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выразительность и эмоциональность своей речи;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возрастные, индивидуальные и психологические особенности детей группы;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постановку проблемных задач, задач повышенной трудности;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обязательное использование наглядности;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постоянную смену методов и приемов, форм их организации; </a:t>
            </a:r>
          </a:p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включение моментов самоконтроля и самооценки;</a:t>
            </a:r>
          </a:p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непрерывного воспитания;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экологизация предметно-развивающей среды и различных видов деятельности ребенка в   повседневной жизни.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852936"/>
            <a:ext cx="683568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гуманизации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2852936"/>
            <a:ext cx="683568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интеграции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3768" y="2852936"/>
            <a:ext cx="648072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регионализации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flipH="1">
            <a:off x="449288" y="2708920"/>
            <a:ext cx="2342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0"/>
          </p:cNvCxnSpPr>
          <p:nvPr/>
        </p:nvCxnSpPr>
        <p:spPr>
          <a:xfrm>
            <a:off x="1187624" y="2636912"/>
            <a:ext cx="537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0"/>
          </p:cNvCxnSpPr>
          <p:nvPr/>
        </p:nvCxnSpPr>
        <p:spPr>
          <a:xfrm>
            <a:off x="1979712" y="2636912"/>
            <a:ext cx="537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71800" y="270892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C:\Documents and Settings\Admin\Local Settings\Temporary Internet Files\Content.Word\DSCF54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27363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6894"/>
            <a:ext cx="9144000" cy="68848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40466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«Цель и задачи педагогической деятельности»</a:t>
            </a:r>
            <a:endParaRPr lang="ru-RU" sz="1800" dirty="0"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7496" y="332656"/>
            <a:ext cx="4536504" cy="652534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·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у детей системы знаний о природе: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- осознанное понимание взаимосвязей в природе , места человека в этом мире, оценка самого себя;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положительного отношения к труду, трудолюбия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·  помогать ребёнку в активном приобретении собственного опыта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·  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воспитывать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чувственно-эмоциональные реакции детей на окружающую среду;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заботливое отношение к природе путем целенаправленного     практического общения;   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- осваивать природу через трудовую деятельность,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·  средствами природы воспитывать эстетические и патриотические чувства;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· видеть и понимать связи между явлениями;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· эмоционально откликаться и оценивать, что наблюдает.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решаются в соответствии с ФГОС,  возрастными возможностями детей, а также особенностями их трудовой деятельности.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107504" y="2420888"/>
            <a:ext cx="4392488" cy="360040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Формы работы с детьми: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852936"/>
            <a:ext cx="4572000" cy="4005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Экологические занятия.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детей.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Экспериментирование.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Опыты.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Экологические экскурсии.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Уроки доброты.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Уроки мышления в природе.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Викторины, конкурсы.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Проблемные ситуации.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Языковые логические задачи.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Экологические выставки, экспозиции.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Неделя экологического творчества.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Экологические праздники, выставки.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Дидактические игры экологического содержания.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Экологические сказки.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Экологическая тропа.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Наблюдения.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Поисково-исследовательская работа.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0"/>
            <a:ext cx="4860032" cy="2348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эффективной  системной работы по формированию основ экологической культуры в сознании дошкольников через  активную трудовую деятельность,  пропагандирующей экологическую значимость и деятельное отношение  к природе среди педагогов и родителей.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281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6984776" cy="634082"/>
          </a:xfr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«Ведущая педагогическая идея»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620688"/>
            <a:ext cx="7056784" cy="2736304"/>
          </a:xfrm>
          <a:prstGeom prst="roundRect">
            <a:avLst/>
          </a:pr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Включение дошкольников в активную познавательно-исследовательскую деятельность по расширению экологического сознания детей через трудовую деятельность с привлечением родителем, распространение полученного опыта среди коллег.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29000"/>
            <a:ext cx="2749135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725144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chat-fony-na-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875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0"/>
            <a:ext cx="8136904" cy="54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«Деятельностный аспект личного вклада педагога в развитие образования»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692696"/>
            <a:ext cx="8208912" cy="2160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Целевое назначение моей педагогической деятельности: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умений применять детьми полученные знания и навыки в жизненных ситуациях, заложить в наших детях основания для развития и воспитания экологической культуры через практическую трудовую деятельность с дошкольного возраста.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068960"/>
            <a:ext cx="8064896" cy="33123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 в структуре образовательного процесса моей профессиональной педагогической деятельности.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процесс касается  практически всех направлений развития и образования детей  в дошкольном образовании: социально-коммуникативное , познавательное, речевое, художественно-эстетическое, музыкальное, физическое и здоровье, безопасность, социализацию , а также влияет на уровень подготовленности ребенка к обучению к школе.  Происходит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интеграция (взаимопроникновение и взаимодействия)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образовательных областей дошкольного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обеспечивающая целостность образовательного процесса.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chat-fony-na-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91875" cy="6858000"/>
          </a:xfrm>
          <a:ln>
            <a:solidFill>
              <a:schemeClr val="accent4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0"/>
            <a:ext cx="8136904" cy="54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«Деятельностный аспект личного вклада педагога в развитие образования»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548680"/>
            <a:ext cx="3168352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980728"/>
            <a:ext cx="432048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Поисково-аналитический (2012- 2013 г.)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556792"/>
            <a:ext cx="432048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Основной этап практический (2013- 2014 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276872"/>
            <a:ext cx="432048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этап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Обобщающий (заключительный) (2014 –2014 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10800000" flipV="1">
            <a:off x="179512" y="1268760"/>
            <a:ext cx="288032" cy="15841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9512" y="249289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79512" y="18448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699792" y="3140968"/>
            <a:ext cx="3456384" cy="108012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Используемые образовательные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0" y="4653136"/>
            <a:ext cx="2555776" cy="129614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Создание экологического пространства  группы и на территории ДОУ</a:t>
            </a:r>
            <a:endParaRPr lang="ru-RU" sz="1600" dirty="0"/>
          </a:p>
        </p:txBody>
      </p:sp>
      <p:sp>
        <p:nvSpPr>
          <p:cNvPr id="24" name="Овал 23"/>
          <p:cNvSpPr/>
          <p:nvPr/>
        </p:nvSpPr>
        <p:spPr>
          <a:xfrm>
            <a:off x="2411760" y="5229200"/>
            <a:ext cx="2160240" cy="1268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проектной деятельности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79912" y="4293096"/>
            <a:ext cx="1944216" cy="100811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- технологии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716016" y="5445224"/>
            <a:ext cx="3024336" cy="1196752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372200" y="4653136"/>
            <a:ext cx="2771800" cy="8640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технологии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22" idx="3"/>
            <a:endCxn id="22" idx="3"/>
          </p:cNvCxnSpPr>
          <p:nvPr/>
        </p:nvCxnSpPr>
        <p:spPr>
          <a:xfrm>
            <a:off x="3205968" y="406290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419872" y="4005064"/>
            <a:ext cx="2160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44008" y="4005064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508104" y="3861048"/>
            <a:ext cx="50405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868144" y="3789040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051720" y="3789040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26277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Рисунок 71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996952"/>
            <a:ext cx="237626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Овал 45"/>
          <p:cNvSpPr/>
          <p:nvPr/>
        </p:nvSpPr>
        <p:spPr>
          <a:xfrm>
            <a:off x="5508104" y="548680"/>
            <a:ext cx="3168352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92080" y="908720"/>
            <a:ext cx="3635896" cy="2016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Частично-поисковый; 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Обследования и наглядности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Мотивационный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воспитателя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Словесный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Эвристический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категория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категория1</Template>
  <TotalTime>711</TotalTime>
  <Words>1473</Words>
  <Application>Microsoft Office PowerPoint</Application>
  <PresentationFormat>Экран (4:3)</PresentationFormat>
  <Paragraphs>219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категория1</vt:lpstr>
      <vt:lpstr>Барабашина  Елена Андреевна</vt:lpstr>
      <vt:lpstr>   Тема презентации:</vt:lpstr>
      <vt:lpstr>«Условия формирования личного вклада педагога в развитие образования»</vt:lpstr>
      <vt:lpstr>«Актуальность личного вклада педагога в развитие образования»</vt:lpstr>
      <vt:lpstr>«Теоретическое обоснование личного вклада педагога в развитие образования»</vt:lpstr>
      <vt:lpstr>«Цель и задачи педагогической деятельности»</vt:lpstr>
      <vt:lpstr>«Ведущая педагогическая идея»</vt:lpstr>
      <vt:lpstr>Слайд 8</vt:lpstr>
      <vt:lpstr>Слайд 9</vt:lpstr>
      <vt:lpstr>Слайд 10</vt:lpstr>
      <vt:lpstr>«Диапазон личного вклада педагога в развитие образования и степень его новизны»</vt:lpstr>
      <vt:lpstr>Слайд 12</vt:lpstr>
      <vt:lpstr>Слайд 13</vt:lpstr>
      <vt:lpstr>«Транслируемость практических достижений профессиональной деятельности педагогического работника»</vt:lpstr>
      <vt:lpstr>«Литература»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Барабашина  Елена Андреевна</dc:title>
  <dc:creator>User</dc:creator>
  <cp:lastModifiedBy>Admin</cp:lastModifiedBy>
  <cp:revision>77</cp:revision>
  <dcterms:created xsi:type="dcterms:W3CDTF">2014-12-19T07:15:21Z</dcterms:created>
  <dcterms:modified xsi:type="dcterms:W3CDTF">2015-04-16T09:44:56Z</dcterms:modified>
</cp:coreProperties>
</file>