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65" r:id="rId3"/>
    <p:sldId id="266" r:id="rId4"/>
    <p:sldId id="271" r:id="rId5"/>
    <p:sldId id="268" r:id="rId6"/>
    <p:sldId id="269" r:id="rId7"/>
    <p:sldId id="270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3DB"/>
    <a:srgbClr val="99CCFF"/>
    <a:srgbClr val="5117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63B84DB-C3DE-4F65-97DD-CDB8AE33F4F8}" type="datetimeFigureOut">
              <a:rPr lang="ru-RU"/>
              <a:pPr/>
              <a:t>22.04.2015</a:t>
            </a:fld>
            <a:endParaRPr lang="ru-RU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843C407-9074-4F7A-9B3A-35C85EE057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32A05-57EB-4B54-82F1-AD233550C19D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81F9-A607-4AC0-BB21-D47925C2D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F877-3A4D-45DB-A80A-F642A4891294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DCC9-6AE8-4CC0-9369-6B72C8F61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D518-A8AC-4CCF-AB82-C73B1E91E21F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E443-C8F1-4D19-AD1D-C8519D4CF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7D252-6BED-41C7-9CD1-58C6B8476A8B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76F9-CC1D-40D8-9DE5-8B8E583B5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6DC2-CA16-4AA2-A6CE-86100F92D339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868A-84CA-4CA9-AB2C-C82C751C3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5548-E6D6-4391-8E7F-14DC3C659A88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863B-3323-4707-B8BA-3A03720C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5847-9BFF-4505-8F31-4E313A8F6AF2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071F-5CEB-4DF0-8396-A445A9971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A77B-3A85-4B44-BC29-965EBF72A664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C13A-3EB0-40FB-938C-0DCD5DF12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5C3D1-615A-4AF8-8A26-3058987BB3EA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F476-940F-45B7-A1F6-011B7F19C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94B4-6519-47E1-A69A-E81C3FF1EEBB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1E30-8C17-4BA6-8DC4-A92E60CFF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E87B-0C28-48E9-B984-2D11CE30CBB4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85CF6-C5D4-4519-A32B-F956B355F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CF24-EA99-4CC6-BE63-F565B8136028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AC01-FE55-4020-8372-738639B2D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FCCD-16CB-4242-94DF-5823921CB546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261E-9340-4769-927A-87AE4C7C2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0651-3F55-4EE8-B590-FE159BB0944A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8DA3E-D09D-4B9A-9F2E-F9910133A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F292-B81A-4E0D-93AC-F918B244E0B5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3713-E2D5-4BEF-8B23-E57768C42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7384-3703-4A7A-8805-C93EB3AE5892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E426-4670-4CD1-B81B-442A2778B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840C-C439-4B48-97C7-4ACD4FE93DDB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ED0B-1A08-4F1D-9E5B-ECB24000A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0365-C620-4FB9-8462-93CE62A4CFF5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57DA-158D-4F02-BDEA-2EAD2B673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A34C-D7F0-4370-B7BF-60B797FF1CBE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41F6-A5AF-4BF7-9236-E62483A46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6E67-4A43-4D53-9AC9-6E8F36027279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0B01-A7D1-4C24-9F29-35CA0E032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D2FF-ED47-40B2-9A84-81B0CD2BB6D5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5461-43F9-4AF8-834C-9841F3886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7035-5E51-45BA-88BA-D0AC9EB9DB5F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46C0C-AB33-4EF3-AA1E-393FECE31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CCFF"/>
            </a:gs>
            <a:gs pos="100000">
              <a:srgbClr val="3343DB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AE5B3C-C26E-46AF-9564-AC0D64F032FE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DEE717-80FE-4A53-BA0A-91A3E4882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1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85" r:id="rId9"/>
    <p:sldLayoutId id="2147483784" r:id="rId10"/>
    <p:sldLayoutId id="21474837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CCFF"/>
            </a:gs>
            <a:gs pos="100000">
              <a:srgbClr val="3343DB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34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62F575-6CF4-4283-AC92-0DC50BC3167E}" type="datetime1">
              <a:rPr lang="ru-RU"/>
              <a:pPr>
                <a:defRPr/>
              </a:pPr>
              <a:t>22.04.2015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4A0FCB-C797-458B-9597-0916B953C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04" r:id="rId4"/>
    <p:sldLayoutId id="2147483811" r:id="rId5"/>
    <p:sldLayoutId id="2147483803" r:id="rId6"/>
    <p:sldLayoutId id="2147483812" r:id="rId7"/>
    <p:sldLayoutId id="2147483813" r:id="rId8"/>
    <p:sldLayoutId id="2147483814" r:id="rId9"/>
    <p:sldLayoutId id="2147483802" r:id="rId10"/>
    <p:sldLayoutId id="214748381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3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F7A9-BAF0-4548-85DE-00E09EDD2C0F}" type="slidenum">
              <a:rPr lang="ru-RU"/>
              <a:pPr>
                <a:defRPr/>
              </a:pPr>
              <a:t>1</a:t>
            </a:fld>
            <a:endParaRPr lang="ru-RU"/>
          </a:p>
        </p:txBody>
      </p:sp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5651500" y="4292600"/>
          <a:ext cx="1223963" cy="979488"/>
        </p:xfrm>
        <a:graphic>
          <a:graphicData uri="http://schemas.openxmlformats.org/presentationml/2006/ole">
            <p:oleObj spid="_x0000_s7185" name="Equation" r:id="rId3" imgW="253800" imgH="203040" progId="">
              <p:embed/>
            </p:oleObj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3708400" y="3789363"/>
          <a:ext cx="1631950" cy="1944687"/>
        </p:xfrm>
        <a:graphic>
          <a:graphicData uri="http://schemas.openxmlformats.org/presentationml/2006/ole">
            <p:oleObj spid="_x0000_s7184" name="Equation" r:id="rId4" imgW="330120" imgH="39348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457200"/>
            <a:ext cx="6919930" cy="182879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Что получится , если перемножить две дроби, обратные друг к другу?</a:t>
            </a:r>
            <a:endParaRPr lang="ru-RU" b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57188" y="500063"/>
            <a:ext cx="1643062" cy="1785937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0" y="2428875"/>
            <a:ext cx="170973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2420938"/>
            <a:ext cx="6121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 pitchFamily="34" charset="0"/>
              </a:rPr>
              <a:t>Давайте посмотрим (пишем вместе со мной):</a:t>
            </a:r>
          </a:p>
          <a:p>
            <a:endParaRPr lang="ru-RU" sz="3200" b="1">
              <a:latin typeface="Franklin Gothic Book" pitchFamily="34" charset="0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785813" y="3786188"/>
          <a:ext cx="2636837" cy="1857375"/>
        </p:xfrm>
        <a:graphic>
          <a:graphicData uri="http://schemas.openxmlformats.org/presentationml/2006/ole">
            <p:oleObj spid="_x0000_s7170" name="Equation" r:id="rId7" imgW="558720" imgH="393480" progId="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714375" y="5715000"/>
          <a:ext cx="3214688" cy="885825"/>
        </p:xfrm>
        <a:graphic>
          <a:graphicData uri="http://schemas.openxmlformats.org/presentationml/2006/ole">
            <p:oleObj spid="_x0000_s7173" name="Equation" r:id="rId8" imgW="749160" imgH="203040" progId="">
              <p:embed/>
            </p:oleObj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0825" y="333375"/>
            <a:ext cx="33575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ВНИМАНИЕ!</a:t>
            </a:r>
          </a:p>
          <a:p>
            <a:pPr algn="ctr"/>
            <a:r>
              <a:rPr lang="ru-RU" sz="2800" b="1" dirty="0">
                <a:latin typeface="Franklin Gothic Book" pitchFamily="34" charset="0"/>
              </a:rPr>
              <a:t>ПРОИЗВЕДЕНИЕ ДРОБЕЙ,</a:t>
            </a:r>
          </a:p>
          <a:p>
            <a:pPr algn="ctr"/>
            <a:r>
              <a:rPr lang="ru-RU" sz="2800" b="1" dirty="0">
                <a:latin typeface="Franklin Gothic Book" pitchFamily="34" charset="0"/>
              </a:rPr>
              <a:t>ОБРАТНЫХ ДРУГ К ДРУГУ, РАВНО </a:t>
            </a:r>
            <a:r>
              <a:rPr lang="ru-RU" sz="2800" b="1" dirty="0">
                <a:solidFill>
                  <a:srgbClr val="FF0000"/>
                </a:solidFill>
                <a:latin typeface="Franklin Gothic Book" pitchFamily="34" charset="0"/>
              </a:rPr>
              <a:t>ЕДИНИЦЕ!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5949950"/>
            <a:ext cx="9144000" cy="6413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mic Sans MS" pitchFamily="66" charset="0"/>
              </a:rPr>
              <a:t>   А ЧТО МЫ ЗНАЕМ О ЕДИНИЦЕ?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388" y="3213100"/>
            <a:ext cx="4786312" cy="604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ЗАПОМНИТЕ!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F0652-7171-482A-9ED7-81829604025E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ДВА ЧИСЛА, ПРОИЗВЕДЕНИЕ КОТОРЫХ РАВНО ЕДИНИЦЕ, НАЗЫВАЮТ ВЗАИМНО ОБРАТНЫМИ ЧИСЛАМИ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8569325" cy="464343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ПРОВЕРИМ, ЯВЛЯЮТСЯ ЛИ ВЗАИМНО ОБРАТНЫМИ ЧИСЛАМИ  ДРОБИ: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1,25</a:t>
            </a:r>
            <a:r>
              <a:rPr lang="ru-RU" b="1" dirty="0" smtClean="0">
                <a:solidFill>
                  <a:schemeClr val="tx1"/>
                </a:solidFill>
              </a:rPr>
              <a:t> И </a:t>
            </a:r>
            <a:r>
              <a:rPr lang="ru-RU" sz="4400" b="1" dirty="0" smtClean="0">
                <a:solidFill>
                  <a:schemeClr val="tx1"/>
                </a:solidFill>
              </a:rPr>
              <a:t>0,8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ЗАПИШЕМ ИХ В ВИДЕ  ОБЫКНОВЕННЫХ ДРОБЕЙ: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Двойная стрелка влево/вверх 10"/>
          <p:cNvSpPr/>
          <p:nvPr/>
        </p:nvSpPr>
        <p:spPr>
          <a:xfrm>
            <a:off x="3779838" y="5589588"/>
            <a:ext cx="4786312" cy="928687"/>
          </a:xfrm>
          <a:prstGeom prst="lef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7688" y="5786438"/>
            <a:ext cx="3786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Franklin Gothic Book" pitchFamily="34" charset="0"/>
              </a:rPr>
              <a:t>ВЗАИМНО ОБРАТНЫЕ ЧИСЛА</a:t>
            </a:r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468313" y="4437063"/>
          <a:ext cx="1366837" cy="720725"/>
        </p:xfrm>
        <a:graphic>
          <a:graphicData uri="http://schemas.openxmlformats.org/presentationml/2006/ole">
            <p:oleObj spid="_x0000_s8203" name="Equation" r:id="rId3" imgW="419040" imgH="203040" progId="">
              <p:embed/>
            </p:oleObj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908175" y="4365625"/>
          <a:ext cx="1081088" cy="904875"/>
        </p:xfrm>
        <a:graphic>
          <a:graphicData uri="http://schemas.openxmlformats.org/presentationml/2006/ole">
            <p:oleObj spid="_x0000_s8204" name="Equation" r:id="rId4" imgW="469800" imgH="393480" progId="">
              <p:embed/>
            </p:oleObj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3059113" y="4292600"/>
          <a:ext cx="2089150" cy="1011238"/>
        </p:xfrm>
        <a:graphic>
          <a:graphicData uri="http://schemas.openxmlformats.org/presentationml/2006/ole">
            <p:oleObj spid="_x0000_s8205" name="Equation" r:id="rId5" imgW="812520" imgH="393480" progId="">
              <p:embed/>
            </p:oleObj>
          </a:graphicData>
        </a:graphic>
      </p:graphicFrame>
      <p:graphicFrame>
        <p:nvGraphicFramePr>
          <p:cNvPr id="8209" name="Object 17"/>
          <p:cNvGraphicFramePr>
            <a:graphicFrameLocks noChangeAspect="1"/>
          </p:cNvGraphicFramePr>
          <p:nvPr/>
        </p:nvGraphicFramePr>
        <p:xfrm>
          <a:off x="1766888" y="5445125"/>
          <a:ext cx="785812" cy="936625"/>
        </p:xfrm>
        <a:graphic>
          <a:graphicData uri="http://schemas.openxmlformats.org/presentationml/2006/ole">
            <p:oleObj spid="_x0000_s8209" name="Equation" r:id="rId6" imgW="330120" imgH="393480" progId="">
              <p:embed/>
            </p:oleObj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6372225" y="4365625"/>
          <a:ext cx="403225" cy="935038"/>
        </p:xfrm>
        <a:graphic>
          <a:graphicData uri="http://schemas.openxmlformats.org/presentationml/2006/ole">
            <p:oleObj spid="_x0000_s8207" name="Equation" r:id="rId7" imgW="152280" imgH="393480" progId="">
              <p:embed/>
            </p:oleObj>
          </a:graphicData>
        </a:graphic>
      </p:graphicFrame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539750" y="5589588"/>
          <a:ext cx="1182688" cy="676275"/>
        </p:xfrm>
        <a:graphic>
          <a:graphicData uri="http://schemas.openxmlformats.org/presentationml/2006/ole">
            <p:oleObj spid="_x0000_s8208" name="Equation" r:id="rId8" imgW="355320" imgH="203040" progId="">
              <p:embed/>
            </p:oleObj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5219700" y="4365625"/>
          <a:ext cx="936625" cy="908050"/>
        </p:xfrm>
        <a:graphic>
          <a:graphicData uri="http://schemas.openxmlformats.org/presentationml/2006/ole">
            <p:oleObj spid="_x0000_s8206" name="Equation" r:id="rId9" imgW="406080" imgH="393480" progId="">
              <p:embed/>
            </p:oleObj>
          </a:graphicData>
        </a:graphic>
      </p:graphicFrame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2627313" y="5445125"/>
          <a:ext cx="430212" cy="1008063"/>
        </p:xfrm>
        <a:graphic>
          <a:graphicData uri="http://schemas.openxmlformats.org/presentationml/2006/ole">
            <p:oleObj spid="_x0000_s8210" name="Equation" r:id="rId10" imgW="152280" imgH="39348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850" y="3832225"/>
            <a:ext cx="8589963" cy="3025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Иначе, можно проверить умножением: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</p:txBody>
      </p:sp>
      <p:graphicFrame>
        <p:nvGraphicFramePr>
          <p:cNvPr id="8218" name="Object 26"/>
          <p:cNvGraphicFramePr>
            <a:graphicFrameLocks noChangeAspect="1"/>
          </p:cNvGraphicFramePr>
          <p:nvPr/>
        </p:nvGraphicFramePr>
        <p:xfrm>
          <a:off x="1547813" y="4941888"/>
          <a:ext cx="3457575" cy="1023937"/>
        </p:xfrm>
        <a:graphic>
          <a:graphicData uri="http://schemas.openxmlformats.org/presentationml/2006/ole">
            <p:oleObj spid="_x0000_s8218" name="Equation" r:id="rId11" imgW="685800" imgH="203040" progId="">
              <p:embed/>
            </p:oleObj>
          </a:graphicData>
        </a:graphic>
      </p:graphicFrame>
      <p:graphicFrame>
        <p:nvGraphicFramePr>
          <p:cNvPr id="8219" name="Object 27"/>
          <p:cNvGraphicFramePr>
            <a:graphicFrameLocks noChangeAspect="1"/>
          </p:cNvGraphicFramePr>
          <p:nvPr/>
        </p:nvGraphicFramePr>
        <p:xfrm>
          <a:off x="5219700" y="4797425"/>
          <a:ext cx="631825" cy="1173163"/>
        </p:xfrm>
        <a:graphic>
          <a:graphicData uri="http://schemas.openxmlformats.org/presentationml/2006/ole">
            <p:oleObj spid="_x0000_s8219" name="Equation" r:id="rId12" imgW="88560" imgH="164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F3C2-8DC3-4C8B-862D-FB0A0E1FA16C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6624654" cy="207170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Докажем, что         обратное число  </a:t>
            </a:r>
            <a:r>
              <a:rPr lang="ru-RU" b="1" dirty="0" smtClean="0">
                <a:solidFill>
                  <a:schemeClr val="tx1"/>
                </a:solidFill>
              </a:rPr>
              <a:t>к  числу  0,75.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23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215188" y="214313"/>
            <a:ext cx="1708150" cy="1666875"/>
          </a:xfrm>
        </p:spPr>
      </p:pic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3643313" y="428625"/>
          <a:ext cx="642937" cy="1000125"/>
        </p:xfrm>
        <a:graphic>
          <a:graphicData uri="http://schemas.openxmlformats.org/presentationml/2006/ole">
            <p:oleObj spid="_x0000_s9218" name="Equation" r:id="rId4" imgW="152280" imgH="39348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50" y="2857500"/>
            <a:ext cx="8501063" cy="3692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2938" y="3286125"/>
            <a:ext cx="4929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Book" pitchFamily="34" charset="0"/>
              </a:rPr>
              <a:t>Пишем:</a:t>
            </a:r>
          </a:p>
        </p:txBody>
      </p:sp>
      <p:graphicFrame>
        <p:nvGraphicFramePr>
          <p:cNvPr id="50185" name="Object 3"/>
          <p:cNvGraphicFramePr>
            <a:graphicFrameLocks noChangeAspect="1"/>
          </p:cNvGraphicFramePr>
          <p:nvPr/>
        </p:nvGraphicFramePr>
        <p:xfrm>
          <a:off x="500063" y="3929063"/>
          <a:ext cx="1714500" cy="1500187"/>
        </p:xfrm>
        <a:graphic>
          <a:graphicData uri="http://schemas.openxmlformats.org/presentationml/2006/ole">
            <p:oleObj spid="_x0000_s9219" name="Equation" r:id="rId5" imgW="406080" imgH="393480" progId="">
              <p:embed/>
            </p:oleObj>
          </a:graphicData>
        </a:graphic>
      </p:graphicFrame>
      <p:graphicFrame>
        <p:nvGraphicFramePr>
          <p:cNvPr id="50186" name="Object 4"/>
          <p:cNvGraphicFramePr>
            <a:graphicFrameLocks noChangeAspect="1"/>
          </p:cNvGraphicFramePr>
          <p:nvPr/>
        </p:nvGraphicFramePr>
        <p:xfrm>
          <a:off x="2428875" y="3929063"/>
          <a:ext cx="642938" cy="1571625"/>
        </p:xfrm>
        <a:graphic>
          <a:graphicData uri="http://schemas.openxmlformats.org/presentationml/2006/ole">
            <p:oleObj spid="_x0000_s9220" name="Equation" r:id="rId6" imgW="152280" imgH="393480" progId="">
              <p:embed/>
            </p:oleObj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43250" y="4572000"/>
            <a:ext cx="371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 pitchFamily="34" charset="0"/>
              </a:rPr>
              <a:t>, а обратное к нему </a:t>
            </a:r>
          </a:p>
        </p:txBody>
      </p:sp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7000875" y="3929063"/>
          <a:ext cx="790575" cy="2043112"/>
        </p:xfrm>
        <a:graphic>
          <a:graphicData uri="http://schemas.openxmlformats.org/presentationml/2006/ole">
            <p:oleObj spid="_x0000_s9222" name="Equation" r:id="rId7" imgW="152280" imgH="393480" progId="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0979" y="54418"/>
            <a:ext cx="8948256" cy="66394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1500" y="500063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Franklin Gothic Book" pitchFamily="34" charset="0"/>
              </a:rPr>
              <a:t>Найдем число, обратное к числу</a:t>
            </a:r>
          </a:p>
        </p:txBody>
      </p:sp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6858000" y="357188"/>
          <a:ext cx="1071563" cy="1444625"/>
        </p:xfrm>
        <a:graphic>
          <a:graphicData uri="http://schemas.openxmlformats.org/presentationml/2006/ole">
            <p:oleObj spid="_x0000_s9223" name="Equation" r:id="rId8" imgW="291960" imgH="393480" progId="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2354263"/>
            <a:ext cx="9144000" cy="45037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Запишем смешанное число в виде неправильной дроби: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785813" y="3500438"/>
          <a:ext cx="1474787" cy="1785937"/>
        </p:xfrm>
        <a:graphic>
          <a:graphicData uri="http://schemas.openxmlformats.org/presentationml/2006/ole">
            <p:oleObj spid="_x0000_s9224" name="Equation" r:id="rId9" imgW="406080" imgH="393480" progId="">
              <p:embed/>
            </p:oleObj>
          </a:graphicData>
        </a:graphic>
      </p:graphicFrame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2500313" y="3643313"/>
          <a:ext cx="2214562" cy="1571625"/>
        </p:xfrm>
        <a:graphic>
          <a:graphicData uri="http://schemas.openxmlformats.org/presentationml/2006/ole">
            <p:oleObj spid="_x0000_s9225" name="Equation" r:id="rId10" imgW="672840" imgH="393480" progId="">
              <p:embed/>
            </p:oleObj>
          </a:graphicData>
        </a:graphic>
      </p:graphicFrame>
      <p:graphicFrame>
        <p:nvGraphicFramePr>
          <p:cNvPr id="53266" name="Object 18"/>
          <p:cNvGraphicFramePr>
            <a:graphicFrameLocks noChangeAspect="1"/>
          </p:cNvGraphicFramePr>
          <p:nvPr/>
        </p:nvGraphicFramePr>
        <p:xfrm>
          <a:off x="4786313" y="3786188"/>
          <a:ext cx="1357312" cy="1457325"/>
        </p:xfrm>
        <a:graphic>
          <a:graphicData uri="http://schemas.openxmlformats.org/presentationml/2006/ole">
            <p:oleObj spid="_x0000_s9226" name="Equation" r:id="rId11" imgW="406080" imgH="393480" progId="">
              <p:embed/>
            </p:oleObj>
          </a:graphicData>
        </a:graphic>
      </p:graphicFrame>
      <p:graphicFrame>
        <p:nvGraphicFramePr>
          <p:cNvPr id="53267" name="Object 19"/>
          <p:cNvGraphicFramePr>
            <a:graphicFrameLocks noChangeAspect="1"/>
          </p:cNvGraphicFramePr>
          <p:nvPr/>
        </p:nvGraphicFramePr>
        <p:xfrm>
          <a:off x="6215063" y="3786188"/>
          <a:ext cx="792162" cy="1446212"/>
        </p:xfrm>
        <a:graphic>
          <a:graphicData uri="http://schemas.openxmlformats.org/presentationml/2006/ole">
            <p:oleObj spid="_x0000_s9227" name="Equation" r:id="rId12" imgW="215640" imgH="393480" progId="">
              <p:embed/>
            </p:oleObj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85750" y="5500688"/>
            <a:ext cx="442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К этому числу обратное</a:t>
            </a:r>
          </a:p>
        </p:txBody>
      </p:sp>
      <p:sp>
        <p:nvSpPr>
          <p:cNvPr id="34" name="Стрелка вправо с вырезом 33"/>
          <p:cNvSpPr/>
          <p:nvPr/>
        </p:nvSpPr>
        <p:spPr>
          <a:xfrm>
            <a:off x="214313" y="5214938"/>
            <a:ext cx="4786312" cy="164306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3268" name="Object 20"/>
          <p:cNvGraphicFramePr>
            <a:graphicFrameLocks noChangeAspect="1"/>
          </p:cNvGraphicFramePr>
          <p:nvPr/>
        </p:nvGraphicFramePr>
        <p:xfrm>
          <a:off x="5500688" y="5000625"/>
          <a:ext cx="1438275" cy="1612900"/>
        </p:xfrm>
        <a:graphic>
          <a:graphicData uri="http://schemas.openxmlformats.org/presentationml/2006/ole">
            <p:oleObj spid="_x0000_s9228" name="Equation" r:id="rId13" imgW="21564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2" grpId="0"/>
      <p:bldP spid="25" grpId="0"/>
      <p:bldP spid="28" grpId="0" build="allAtOnce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EB1EB-337B-473E-9D54-98A34710CA7D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6500813" cy="17970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РАБОТАЕМ С СИГНАЛЬНЫМИ КАРТОЧКАМИ</a:t>
            </a:r>
            <a:endParaRPr lang="ru-RU" b="1" i="1" dirty="0"/>
          </a:p>
        </p:txBody>
      </p:sp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75" y="357188"/>
            <a:ext cx="1708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5" y="2857500"/>
            <a:ext cx="4643438" cy="11080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57875" y="3000375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4429132"/>
            <a:ext cx="4714908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72250" y="4857750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НЕТ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3" y="285750"/>
            <a:ext cx="6643687" cy="1749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ЯВЛЯЮТСЯ ЛИ</a:t>
            </a:r>
          </a:p>
          <a:p>
            <a:pPr algn="ctr"/>
            <a:r>
              <a:rPr lang="ru-RU" sz="3600" b="1">
                <a:solidFill>
                  <a:srgbClr val="000000"/>
                </a:solidFill>
              </a:rPr>
              <a:t>ЧИСЛА</a:t>
            </a:r>
          </a:p>
          <a:p>
            <a:pPr algn="ctr"/>
            <a:r>
              <a:rPr lang="ru-RU" sz="3600" b="1">
                <a:solidFill>
                  <a:srgbClr val="000000"/>
                </a:solidFill>
              </a:rPr>
              <a:t>ВЗАИМНО   ОБРАТНЫМИ?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8" y="2786063"/>
            <a:ext cx="8215312" cy="3046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714625" y="3000375"/>
          <a:ext cx="2744788" cy="2578100"/>
        </p:xfrm>
        <a:graphic>
          <a:graphicData uri="http://schemas.openxmlformats.org/presentationml/2006/ole">
            <p:oleObj spid="_x0000_s10242" name="Equation" r:id="rId4" imgW="419040" imgH="39348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7188" y="2786063"/>
            <a:ext cx="8286750" cy="30464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643188" y="3071813"/>
          <a:ext cx="3387725" cy="2500312"/>
        </p:xfrm>
        <a:graphic>
          <a:graphicData uri="http://schemas.openxmlformats.org/presentationml/2006/ole">
            <p:oleObj spid="_x0000_s10243" name="Equation" r:id="rId5" imgW="533160" imgH="393480" progId="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7158" y="2714620"/>
            <a:ext cx="8286808" cy="31432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1928813" y="2928938"/>
          <a:ext cx="5072062" cy="2554287"/>
        </p:xfrm>
        <a:graphic>
          <a:graphicData uri="http://schemas.openxmlformats.org/presentationml/2006/ole">
            <p:oleObj spid="_x0000_s10244" name="Equation" r:id="rId6" imgW="799920" imgH="393480" progId="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8596" y="2714620"/>
            <a:ext cx="8358246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</p:txBody>
      </p:sp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2908300" y="3232150"/>
          <a:ext cx="2878138" cy="2347913"/>
        </p:xfrm>
        <a:graphic>
          <a:graphicData uri="http://schemas.openxmlformats.org/presentationml/2006/ole">
            <p:oleObj spid="_x0000_s10245" name="Equation" r:id="rId7" imgW="482400" imgH="393480" progId="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57158" y="2714620"/>
            <a:ext cx="8501122" cy="3143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</p:txBody>
      </p:sp>
      <p:graphicFrame>
        <p:nvGraphicFramePr>
          <p:cNvPr id="51213" name="Object 13"/>
          <p:cNvGraphicFramePr>
            <a:graphicFrameLocks noChangeAspect="1"/>
          </p:cNvGraphicFramePr>
          <p:nvPr/>
        </p:nvGraphicFramePr>
        <p:xfrm>
          <a:off x="2316163" y="2857500"/>
          <a:ext cx="3684587" cy="2855913"/>
        </p:xfrm>
        <a:graphic>
          <a:graphicData uri="http://schemas.openxmlformats.org/presentationml/2006/ole">
            <p:oleObj spid="_x0000_s10246" name="Equation" r:id="rId8" imgW="507960" imgH="393480" progId="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57158" y="2643182"/>
            <a:ext cx="8501122" cy="3143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</p:txBody>
      </p:sp>
      <p:graphicFrame>
        <p:nvGraphicFramePr>
          <p:cNvPr id="51215" name="Object 15"/>
          <p:cNvGraphicFramePr>
            <a:graphicFrameLocks noChangeAspect="1"/>
          </p:cNvGraphicFramePr>
          <p:nvPr/>
        </p:nvGraphicFramePr>
        <p:xfrm>
          <a:off x="1857375" y="3214688"/>
          <a:ext cx="4179888" cy="2143125"/>
        </p:xfrm>
        <a:graphic>
          <a:graphicData uri="http://schemas.openxmlformats.org/presentationml/2006/ole">
            <p:oleObj spid="_x0000_s10247" name="Equation" r:id="rId9" imgW="457200" imgH="203040" progId="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1120" y="2671396"/>
            <a:ext cx="8572560" cy="31590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86F2B-73FA-4E3D-9246-8C758054B9ED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5827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                РАБОТАЕМ УСТНО:</a:t>
            </a:r>
          </a:p>
        </p:txBody>
      </p:sp>
      <p:pic>
        <p:nvPicPr>
          <p:cNvPr id="1127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625" y="214313"/>
            <a:ext cx="2327275" cy="2214562"/>
          </a:xfrm>
        </p:spPr>
      </p:pic>
      <p:sp>
        <p:nvSpPr>
          <p:cNvPr id="6" name="TextBox 5"/>
          <p:cNvSpPr txBox="1"/>
          <p:nvPr/>
        </p:nvSpPr>
        <p:spPr>
          <a:xfrm>
            <a:off x="285750" y="2500313"/>
            <a:ext cx="8501063" cy="4032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НАЙДИТЕ НЕИЗВЕСТНОЕ ЧИСЛО: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684213" y="3860800"/>
          <a:ext cx="2341562" cy="1860550"/>
        </p:xfrm>
        <a:graphic>
          <a:graphicData uri="http://schemas.openxmlformats.org/presentationml/2006/ole">
            <p:oleObj spid="_x0000_s11266" name="Equation" r:id="rId4" imgW="495000" imgH="393480" progId="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492500" y="3789363"/>
          <a:ext cx="1857375" cy="1919287"/>
        </p:xfrm>
        <a:graphic>
          <a:graphicData uri="http://schemas.openxmlformats.org/presentationml/2006/ole">
            <p:oleObj spid="_x0000_s11267" name="Equation" r:id="rId5" imgW="380880" imgH="39348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0825" y="3068638"/>
            <a:ext cx="8501063" cy="35131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539750" y="3284538"/>
          <a:ext cx="3279775" cy="1241425"/>
        </p:xfrm>
        <a:graphic>
          <a:graphicData uri="http://schemas.openxmlformats.org/presentationml/2006/ole">
            <p:oleObj spid="_x0000_s11268" name="Equation" r:id="rId6" imgW="469800" imgH="177480" progId="">
              <p:embed/>
            </p:oleObj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4356100" y="3068638"/>
          <a:ext cx="1863725" cy="1925637"/>
        </p:xfrm>
        <a:graphic>
          <a:graphicData uri="http://schemas.openxmlformats.org/presentationml/2006/ole">
            <p:oleObj spid="_x0000_s11269" name="Equation" r:id="rId7" imgW="380880" imgH="393480" progId="">
              <p:embed/>
            </p:oleObj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611188" y="4437063"/>
          <a:ext cx="3071812" cy="2100262"/>
        </p:xfrm>
        <a:graphic>
          <a:graphicData uri="http://schemas.openxmlformats.org/presentationml/2006/ole">
            <p:oleObj spid="_x0000_s11270" name="Equation" r:id="rId8" imgW="495000" imgH="393480" progId="">
              <p:embed/>
            </p:oleObj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4356100" y="5157788"/>
          <a:ext cx="2205038" cy="1143000"/>
        </p:xfrm>
        <a:graphic>
          <a:graphicData uri="http://schemas.openxmlformats.org/presentationml/2006/ole">
            <p:oleObj spid="_x0000_s11271" name="Equation" r:id="rId9" imgW="342720" imgH="177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86C59-A4F9-4727-9E4C-D376B8C112A3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981075"/>
            <a:ext cx="335597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6463" y="2060575"/>
            <a:ext cx="3857625" cy="2066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</a:rPr>
              <a:t>РАБОТАЕМ</a:t>
            </a: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В ТЕТРАДЯХ.</a:t>
            </a: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УЧЕБНИК</a:t>
            </a: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СТР. </a:t>
            </a:r>
            <a:r>
              <a:rPr lang="en-US" sz="3200" b="1">
                <a:solidFill>
                  <a:srgbClr val="000000"/>
                </a:solidFill>
              </a:rPr>
              <a:t>8</a:t>
            </a:r>
            <a:r>
              <a:rPr lang="ru-RU" sz="3200" b="1">
                <a:solidFill>
                  <a:srgbClr val="000000"/>
                </a:solidFill>
              </a:rPr>
              <a:t>9 №5</a:t>
            </a:r>
            <a:r>
              <a:rPr lang="en-US" sz="3200" b="1">
                <a:solidFill>
                  <a:srgbClr val="000000"/>
                </a:solidFill>
              </a:rPr>
              <a:t>63</a:t>
            </a:r>
            <a:endParaRPr lang="ru-RU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CF6E8-9B53-45DF-BFA2-129A2B2407FA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34822" name="Picture 6" descr="D:\ТАТЬЯНА\(675[1].2)P-2000-0645-26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3071813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51520" y="404664"/>
            <a:ext cx="8568952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</a:rPr>
              <a:t>СПАСИБО ЗА УРОК?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1988840"/>
            <a:ext cx="24939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988840"/>
            <a:ext cx="24780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8313" y="5013325"/>
            <a:ext cx="8215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/>
      <p:bldP spid="2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4F4F4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1510</TotalTime>
  <Words>161</Words>
  <Application>Microsoft Office PowerPoint</Application>
  <PresentationFormat>Экран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Трек</vt:lpstr>
      <vt:lpstr>Equation</vt:lpstr>
      <vt:lpstr>Что получится , если перемножить две дроби, обратные друг к другу?</vt:lpstr>
      <vt:lpstr>ДВА ЧИСЛА, ПРОИЗВЕДЕНИЕ КОТОРЫХ РАВНО ЕДИНИЦЕ, НАЗЫВАЮТ ВЗАИМНО ОБРАТНЫМИ ЧИСЛАМИ</vt:lpstr>
      <vt:lpstr>Докажем, что         обратное число  к  числу  0,75.</vt:lpstr>
      <vt:lpstr>РАБОТАЕМ С СИГНАЛЬНЫМИ КАРТОЧКАМИ</vt:lpstr>
      <vt:lpstr>                РАБОТАЕМ УСТНО:</vt:lpstr>
      <vt:lpstr>Слайд 6</vt:lpstr>
      <vt:lpstr>Слайд 7</vt:lpstr>
    </vt:vector>
  </TitlesOfParts>
  <Company>"Томскгазпром"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129</cp:revision>
  <dcterms:created xsi:type="dcterms:W3CDTF">2007-11-16T12:47:01Z</dcterms:created>
  <dcterms:modified xsi:type="dcterms:W3CDTF">2015-04-22T10:45:26Z</dcterms:modified>
</cp:coreProperties>
</file>