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2" r:id="rId3"/>
    <p:sldId id="280" r:id="rId4"/>
    <p:sldId id="281" r:id="rId5"/>
    <p:sldId id="258" r:id="rId6"/>
    <p:sldId id="286" r:id="rId7"/>
    <p:sldId id="285" r:id="rId8"/>
    <p:sldId id="260" r:id="rId9"/>
    <p:sldId id="283" r:id="rId10"/>
    <p:sldId id="264" r:id="rId11"/>
    <p:sldId id="266" r:id="rId12"/>
    <p:sldId id="267" r:id="rId13"/>
    <p:sldId id="269" r:id="rId14"/>
    <p:sldId id="284" r:id="rId15"/>
    <p:sldId id="273" r:id="rId16"/>
    <p:sldId id="27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FF99"/>
    <a:srgbClr val="336600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7C52D18-D9BF-4D40-97FE-A97E9981D6C5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16AC35-97A3-4370-9F0E-243ADA34D7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900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8D2FF8-DF32-4551-A0C3-8811E7BAC942}" type="slidenum">
              <a:rPr lang="ru-RU"/>
              <a:pPr eaLnBrk="1" hangingPunct="1"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1889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B97D3-1D32-4465-BC6C-058C754C0F5F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25DE-C8E2-4CAF-82FF-AF1D8E17A7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324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AEBD3-C38B-4676-816F-4E31A3B4D8EB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A2643-32FD-42D8-A45C-10F893B81C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079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BAD98-6E9D-424E-8806-337323B857C2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0866F-1065-4CB5-BAA6-DE2F0954A6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02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9579-74FB-40B9-90F1-547B236AE182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D3B48-E4E8-4EB4-B0EF-EA01FE41EF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372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3CBC-65AB-423A-B5D5-ABE966898677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38462-55A5-4C96-A579-1B7105ADF6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736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7F0EA-996B-4950-BF7A-533D3AD8A10F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F650B-1F93-4BCF-B06B-B48B470DD4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158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35413-9DF9-491C-AFFC-892B6EF3D436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111F2-0EC7-4A6B-9085-58F267094C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600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11CD9-9E2C-4170-90EB-ECF6112801D1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5E213-63CE-44BF-9077-57A62F2994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99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7E01D-21EC-479A-807A-C6808C5D46EB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3626C-7C15-43EE-9858-C9340E1C71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604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B501A-44B6-4B0B-93BC-117A8C1E7BD3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81F7A-BFA4-4774-8E78-ECFD57B0A8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371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6FEA9-BC25-41AD-9F03-8246CB5C8619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6039A-A236-4859-92A2-14DE049576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705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FCF3E6-BCAA-4D09-B3B5-BA0BAB04C21D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81F4233-96A1-41DB-9A31-093EC33DFB6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hyperlink" Target="http://womanadvice.ru/sites/default/files/tania/mnemotehnika_v_detskom_sadu_ris.1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555776" y="1556792"/>
            <a:ext cx="5832475" cy="2808312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Использование </a:t>
            </a:r>
            <a:r>
              <a:rPr lang="ru-RU" sz="4800" b="1" dirty="0" err="1" smtClean="0">
                <a:solidFill>
                  <a:srgbClr val="FF0000"/>
                </a:solidFill>
                <a:latin typeface="Monotype Corsiva" pitchFamily="66" charset="0"/>
              </a:rPr>
              <a:t>мнемотехнологий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для решения задач речевого развития.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i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2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922337"/>
          </a:xfrm>
        </p:spPr>
        <p:txBody>
          <a:bodyPr/>
          <a:lstStyle/>
          <a:p>
            <a:r>
              <a:rPr lang="ru-RU" sz="4000" u="sng" dirty="0" smtClean="0">
                <a:latin typeface="Monotype Corsiva" pitchFamily="66" charset="0"/>
              </a:rPr>
              <a:t>Составление описательного рассказа</a:t>
            </a:r>
          </a:p>
        </p:txBody>
      </p:sp>
      <p:sp>
        <p:nvSpPr>
          <p:cNvPr id="10243" name="Объект 3"/>
          <p:cNvSpPr>
            <a:spLocks noGrp="1"/>
          </p:cNvSpPr>
          <p:nvPr>
            <p:ph idx="1"/>
          </p:nvPr>
        </p:nvSpPr>
        <p:spPr>
          <a:xfrm>
            <a:off x="827583" y="908050"/>
            <a:ext cx="7920881" cy="1224806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описать предмет, его надо осознать, а осознание - это анализ. Здесь важно научить выделять признаки предмета.</a:t>
            </a:r>
          </a:p>
        </p:txBody>
      </p:sp>
      <p:pic>
        <p:nvPicPr>
          <p:cNvPr id="7" name="Рисунок 6" descr="20141117_155124.jpg"/>
          <p:cNvPicPr>
            <a:picLocks noChangeAspect="1"/>
          </p:cNvPicPr>
          <p:nvPr/>
        </p:nvPicPr>
        <p:blipFill>
          <a:blip r:embed="rId2" cstate="print"/>
          <a:srcRect b="27169"/>
          <a:stretch>
            <a:fillRect/>
          </a:stretch>
        </p:blipFill>
        <p:spPr>
          <a:xfrm>
            <a:off x="5239996" y="2060848"/>
            <a:ext cx="3364452" cy="4356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229600" cy="1143001"/>
          </a:xfrm>
        </p:spPr>
        <p:txBody>
          <a:bodyPr/>
          <a:lstStyle/>
          <a:p>
            <a:r>
              <a:rPr lang="ru-RU" sz="2000" smtClean="0">
                <a:solidFill>
                  <a:srgbClr val="00B050"/>
                </a:solidFill>
                <a:latin typeface="Bookman Old Style" panose="02050604050505020204" pitchFamily="18" charset="0"/>
              </a:rPr>
              <a:t>Стихотворения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54013"/>
            <a:ext cx="7860804" cy="2714947"/>
          </a:xfrm>
          <a:solidFill>
            <a:schemeClr val="bg1"/>
          </a:solidFill>
        </p:spPr>
        <p:txBody>
          <a:bodyPr/>
          <a:lstStyle/>
          <a:p>
            <a:pPr indent="342900" algn="ctr">
              <a:buNone/>
              <a:defRPr/>
            </a:pPr>
            <a:r>
              <a:rPr lang="ru-RU" u="sng" dirty="0" err="1" smtClean="0">
                <a:latin typeface="Monotype Corsiva" pitchFamily="66" charset="0"/>
              </a:rPr>
              <a:t>Мнемотаблицы</a:t>
            </a:r>
            <a:r>
              <a:rPr lang="ru-RU" u="sng" dirty="0" smtClean="0">
                <a:latin typeface="Monotype Corsiva" pitchFamily="66" charset="0"/>
              </a:rPr>
              <a:t> при разучивании стихотворений </a:t>
            </a:r>
          </a:p>
          <a:p>
            <a:pPr indent="342900" algn="just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каждое слово или маленькое словосочетание придумывается картинка (изображение); таким образом, все стихотворение зарисовывается схематически.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141117_155509.jpg"/>
          <p:cNvPicPr>
            <a:picLocks noChangeAspect="1"/>
          </p:cNvPicPr>
          <p:nvPr/>
        </p:nvPicPr>
        <p:blipFill>
          <a:blip r:embed="rId2" cstate="print"/>
          <a:srcRect l="7797" r="18132"/>
          <a:stretch>
            <a:fillRect/>
          </a:stretch>
        </p:blipFill>
        <p:spPr>
          <a:xfrm>
            <a:off x="899592" y="3068960"/>
            <a:ext cx="4392488" cy="3335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41117_155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492896"/>
            <a:ext cx="2232248" cy="396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8229600" cy="1143000"/>
          </a:xfrm>
        </p:spPr>
        <p:txBody>
          <a:bodyPr/>
          <a:lstStyle/>
          <a:p>
            <a:r>
              <a:rPr lang="ru-RU" sz="4800" u="sng" dirty="0" smtClean="0">
                <a:latin typeface="Monotype Corsiva" pitchFamily="66" charset="0"/>
              </a:rPr>
              <a:t>Пересказ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827584" y="908720"/>
            <a:ext cx="7993062" cy="1368152"/>
          </a:xfrm>
        </p:spPr>
        <p:txBody>
          <a:bodyPr/>
          <a:lstStyle/>
          <a:p>
            <a:pPr marL="0" indent="457200" algn="just">
              <a:buFont typeface="Arial" panose="020B0604020202020204" pitchFamily="34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Внимание  концентрируется на правильном построении предложений, на воспроизведении в своей речи необходимых выражений.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</p:txBody>
      </p:sp>
      <p:pic>
        <p:nvPicPr>
          <p:cNvPr id="6" name="Рисунок 5" descr="20141117_154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492896"/>
            <a:ext cx="6664741" cy="3748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ru-RU" u="sng" dirty="0" smtClean="0">
                <a:latin typeface="Monotype Corsiva" pitchFamily="66" charset="0"/>
              </a:rPr>
              <a:t>Отгадывание загад</a:t>
            </a:r>
            <a:r>
              <a:rPr lang="ru-RU" dirty="0" smtClean="0">
                <a:latin typeface="Monotype Corsiva" pitchFamily="66" charset="0"/>
              </a:rPr>
              <a:t>ок</a:t>
            </a:r>
          </a:p>
        </p:txBody>
      </p:sp>
      <p:pic>
        <p:nvPicPr>
          <p:cNvPr id="6" name="Объект 5" descr="Мнемо - загадки об овощах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8611"/>
          <a:stretch>
            <a:fillRect/>
          </a:stretch>
        </p:blipFill>
        <p:spPr>
          <a:xfrm>
            <a:off x="1259632" y="3789040"/>
            <a:ext cx="7122098" cy="2664296"/>
          </a:xfr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ta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124744"/>
            <a:ext cx="4726271" cy="2376264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/>
          <a:lstStyle/>
          <a:p>
            <a:r>
              <a:rPr lang="ru-RU" u="sng" dirty="0" smtClean="0">
                <a:latin typeface="Monotype Corsiva" pitchFamily="66" charset="0"/>
              </a:rPr>
              <a:t>Этапы работы по мнемотехники</a:t>
            </a:r>
            <a:endParaRPr lang="ru-RU" u="sng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1237402"/>
            <a:ext cx="777686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Весь процесс запоминания разделяется на четыре этапа: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-кодирование элементов информации в зрительные образы;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-собственно сам процесс запоминания;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-запоминание последовательности информации;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-закрепление информации в мозге.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2843808" y="332656"/>
            <a:ext cx="3600400" cy="1008112"/>
          </a:xfrm>
          <a:prstGeom prst="horizontalScroll">
            <a:avLst/>
          </a:prstGeom>
          <a:solidFill>
            <a:srgbClr val="99FF99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7848872" cy="482441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457200" algn="just">
              <a:buFont typeface="Arial" charset="0"/>
              <a:buNone/>
              <a:defRPr/>
            </a:pP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результате использования </a:t>
            </a:r>
            <a:r>
              <a:rPr lang="ru-RU" sz="2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57200" algn="just"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Расширяется не только словарный запас, но и знания об окружающем мире.</a:t>
            </a:r>
          </a:p>
          <a:p>
            <a:pPr indent="457200" algn="just"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Появляется желание пересказывать — ребенок понимает, что это совсем не трудно.</a:t>
            </a:r>
          </a:p>
          <a:p>
            <a:pPr indent="457200" algn="just"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Заучивание стихов превращается в игру, которая очень нравится детям.</a:t>
            </a:r>
          </a:p>
          <a:p>
            <a:pPr indent="457200" algn="just"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является одним из эффективных способов развития речи дошкольников.</a:t>
            </a:r>
          </a:p>
          <a:p>
            <a:pPr>
              <a:buNone/>
              <a:defRPr/>
            </a:pPr>
            <a:endParaRPr lang="ru-RU" sz="2000" dirty="0" smtClean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476672"/>
            <a:ext cx="26981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u="sng" dirty="0" smtClean="0">
                <a:latin typeface="Monotype Corsiva" pitchFamily="66" charset="0"/>
              </a:rPr>
              <a:t>Заключение</a:t>
            </a:r>
            <a:endParaRPr lang="ru-RU" sz="4400" u="sng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11760" y="2924944"/>
            <a:ext cx="5829300" cy="1655763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2555776" y="188640"/>
            <a:ext cx="3600400" cy="1033272"/>
          </a:xfrm>
          <a:prstGeom prst="horizontalScroll">
            <a:avLst/>
          </a:prstGeom>
          <a:solidFill>
            <a:srgbClr val="99FF99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196752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Речевые проблемы у детей дошкольного возраста:</a:t>
            </a:r>
          </a:p>
          <a:p>
            <a:pPr indent="457200"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-односложная, состоящая лишь из простых предложений речь;</a:t>
            </a:r>
          </a:p>
          <a:p>
            <a:pPr indent="457200"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-неспособность грамматически правильно построить распространенное предложение;</a:t>
            </a:r>
          </a:p>
          <a:p>
            <a:pPr indent="457200"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-недостаточный словарный запас;</a:t>
            </a:r>
          </a:p>
          <a:p>
            <a:pPr indent="457200"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-употребление нелитературных слов и выражений;</a:t>
            </a:r>
          </a:p>
          <a:p>
            <a:pPr indent="457200"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-бедная диалогическая речь: неспособность грамотно и доступно сформулировать вопрос, построить краткий или развернутый ответ;</a:t>
            </a:r>
          </a:p>
          <a:p>
            <a:pPr indent="457200"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-трудности в построении монолога: например, сюжетный или описательный рассказ на предложенную тему, пересказ текста своими словами;</a:t>
            </a:r>
          </a:p>
          <a:p>
            <a:pPr indent="457200"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-отсутствие логического обоснования своих утверждений и выводов;</a:t>
            </a:r>
          </a:p>
          <a:p>
            <a:pPr indent="457200"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-отсутствие навыков культуры речи: неумение использовать интонации, регулировать громкость голоса и темп речи и т. д.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404664"/>
            <a:ext cx="3033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u="sng" dirty="0" smtClean="0">
                <a:latin typeface="Monotype Corsiva" pitchFamily="66" charset="0"/>
                <a:cs typeface="Times New Roman" pitchFamily="18" charset="0"/>
              </a:rPr>
              <a:t>Актуальность</a:t>
            </a:r>
            <a:endParaRPr lang="ru-RU" sz="4000" u="sng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04664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Monotype Corsiva" pitchFamily="66" charset="0"/>
                <a:cs typeface="Times New Roman" pitchFamily="18" charset="0"/>
              </a:rPr>
              <a:t>“Учите ребёнка каким-нибудь неизвестным ему пяти словам – он будет долго и напрасно мучиться, но свяжите двадцать таких слов с картинками, и он их усвоит на лету”.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К.Д.Ушинский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АРДИС - Каталог Аудиокни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1055" y="2276872"/>
            <a:ext cx="2506166" cy="4144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Портфолио фрилансера Юлия Келюх bunny. Рисунки и иллюстрации - Дети рисуют. Фриланс, удаленная работа на FL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56992"/>
            <a:ext cx="5295691" cy="276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60648"/>
            <a:ext cx="77048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u="sng" dirty="0" smtClean="0">
                <a:latin typeface="Monotype Corsiva" pitchFamily="66" charset="0"/>
              </a:rPr>
              <a:t>Мнемотехника используется для решения следующих задач</a:t>
            </a:r>
            <a:r>
              <a:rPr lang="ru-RU" sz="3600" dirty="0" smtClean="0">
                <a:latin typeface="Monotype Corsiva" pitchFamily="66" charset="0"/>
              </a:rPr>
              <a:t>: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связной и диалогической речи у детей;</a:t>
            </a:r>
          </a:p>
          <a:p>
            <a:pPr indent="4572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у детей умения с помощью графической аналогии, а так же с помощью заместителей понимать и рассказывать знакомые сказки, стихи;</a:t>
            </a:r>
          </a:p>
          <a:p>
            <a:pPr indent="4572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обучение детей правильному звукопроизношению;</a:t>
            </a:r>
          </a:p>
          <a:p>
            <a:pPr indent="4572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у детей умственной активности, сообразительности, наблюдательности, умения сравнивать, выделять существенные признаки;</a:t>
            </a:r>
          </a:p>
          <a:p>
            <a:pPr indent="4572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у детей психических процессов: мышления, внимания, воображения, памяти.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755650" y="4840288"/>
            <a:ext cx="2428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600"/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7980363" cy="568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827584" y="260648"/>
            <a:ext cx="79191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u="sng" dirty="0" smtClean="0">
                <a:latin typeface="Monotype Corsiva" pitchFamily="66" charset="0"/>
              </a:rPr>
              <a:t>Основные элементы мнемотехники.</a:t>
            </a:r>
            <a:endParaRPr lang="ru-RU" sz="4400" u="sng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827584" y="195071"/>
            <a:ext cx="79208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Мнемоквадраты</a:t>
            </a:r>
            <a:endParaRPr kumimoji="0" lang="ru-RU" sz="4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 это понятные изображения, которые обозначают одно слово, словосочетание, его характеристики или простое предложение.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_3MO0Z20B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564903"/>
            <a:ext cx="1944216" cy="2035351"/>
          </a:xfrm>
          <a:prstGeom prst="rect">
            <a:avLst/>
          </a:prstGeom>
        </p:spPr>
      </p:pic>
      <p:pic>
        <p:nvPicPr>
          <p:cNvPr id="5" name="Рисунок 4" descr="perehod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348880"/>
            <a:ext cx="2452479" cy="24483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792" y="260648"/>
            <a:ext cx="3793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u="sng" dirty="0" err="1" smtClean="0">
                <a:latin typeface="Monotype Corsiva" pitchFamily="66" charset="0"/>
              </a:rPr>
              <a:t>Мнемодорожки</a:t>
            </a:r>
            <a:endParaRPr lang="ru-RU" sz="4800" u="sng" dirty="0">
              <a:latin typeface="Monotype Corsiva" pitchFamily="66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899592" y="948298"/>
            <a:ext cx="77768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 квадрат из 3-4  картинок, по которым можно составить небольшой рассказ в 2-3 предложения.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55576" y="4293096"/>
            <a:ext cx="33123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Егора огород,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 морковка и горох.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Справа  огород Федоры,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 растут помидоры.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Рисунок 6" descr="Мнемотаблицы для дошколь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581128"/>
            <a:ext cx="4735911" cy="1656184"/>
          </a:xfrm>
          <a:prstGeom prst="rect">
            <a:avLst/>
          </a:prstGeom>
          <a:noFill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2860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mnemotable2.png"/>
          <p:cNvPicPr>
            <a:picLocks noChangeAspect="1"/>
          </p:cNvPicPr>
          <p:nvPr/>
        </p:nvPicPr>
        <p:blipFill>
          <a:blip r:embed="rId3" cstate="print"/>
          <a:srcRect b="47264"/>
          <a:stretch>
            <a:fillRect/>
          </a:stretch>
        </p:blipFill>
        <p:spPr>
          <a:xfrm>
            <a:off x="1835696" y="1916832"/>
            <a:ext cx="2857899" cy="1080120"/>
          </a:xfrm>
          <a:prstGeom prst="rect">
            <a:avLst/>
          </a:prstGeom>
        </p:spPr>
      </p:pic>
      <p:pic>
        <p:nvPicPr>
          <p:cNvPr id="9" name="Рисунок 8" descr="mnemotable2.png"/>
          <p:cNvPicPr>
            <a:picLocks noChangeAspect="1"/>
          </p:cNvPicPr>
          <p:nvPr/>
        </p:nvPicPr>
        <p:blipFill>
          <a:blip r:embed="rId3" cstate="print"/>
          <a:srcRect t="49220" b="-1956"/>
          <a:stretch>
            <a:fillRect/>
          </a:stretch>
        </p:blipFill>
        <p:spPr>
          <a:xfrm>
            <a:off x="4860032" y="1916832"/>
            <a:ext cx="2857899" cy="1080120"/>
          </a:xfrm>
          <a:prstGeom prst="rect">
            <a:avLst/>
          </a:prstGeom>
        </p:spPr>
      </p:pic>
      <p:pic>
        <p:nvPicPr>
          <p:cNvPr id="10" name="Рисунок 9" descr="Мнемотехника в детском саду1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b="50000"/>
          <a:stretch>
            <a:fillRect/>
          </a:stretch>
        </p:blipFill>
        <p:spPr bwMode="auto">
          <a:xfrm>
            <a:off x="1259632" y="3140968"/>
            <a:ext cx="345758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Мнемотехника в детском саду1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50000"/>
          <a:stretch>
            <a:fillRect/>
          </a:stretch>
        </p:blipFill>
        <p:spPr bwMode="auto">
          <a:xfrm>
            <a:off x="4860032" y="3140968"/>
            <a:ext cx="3673604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2"/>
          <p:cNvSpPr>
            <a:spLocks noGrp="1"/>
          </p:cNvSpPr>
          <p:nvPr>
            <p:ph type="title"/>
          </p:nvPr>
        </p:nvSpPr>
        <p:spPr>
          <a:xfrm>
            <a:off x="2483768" y="260648"/>
            <a:ext cx="4536504" cy="1143000"/>
          </a:xfrm>
        </p:spPr>
        <p:txBody>
          <a:bodyPr/>
          <a:lstStyle/>
          <a:p>
            <a:r>
              <a:rPr lang="ru-RU" sz="5400" u="sng" dirty="0" err="1" smtClean="0">
                <a:latin typeface="Monotype Corsiva" pitchFamily="66" charset="0"/>
              </a:rPr>
              <a:t>Мнемотаблицы</a:t>
            </a:r>
            <a:endParaRPr lang="ru-RU" sz="5400" u="sng" dirty="0" smtClean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196752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самая сложная структура. Они представляют собой изображения основных звеньев, в том числе схематические, по которым можно запомнить и воспроизвести целый рассказ или даже стихотворение.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043608" y="2780928"/>
            <a:ext cx="36724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Шуршат осенние кусты.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Шуршат засохшие цветы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Шуршит камыш.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дождь шуршит.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мышь шурша,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нору спешит.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там тихонечко шуршат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Шесть шустрых, маленьких мышат.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Рисунок 3" descr="Мнемотехнические приемы запомин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924944"/>
            <a:ext cx="3810000" cy="30480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28600" y="35052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043608" y="260648"/>
            <a:ext cx="7200800" cy="1296144"/>
          </a:xfrm>
          <a:prstGeom prst="horizontalScroll">
            <a:avLst/>
          </a:prstGeom>
          <a:solidFill>
            <a:srgbClr val="99FF99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3648" y="476672"/>
            <a:ext cx="67633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u="sng" dirty="0" err="1" smtClean="0">
                <a:latin typeface="Monotype Corsiva" pitchFamily="66" charset="0"/>
                <a:cs typeface="Times New Roman" pitchFamily="18" charset="0"/>
              </a:rPr>
              <a:t>Мнемотаблицы-использование</a:t>
            </a:r>
            <a:endParaRPr lang="ru-RU" sz="4400" u="sng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484784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дошкольном образовании используются для: </a:t>
            </a:r>
          </a:p>
          <a:p>
            <a:pPr indent="457200" algn="just">
              <a:buFont typeface="Times New Roman" pitchFamily="18" charset="0"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обогащения словарного запаса, при обучении составлению рассказов, пересказов, отгадывании загадок, заучивании стихов;</a:t>
            </a:r>
          </a:p>
          <a:p>
            <a:pPr indent="457200" algn="just">
              <a:buFont typeface="Times New Roman" pitchFamily="18" charset="0"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режимных моментах;</a:t>
            </a:r>
          </a:p>
          <a:p>
            <a:pPr indent="457200" algn="just">
              <a:buFont typeface="Times New Roman" pitchFamily="18" charset="0"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самостоятельной деятельности.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20141117_203246.jpg"/>
          <p:cNvPicPr>
            <a:picLocks noChangeAspect="1"/>
          </p:cNvPicPr>
          <p:nvPr/>
        </p:nvPicPr>
        <p:blipFill>
          <a:blip r:embed="rId2" cstate="print">
            <a:lum bright="30000" contrast="30000"/>
          </a:blip>
          <a:srcRect t="15350" b="20601"/>
          <a:stretch>
            <a:fillRect/>
          </a:stretch>
        </p:blipFill>
        <p:spPr>
          <a:xfrm>
            <a:off x="1475656" y="4221088"/>
            <a:ext cx="2736304" cy="2213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autumn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149080"/>
            <a:ext cx="3046375" cy="22932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495</Words>
  <Application>Microsoft Office PowerPoint</Application>
  <PresentationFormat>Экран (4:3)</PresentationFormat>
  <Paragraphs>66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Использование мнемотехнологий для решения задач речевого развития. </vt:lpstr>
      <vt:lpstr>Слайд 2</vt:lpstr>
      <vt:lpstr>Слайд 3</vt:lpstr>
      <vt:lpstr>Слайд 4</vt:lpstr>
      <vt:lpstr>Слайд 5</vt:lpstr>
      <vt:lpstr>Слайд 6</vt:lpstr>
      <vt:lpstr>Слайд 7</vt:lpstr>
      <vt:lpstr>Мнемотаблицы</vt:lpstr>
      <vt:lpstr>Слайд 9</vt:lpstr>
      <vt:lpstr>Составление описательного рассказа</vt:lpstr>
      <vt:lpstr>Стихотворения</vt:lpstr>
      <vt:lpstr>Пересказ</vt:lpstr>
      <vt:lpstr>Отгадывание загадок</vt:lpstr>
      <vt:lpstr>Этапы работы по мнемотехники</vt:lpstr>
      <vt:lpstr>Слайд 15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Коржик</cp:lastModifiedBy>
  <cp:revision>84</cp:revision>
  <dcterms:created xsi:type="dcterms:W3CDTF">2011-08-02T23:19:04Z</dcterms:created>
  <dcterms:modified xsi:type="dcterms:W3CDTF">2015-04-21T16:19:37Z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00080032a50000000000010250300207f7000400038000</vt:lpwstr>
  </property>
</Properties>
</file>