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6" r:id="rId2"/>
    <p:sldId id="267" r:id="rId3"/>
    <p:sldId id="266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81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C59223-F39C-48BA-8085-D9478B4F0631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806A1F-20D8-40E0-8151-B3F2BAF5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0A6800-1EDA-4A94-9885-A73C4DE23C14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37C4F1-53DB-403A-9F32-371DF6F27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9F5F-E732-4F2B-AA8C-3BD69B761A21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FDB9-F42D-4461-B0A9-ADBDA1F35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44EE-1B7D-437A-8459-032E1C5C0036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0EFF-672E-4C00-8501-5FC1F7EE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AAB8-E0DC-40BD-A2A5-3753E74AA517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54A8-B919-45FE-9494-6922DEDEB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45A17A-1CC9-46C2-B0D0-85A99A123214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951BE-3EDC-43A3-9DC6-EF666ADB2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114B11-32FD-45BE-B3DA-2E6DE3A0CD0F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F1166A-C13A-46BB-ADF1-93093B3DF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BC1F1-0D65-4D5D-BB06-96027FFB66DA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C7C844-9E84-4E5D-877D-2C472BF51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9D1CA2-7D73-4DF6-96D5-D96DA43FDA86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AA0031-B3C6-45C4-9EB0-98FD61B6B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1DCC-80E7-4EC0-8EB9-A8C2A8645694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9531-C497-46B0-813F-10A96184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426BB-70BB-4567-B9F1-034D496894CB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5C347C-9C63-44CF-91F6-767F4A7BA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E04BB6-2B47-4F19-9D56-CFBD418C087A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1ED8AF-6FB9-4B23-8209-FC7EC86DB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27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334FEF-CB1D-43ED-9353-571209C0AD10}" type="datetimeFigureOut">
              <a:rPr lang="ru-RU"/>
              <a:pPr>
                <a:defRPr/>
              </a:pPr>
              <a:t>10.08.2012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E9EA16-0A0E-49C8-9609-272D430A8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7;&#1052;&#1045;&#1064;&#1040;&#1056;&#1048;&#1050;&#1048;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-20638" y="642938"/>
            <a:ext cx="9036051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8800">
                <a:solidFill>
                  <a:srgbClr val="002060"/>
                </a:solidFill>
                <a:latin typeface="Monotype Corsiva" pitchFamily="66" charset="0"/>
              </a:rPr>
              <a:t>Урок математики</a:t>
            </a:r>
          </a:p>
          <a:p>
            <a:pPr algn="ctr"/>
            <a:r>
              <a:rPr lang="ru-RU" sz="880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8800">
                <a:solidFill>
                  <a:srgbClr val="002060"/>
                </a:solidFill>
              </a:rPr>
              <a:t>в</a:t>
            </a:r>
            <a:r>
              <a:rPr lang="ru-RU" sz="8800">
                <a:solidFill>
                  <a:srgbClr val="002060"/>
                </a:solidFill>
                <a:latin typeface="Monotype Corsiva" pitchFamily="66" charset="0"/>
              </a:rPr>
              <a:t>1 «А» класс</a:t>
            </a:r>
            <a:r>
              <a:rPr lang="ru-RU" sz="8800">
                <a:solidFill>
                  <a:srgbClr val="002060"/>
                </a:solidFill>
              </a:rPr>
              <a:t>е</a:t>
            </a:r>
          </a:p>
          <a:p>
            <a:pPr algn="ctr"/>
            <a:r>
              <a:rPr lang="ru-RU" sz="2000">
                <a:solidFill>
                  <a:srgbClr val="002060"/>
                </a:solidFill>
              </a:rPr>
              <a:t>Учитель первой квалификационной категории:</a:t>
            </a:r>
          </a:p>
          <a:p>
            <a:pPr algn="ctr"/>
            <a:r>
              <a:rPr lang="ru-RU" sz="2000">
                <a:solidFill>
                  <a:srgbClr val="002060"/>
                </a:solidFill>
              </a:rPr>
              <a:t> Пирогова Ольга Ивановна</a:t>
            </a:r>
          </a:p>
          <a:p>
            <a:pPr algn="ctr"/>
            <a:r>
              <a:rPr lang="ru-RU" sz="2000">
                <a:solidFill>
                  <a:srgbClr val="002060"/>
                </a:solidFill>
              </a:rPr>
              <a:t>МОУ СОШ №28 п. Богородское</a:t>
            </a:r>
          </a:p>
          <a:p>
            <a:pPr algn="ctr"/>
            <a:r>
              <a:rPr lang="ru-RU" sz="2000">
                <a:solidFill>
                  <a:srgbClr val="002060"/>
                </a:solidFill>
              </a:rPr>
              <a:t> Сергиево-Посадского района </a:t>
            </a:r>
          </a:p>
          <a:p>
            <a:pPr algn="ctr"/>
            <a:r>
              <a:rPr lang="ru-RU" sz="2000">
                <a:solidFill>
                  <a:srgbClr val="002060"/>
                </a:solidFill>
              </a:rPr>
              <a:t>Московской области</a:t>
            </a:r>
          </a:p>
          <a:p>
            <a:pPr algn="ctr"/>
            <a:endParaRPr lang="ru-RU" sz="200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4000">
                <a:solidFill>
                  <a:srgbClr val="002060"/>
                </a:solidFill>
                <a:latin typeface="Monotype Corsiva" pitchFamily="66" charset="0"/>
              </a:rPr>
              <a:t>24.01.2012г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286250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70C0"/>
                </a:solidFill>
              </a:rPr>
              <a:t>  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/>
              <a:t>4 + 6 = 10(р.)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/>
              <a:t>Ответ: 10 рыбок.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Проверь 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 algn="ctr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3900" dirty="0" smtClean="0">
                <a:solidFill>
                  <a:srgbClr val="00B050"/>
                </a:solidFill>
              </a:rPr>
              <a:t>  Я – МОЛОДЕЦ!  МНЕ СЕГОДНЯ БЫЛО ТРУДНО, НО Я СПРАВИЛСЯ.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3900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9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900" dirty="0" smtClean="0">
                <a:solidFill>
                  <a:srgbClr val="FF0000"/>
                </a:solidFill>
              </a:rPr>
              <a:t>Я, ВООБЩЕ-ТО, МОЛОДЕЦ, НО СЕГОДНЯ У МЕНЯ ПЛОХОЕ НАСТРОЕНИЕ, Я РАСТЕРЯЛСЯ.  СЛЕДУЮЩИЙ РАЗ У МЕНЯ ПОЛУЧИТСЯ ЛУЧШЕ.</a:t>
            </a:r>
            <a:endParaRPr lang="ru-RU" sz="39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Я –МОЛОДЕЦ!  СПРАВИЛСЯ САМ!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914400" y="1219200"/>
            <a:ext cx="7467600" cy="3276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444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М О Л О Д Ц Ы !</a:t>
            </a:r>
          </a:p>
        </p:txBody>
      </p:sp>
      <p:sp>
        <p:nvSpPr>
          <p:cNvPr id="40962" name="WordArt 5">
            <a:hlinkClick r:id="rId3" action="ppaction://hlinkpres?slideindex=1&amp;slidetitle="/>
          </p:cNvPr>
          <p:cNvSpPr>
            <a:spLocks noChangeArrowheads="1" noChangeShapeType="1" noTextEdit="1"/>
          </p:cNvSpPr>
          <p:nvPr/>
        </p:nvSpPr>
        <p:spPr bwMode="auto">
          <a:xfrm>
            <a:off x="8839200" y="64770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Составь примеры, используя числа</a:t>
            </a:r>
          </a:p>
        </p:txBody>
      </p:sp>
      <p:pic>
        <p:nvPicPr>
          <p:cNvPr id="15362" name="Picture 7" descr="BUNNYP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924175"/>
            <a:ext cx="3600450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3348038" y="22050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323850" y="342900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1042988" y="3573463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 flipH="1">
            <a:off x="6011863" y="3500438"/>
            <a:ext cx="50482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3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pic>
        <p:nvPicPr>
          <p:cNvPr id="15367" name="Picture 17" descr="BNNYE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25538"/>
            <a:ext cx="30956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2627313" y="1412875"/>
            <a:ext cx="504825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5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Назови геометрические фигуры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7050" y="1833563"/>
            <a:ext cx="1368425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Lucida Sans Unicode" pitchFamily="34" charset="0"/>
              </a:rPr>
              <a:t>         1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779838" y="5084763"/>
            <a:ext cx="1368425" cy="1152525"/>
          </a:xfrm>
          <a:prstGeom prst="octagon">
            <a:avLst>
              <a:gd name="adj" fmla="val 29287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Lucida Sans Unicode" pitchFamily="34" charset="0"/>
              </a:rPr>
              <a:t>       4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795963" y="1773238"/>
            <a:ext cx="2447925" cy="1368425"/>
          </a:xfrm>
          <a:prstGeom prst="triangle">
            <a:avLst>
              <a:gd name="adj" fmla="val 50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Lucida Sans Unicode" pitchFamily="34" charset="0"/>
              </a:rPr>
              <a:t>          5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411413" y="2852738"/>
            <a:ext cx="1439862" cy="14398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Lucida Sans Unicode" pitchFamily="34" charset="0"/>
              </a:rPr>
              <a:t>       2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68313" y="4941888"/>
            <a:ext cx="2736850" cy="1295400"/>
          </a:xfrm>
          <a:prstGeom prst="parallelogram">
            <a:avLst>
              <a:gd name="adj" fmla="val 5294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Lucida Sans Unicode" pitchFamily="34" charset="0"/>
              </a:rPr>
              <a:t>             3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995738" y="1762125"/>
            <a:ext cx="1655762" cy="2736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Text Box 17"/>
          <p:cNvSpPr txBox="1">
            <a:spLocks noChangeArrowheads="1"/>
          </p:cNvSpPr>
          <p:nvPr/>
        </p:nvSpPr>
        <p:spPr bwMode="auto">
          <a:xfrm rot="10540951">
            <a:off x="5862638" y="3844925"/>
            <a:ext cx="2274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       6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651500" y="4508500"/>
            <a:ext cx="865188" cy="14414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7596188" y="4221163"/>
            <a:ext cx="936625" cy="1655762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516688" y="4508500"/>
            <a:ext cx="1079500" cy="13684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22" grpId="0" animBg="1"/>
      <p:bldP spid="21524" grpId="0" animBg="1"/>
      <p:bldP spid="215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Заполни пропуски.</a:t>
            </a:r>
          </a:p>
        </p:txBody>
      </p:sp>
      <p:sp>
        <p:nvSpPr>
          <p:cNvPr id="17411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1331913" y="11255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7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908175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5</a:t>
            </a:r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755650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2</a:t>
            </a: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4211638" y="11255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7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635375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3</a:t>
            </a: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4716463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4</a:t>
            </a:r>
          </a:p>
        </p:txBody>
      </p:sp>
      <p:sp>
        <p:nvSpPr>
          <p:cNvPr id="17418" name="Rectangle 18"/>
          <p:cNvSpPr>
            <a:spLocks noChangeArrowheads="1"/>
          </p:cNvSpPr>
          <p:nvPr/>
        </p:nvSpPr>
        <p:spPr bwMode="auto">
          <a:xfrm>
            <a:off x="6948488" y="1125538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7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443663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2</a:t>
            </a:r>
          </a:p>
        </p:txBody>
      </p:sp>
      <p:sp>
        <p:nvSpPr>
          <p:cNvPr id="17420" name="Rectangle 20"/>
          <p:cNvSpPr>
            <a:spLocks noChangeArrowheads="1"/>
          </p:cNvSpPr>
          <p:nvPr/>
        </p:nvSpPr>
        <p:spPr bwMode="auto">
          <a:xfrm>
            <a:off x="7524750" y="1844675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5</a:t>
            </a:r>
          </a:p>
        </p:txBody>
      </p:sp>
      <p:sp>
        <p:nvSpPr>
          <p:cNvPr id="17421" name="Rectangle 21"/>
          <p:cNvSpPr>
            <a:spLocks noChangeArrowheads="1"/>
          </p:cNvSpPr>
          <p:nvPr/>
        </p:nvSpPr>
        <p:spPr bwMode="auto">
          <a:xfrm>
            <a:off x="1331913" y="27813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8</a:t>
            </a:r>
          </a:p>
        </p:txBody>
      </p:sp>
      <p:sp>
        <p:nvSpPr>
          <p:cNvPr id="17422" name="Rectangle 22"/>
          <p:cNvSpPr>
            <a:spLocks noChangeArrowheads="1"/>
          </p:cNvSpPr>
          <p:nvPr/>
        </p:nvSpPr>
        <p:spPr bwMode="auto">
          <a:xfrm>
            <a:off x="827088" y="35734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827088" y="35734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2</a:t>
            </a:r>
          </a:p>
        </p:txBody>
      </p:sp>
      <p:sp>
        <p:nvSpPr>
          <p:cNvPr id="17424" name="Rectangle 24"/>
          <p:cNvSpPr>
            <a:spLocks noChangeArrowheads="1"/>
          </p:cNvSpPr>
          <p:nvPr/>
        </p:nvSpPr>
        <p:spPr bwMode="auto">
          <a:xfrm>
            <a:off x="4211638" y="27813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8</a:t>
            </a:r>
          </a:p>
        </p:txBody>
      </p:sp>
      <p:sp>
        <p:nvSpPr>
          <p:cNvPr id="17425" name="Rectangle 25"/>
          <p:cNvSpPr>
            <a:spLocks noChangeArrowheads="1"/>
          </p:cNvSpPr>
          <p:nvPr/>
        </p:nvSpPr>
        <p:spPr bwMode="auto">
          <a:xfrm>
            <a:off x="3708400" y="35734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3708400" y="35734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Lucida Sans Unicode" pitchFamily="34" charset="0"/>
              </a:rPr>
              <a:t>4</a:t>
            </a:r>
          </a:p>
        </p:txBody>
      </p:sp>
      <p:sp>
        <p:nvSpPr>
          <p:cNvPr id="17427" name="Rectangle 27"/>
          <p:cNvSpPr>
            <a:spLocks noChangeArrowheads="1"/>
          </p:cNvSpPr>
          <p:nvPr/>
        </p:nvSpPr>
        <p:spPr bwMode="auto">
          <a:xfrm>
            <a:off x="7019925" y="27813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8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6443663" y="35734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3</a:t>
            </a:r>
          </a:p>
        </p:txBody>
      </p:sp>
      <p:sp>
        <p:nvSpPr>
          <p:cNvPr id="17429" name="Rectangle 30"/>
          <p:cNvSpPr>
            <a:spLocks noChangeArrowheads="1"/>
          </p:cNvSpPr>
          <p:nvPr/>
        </p:nvSpPr>
        <p:spPr bwMode="auto">
          <a:xfrm>
            <a:off x="7572375" y="34290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5</a:t>
            </a:r>
          </a:p>
        </p:txBody>
      </p:sp>
      <p:sp>
        <p:nvSpPr>
          <p:cNvPr id="17430" name="Rectangle 31"/>
          <p:cNvSpPr>
            <a:spLocks noChangeArrowheads="1"/>
          </p:cNvSpPr>
          <p:nvPr/>
        </p:nvSpPr>
        <p:spPr bwMode="auto">
          <a:xfrm>
            <a:off x="1331913" y="47244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9</a:t>
            </a:r>
          </a:p>
        </p:txBody>
      </p:sp>
      <p:sp>
        <p:nvSpPr>
          <p:cNvPr id="17431" name="Rectangle 32"/>
          <p:cNvSpPr>
            <a:spLocks noChangeArrowheads="1"/>
          </p:cNvSpPr>
          <p:nvPr/>
        </p:nvSpPr>
        <p:spPr bwMode="auto">
          <a:xfrm>
            <a:off x="827088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8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1835150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Lucida Sans Unicode" pitchFamily="34" charset="0"/>
              </a:rPr>
              <a:t>1</a:t>
            </a:r>
          </a:p>
        </p:txBody>
      </p:sp>
      <p:sp>
        <p:nvSpPr>
          <p:cNvPr id="17433" name="Rectangle 37"/>
          <p:cNvSpPr>
            <a:spLocks noChangeArrowheads="1"/>
          </p:cNvSpPr>
          <p:nvPr/>
        </p:nvSpPr>
        <p:spPr bwMode="auto">
          <a:xfrm>
            <a:off x="4211638" y="4724400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9</a:t>
            </a:r>
          </a:p>
        </p:txBody>
      </p:sp>
      <p:sp>
        <p:nvSpPr>
          <p:cNvPr id="17434" name="Rectangle 38"/>
          <p:cNvSpPr>
            <a:spLocks noChangeArrowheads="1"/>
          </p:cNvSpPr>
          <p:nvPr/>
        </p:nvSpPr>
        <p:spPr bwMode="auto">
          <a:xfrm>
            <a:off x="3708400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3</a:t>
            </a: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4716463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6</a:t>
            </a:r>
          </a:p>
        </p:txBody>
      </p:sp>
      <p:sp>
        <p:nvSpPr>
          <p:cNvPr id="17436" name="Rectangle 40"/>
          <p:cNvSpPr>
            <a:spLocks noChangeArrowheads="1"/>
          </p:cNvSpPr>
          <p:nvPr/>
        </p:nvSpPr>
        <p:spPr bwMode="auto">
          <a:xfrm>
            <a:off x="7019925" y="4724400"/>
            <a:ext cx="504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9</a:t>
            </a:r>
          </a:p>
        </p:txBody>
      </p:sp>
      <p:sp>
        <p:nvSpPr>
          <p:cNvPr id="17437" name="Rectangle 41"/>
          <p:cNvSpPr>
            <a:spLocks noChangeArrowheads="1"/>
          </p:cNvSpPr>
          <p:nvPr/>
        </p:nvSpPr>
        <p:spPr bwMode="auto">
          <a:xfrm>
            <a:off x="6516688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5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7596188" y="55165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4</a:t>
            </a:r>
          </a:p>
        </p:txBody>
      </p:sp>
      <p:sp>
        <p:nvSpPr>
          <p:cNvPr id="17439" name="Rectangle 43"/>
          <p:cNvSpPr>
            <a:spLocks noChangeArrowheads="1"/>
          </p:cNvSpPr>
          <p:nvPr/>
        </p:nvSpPr>
        <p:spPr bwMode="auto">
          <a:xfrm>
            <a:off x="1908175" y="35734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6</a:t>
            </a:r>
          </a:p>
        </p:txBody>
      </p:sp>
      <p:sp>
        <p:nvSpPr>
          <p:cNvPr id="17440" name="Rectangle 44"/>
          <p:cNvSpPr>
            <a:spLocks noChangeArrowheads="1"/>
          </p:cNvSpPr>
          <p:nvPr/>
        </p:nvSpPr>
        <p:spPr bwMode="auto">
          <a:xfrm>
            <a:off x="4787900" y="3573463"/>
            <a:ext cx="4318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Lucida Sans Unicode" pitchFamily="34" charset="0"/>
              </a:rPr>
              <a:t>4</a:t>
            </a:r>
          </a:p>
        </p:txBody>
      </p:sp>
      <p:sp>
        <p:nvSpPr>
          <p:cNvPr id="17441" name="Line 47"/>
          <p:cNvSpPr>
            <a:spLocks noChangeShapeType="1"/>
          </p:cNvSpPr>
          <p:nvPr/>
        </p:nvSpPr>
        <p:spPr bwMode="auto">
          <a:xfrm flipH="1">
            <a:off x="971550" y="1628775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Line 48"/>
          <p:cNvSpPr>
            <a:spLocks noChangeShapeType="1"/>
          </p:cNvSpPr>
          <p:nvPr/>
        </p:nvSpPr>
        <p:spPr bwMode="auto">
          <a:xfrm>
            <a:off x="1547813" y="162877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Line 49"/>
          <p:cNvSpPr>
            <a:spLocks noChangeShapeType="1"/>
          </p:cNvSpPr>
          <p:nvPr/>
        </p:nvSpPr>
        <p:spPr bwMode="auto">
          <a:xfrm flipH="1">
            <a:off x="3851275" y="15573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Line 50"/>
          <p:cNvSpPr>
            <a:spLocks noChangeShapeType="1"/>
          </p:cNvSpPr>
          <p:nvPr/>
        </p:nvSpPr>
        <p:spPr bwMode="auto">
          <a:xfrm>
            <a:off x="4427538" y="15573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Line 51"/>
          <p:cNvSpPr>
            <a:spLocks noChangeShapeType="1"/>
          </p:cNvSpPr>
          <p:nvPr/>
        </p:nvSpPr>
        <p:spPr bwMode="auto">
          <a:xfrm flipH="1">
            <a:off x="6659563" y="15573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Line 52"/>
          <p:cNvSpPr>
            <a:spLocks noChangeShapeType="1"/>
          </p:cNvSpPr>
          <p:nvPr/>
        </p:nvSpPr>
        <p:spPr bwMode="auto">
          <a:xfrm>
            <a:off x="7235825" y="155733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7" name="Line 53"/>
          <p:cNvSpPr>
            <a:spLocks noChangeShapeType="1"/>
          </p:cNvSpPr>
          <p:nvPr/>
        </p:nvSpPr>
        <p:spPr bwMode="auto">
          <a:xfrm flipH="1">
            <a:off x="971550" y="3213100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Line 54"/>
          <p:cNvSpPr>
            <a:spLocks noChangeShapeType="1"/>
          </p:cNvSpPr>
          <p:nvPr/>
        </p:nvSpPr>
        <p:spPr bwMode="auto">
          <a:xfrm>
            <a:off x="1547813" y="32131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9" name="Line 55"/>
          <p:cNvSpPr>
            <a:spLocks noChangeShapeType="1"/>
          </p:cNvSpPr>
          <p:nvPr/>
        </p:nvSpPr>
        <p:spPr bwMode="auto">
          <a:xfrm flipH="1">
            <a:off x="3924300" y="3213100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Line 56"/>
          <p:cNvSpPr>
            <a:spLocks noChangeShapeType="1"/>
          </p:cNvSpPr>
          <p:nvPr/>
        </p:nvSpPr>
        <p:spPr bwMode="auto">
          <a:xfrm>
            <a:off x="4427538" y="32131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1" name="Line 57"/>
          <p:cNvSpPr>
            <a:spLocks noChangeShapeType="1"/>
          </p:cNvSpPr>
          <p:nvPr/>
        </p:nvSpPr>
        <p:spPr bwMode="auto">
          <a:xfrm flipH="1">
            <a:off x="6659563" y="32131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58"/>
          <p:cNvSpPr>
            <a:spLocks noChangeShapeType="1"/>
          </p:cNvSpPr>
          <p:nvPr/>
        </p:nvSpPr>
        <p:spPr bwMode="auto">
          <a:xfrm>
            <a:off x="7308850" y="3213100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60"/>
          <p:cNvSpPr>
            <a:spLocks noChangeShapeType="1"/>
          </p:cNvSpPr>
          <p:nvPr/>
        </p:nvSpPr>
        <p:spPr bwMode="auto">
          <a:xfrm flipH="1">
            <a:off x="1042988" y="5157788"/>
            <a:ext cx="4333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61"/>
          <p:cNvSpPr>
            <a:spLocks noChangeShapeType="1"/>
          </p:cNvSpPr>
          <p:nvPr/>
        </p:nvSpPr>
        <p:spPr bwMode="auto">
          <a:xfrm>
            <a:off x="1619250" y="5157788"/>
            <a:ext cx="3603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62"/>
          <p:cNvSpPr>
            <a:spLocks noChangeShapeType="1"/>
          </p:cNvSpPr>
          <p:nvPr/>
        </p:nvSpPr>
        <p:spPr bwMode="auto">
          <a:xfrm flipH="1">
            <a:off x="3924300" y="5157788"/>
            <a:ext cx="5032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6" name="Line 63"/>
          <p:cNvSpPr>
            <a:spLocks noChangeShapeType="1"/>
          </p:cNvSpPr>
          <p:nvPr/>
        </p:nvSpPr>
        <p:spPr bwMode="auto">
          <a:xfrm>
            <a:off x="4427538" y="5157788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7" name="Line 64"/>
          <p:cNvSpPr>
            <a:spLocks noChangeShapeType="1"/>
          </p:cNvSpPr>
          <p:nvPr/>
        </p:nvSpPr>
        <p:spPr bwMode="auto">
          <a:xfrm flipH="1">
            <a:off x="6659563" y="5157788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8" name="Line 67"/>
          <p:cNvSpPr>
            <a:spLocks noChangeShapeType="1"/>
          </p:cNvSpPr>
          <p:nvPr/>
        </p:nvSpPr>
        <p:spPr bwMode="auto">
          <a:xfrm>
            <a:off x="7308850" y="5157788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3328" grpId="0" animBg="1"/>
      <p:bldP spid="13331" grpId="0" animBg="1"/>
      <p:bldP spid="13335" grpId="0" animBg="1"/>
      <p:bldP spid="13338" grpId="0" animBg="1"/>
      <p:bldP spid="13341" grpId="0" animBg="1"/>
      <p:bldP spid="13345" grpId="0" animBg="1"/>
      <p:bldP spid="13351" grpId="0" animBg="1"/>
      <p:bldP spid="133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071563"/>
            <a:ext cx="8640762" cy="2227262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1400" b="1" i="1" u="sng" smtClean="0"/>
          </a:p>
          <a:p>
            <a:pPr marR="0" algn="ctr" eaLnBrk="1" hangingPunct="1">
              <a:lnSpc>
                <a:spcPct val="80000"/>
              </a:lnSpc>
            </a:pPr>
            <a:r>
              <a:rPr lang="ru-RU" sz="8000" b="1" i="1" smtClean="0">
                <a:solidFill>
                  <a:srgbClr val="FF0000"/>
                </a:solidFill>
              </a:rPr>
              <a:t> Перестановка слагаемых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i="1" dirty="0" smtClean="0"/>
              <a:t>1.Составьте два примера на    сложение, используя данные  фигуры. Запишите их.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i="1" dirty="0" smtClean="0"/>
              <a:t> 2.Сравните результаты.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i="1" dirty="0" smtClean="0"/>
              <a:t> 3.Сделайте вывод.</a:t>
            </a:r>
            <a:endParaRPr lang="ru-RU" sz="4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C00000"/>
                </a:solidFill>
              </a:rPr>
              <a:t>План работы.</a:t>
            </a:r>
            <a:endParaRPr lang="ru-RU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>
                <a:solidFill>
                  <a:srgbClr val="FF0000"/>
                </a:solidFill>
              </a:rPr>
              <a:t>О</a:t>
            </a:r>
            <a:r>
              <a:rPr lang="ru-RU" sz="8000" dirty="0" smtClean="0">
                <a:solidFill>
                  <a:srgbClr val="FF0000"/>
                </a:solidFill>
              </a:rPr>
              <a:t>т перестановки слагаемых сумма не изменяется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6000" dirty="0" smtClean="0"/>
              <a:t>5 + 4			3 + 4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6000" dirty="0" smtClean="0"/>
              <a:t>4 + 3			2 + 6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6000" dirty="0" smtClean="0"/>
              <a:t>6 + 2			4 + 5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Проверь 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357590">
            <a:off x="2959100" y="3292475"/>
            <a:ext cx="2984500" cy="334963"/>
          </a:xfrm>
          <a:prstGeom prst="rightArrow">
            <a:avLst>
              <a:gd name="adj1" fmla="val 27566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0169975">
            <a:off x="3365500" y="2806700"/>
            <a:ext cx="2255838" cy="16351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0073137">
            <a:off x="3492500" y="3835400"/>
            <a:ext cx="2255838" cy="1412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3429000"/>
            <a:ext cx="2686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6000" smtClean="0"/>
              <a:t>Матроскин поймал 4 рыбки, а Леопольд на 6 рыбок больше. Сколько рыбок поймал Леопольд?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Задача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141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Monotype Corsiva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Пирогова</dc:creator>
  <cp:lastModifiedBy>1</cp:lastModifiedBy>
  <cp:revision>47</cp:revision>
  <dcterms:created xsi:type="dcterms:W3CDTF">2011-12-24T14:41:59Z</dcterms:created>
  <dcterms:modified xsi:type="dcterms:W3CDTF">2012-08-10T08:25:17Z</dcterms:modified>
</cp:coreProperties>
</file>