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7" r:id="rId2"/>
    <p:sldId id="276" r:id="rId3"/>
    <p:sldId id="258" r:id="rId4"/>
    <p:sldId id="260" r:id="rId5"/>
    <p:sldId id="277" r:id="rId6"/>
    <p:sldId id="278" r:id="rId7"/>
    <p:sldId id="261" r:id="rId8"/>
    <p:sldId id="262" r:id="rId9"/>
    <p:sldId id="280" r:id="rId10"/>
    <p:sldId id="279" r:id="rId11"/>
    <p:sldId id="281" r:id="rId12"/>
    <p:sldId id="263" r:id="rId13"/>
    <p:sldId id="282" r:id="rId14"/>
    <p:sldId id="283" r:id="rId15"/>
    <p:sldId id="284" r:id="rId16"/>
    <p:sldId id="264" r:id="rId17"/>
    <p:sldId id="265" r:id="rId18"/>
    <p:sldId id="266" r:id="rId19"/>
    <p:sldId id="267" r:id="rId20"/>
    <p:sldId id="268" r:id="rId21"/>
    <p:sldId id="269" r:id="rId22"/>
    <p:sldId id="286" r:id="rId23"/>
    <p:sldId id="270" r:id="rId24"/>
    <p:sldId id="292" r:id="rId25"/>
    <p:sldId id="288" r:id="rId26"/>
    <p:sldId id="289" r:id="rId27"/>
    <p:sldId id="291" r:id="rId28"/>
    <p:sldId id="290" r:id="rId29"/>
    <p:sldId id="293" r:id="rId30"/>
    <p:sldId id="294" r:id="rId31"/>
    <p:sldId id="295" r:id="rId32"/>
    <p:sldId id="296" r:id="rId33"/>
    <p:sldId id="298" r:id="rId34"/>
    <p:sldId id="299" r:id="rId35"/>
    <p:sldId id="300" r:id="rId36"/>
    <p:sldId id="301" r:id="rId37"/>
    <p:sldId id="302" r:id="rId38"/>
    <p:sldId id="303" r:id="rId39"/>
    <p:sldId id="304" r:id="rId40"/>
  </p:sldIdLst>
  <p:sldSz cx="9144000" cy="6858000" type="screen4x3"/>
  <p:notesSz cx="9945688"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4309798" cy="342900"/>
          </a:xfrm>
          <a:prstGeom prst="rect">
            <a:avLst/>
          </a:prstGeom>
        </p:spPr>
        <p:txBody>
          <a:bodyPr vert="horz" lIns="96006" tIns="48004" rIns="96006" bIns="48004" rtlCol="0"/>
          <a:lstStyle>
            <a:lvl1pPr algn="l">
              <a:defRPr sz="1300"/>
            </a:lvl1pPr>
          </a:lstStyle>
          <a:p>
            <a:endParaRPr lang="ru-RU"/>
          </a:p>
        </p:txBody>
      </p:sp>
      <p:sp>
        <p:nvSpPr>
          <p:cNvPr id="3" name="Дата 2"/>
          <p:cNvSpPr>
            <a:spLocks noGrp="1"/>
          </p:cNvSpPr>
          <p:nvPr>
            <p:ph type="dt" sz="quarter" idx="1"/>
          </p:nvPr>
        </p:nvSpPr>
        <p:spPr>
          <a:xfrm>
            <a:off x="5633590" y="1"/>
            <a:ext cx="4309798" cy="342900"/>
          </a:xfrm>
          <a:prstGeom prst="rect">
            <a:avLst/>
          </a:prstGeom>
        </p:spPr>
        <p:txBody>
          <a:bodyPr vert="horz" lIns="96006" tIns="48004" rIns="96006" bIns="48004" rtlCol="0"/>
          <a:lstStyle>
            <a:lvl1pPr algn="r">
              <a:defRPr sz="1300"/>
            </a:lvl1pPr>
          </a:lstStyle>
          <a:p>
            <a:fld id="{50E4ED4F-BD81-462D-8A57-59CAD88250D6}" type="datetimeFigureOut">
              <a:rPr lang="ru-RU" smtClean="0"/>
              <a:pPr/>
              <a:t>17.02.2015</a:t>
            </a:fld>
            <a:endParaRPr lang="ru-RU"/>
          </a:p>
        </p:txBody>
      </p:sp>
      <p:sp>
        <p:nvSpPr>
          <p:cNvPr id="4" name="Нижний колонтитул 3"/>
          <p:cNvSpPr>
            <a:spLocks noGrp="1"/>
          </p:cNvSpPr>
          <p:nvPr>
            <p:ph type="ftr" sz="quarter" idx="2"/>
          </p:nvPr>
        </p:nvSpPr>
        <p:spPr>
          <a:xfrm>
            <a:off x="1" y="6513910"/>
            <a:ext cx="4309798" cy="342900"/>
          </a:xfrm>
          <a:prstGeom prst="rect">
            <a:avLst/>
          </a:prstGeom>
        </p:spPr>
        <p:txBody>
          <a:bodyPr vert="horz" lIns="96006" tIns="48004" rIns="96006" bIns="48004" rtlCol="0" anchor="b"/>
          <a:lstStyle>
            <a:lvl1pPr algn="l">
              <a:defRPr sz="1300"/>
            </a:lvl1pPr>
          </a:lstStyle>
          <a:p>
            <a:endParaRPr lang="ru-RU"/>
          </a:p>
        </p:txBody>
      </p:sp>
      <p:sp>
        <p:nvSpPr>
          <p:cNvPr id="5" name="Номер слайда 4"/>
          <p:cNvSpPr>
            <a:spLocks noGrp="1"/>
          </p:cNvSpPr>
          <p:nvPr>
            <p:ph type="sldNum" sz="quarter" idx="3"/>
          </p:nvPr>
        </p:nvSpPr>
        <p:spPr>
          <a:xfrm>
            <a:off x="5633590" y="6513910"/>
            <a:ext cx="4309798" cy="342900"/>
          </a:xfrm>
          <a:prstGeom prst="rect">
            <a:avLst/>
          </a:prstGeom>
        </p:spPr>
        <p:txBody>
          <a:bodyPr vert="horz" lIns="96006" tIns="48004" rIns="96006" bIns="48004" rtlCol="0" anchor="b"/>
          <a:lstStyle>
            <a:lvl1pPr algn="r">
              <a:defRPr sz="1300"/>
            </a:lvl1pPr>
          </a:lstStyle>
          <a:p>
            <a:fld id="{90C0BE11-ECCA-4BB9-888D-F6B72ABFC792}"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4309798" cy="342900"/>
          </a:xfrm>
          <a:prstGeom prst="rect">
            <a:avLst/>
          </a:prstGeom>
        </p:spPr>
        <p:txBody>
          <a:bodyPr vert="horz" lIns="96006" tIns="48004" rIns="96006" bIns="48004" rtlCol="0"/>
          <a:lstStyle>
            <a:lvl1pPr algn="l">
              <a:defRPr sz="1300"/>
            </a:lvl1pPr>
          </a:lstStyle>
          <a:p>
            <a:endParaRPr lang="ru-RU"/>
          </a:p>
        </p:txBody>
      </p:sp>
      <p:sp>
        <p:nvSpPr>
          <p:cNvPr id="3" name="Дата 2"/>
          <p:cNvSpPr>
            <a:spLocks noGrp="1"/>
          </p:cNvSpPr>
          <p:nvPr>
            <p:ph type="dt" idx="1"/>
          </p:nvPr>
        </p:nvSpPr>
        <p:spPr>
          <a:xfrm>
            <a:off x="5633590" y="1"/>
            <a:ext cx="4309798" cy="342900"/>
          </a:xfrm>
          <a:prstGeom prst="rect">
            <a:avLst/>
          </a:prstGeom>
        </p:spPr>
        <p:txBody>
          <a:bodyPr vert="horz" lIns="96006" tIns="48004" rIns="96006" bIns="48004" rtlCol="0"/>
          <a:lstStyle>
            <a:lvl1pPr algn="r">
              <a:defRPr sz="1300"/>
            </a:lvl1pPr>
          </a:lstStyle>
          <a:p>
            <a:fld id="{CC1EDA29-B1EA-47D1-875B-FE38C96A5334}" type="datetimeFigureOut">
              <a:rPr lang="ru-RU" smtClean="0"/>
              <a:pPr/>
              <a:t>17.02.2015</a:t>
            </a:fld>
            <a:endParaRPr lang="ru-RU"/>
          </a:p>
        </p:txBody>
      </p:sp>
      <p:sp>
        <p:nvSpPr>
          <p:cNvPr id="4" name="Образ слайда 3"/>
          <p:cNvSpPr>
            <a:spLocks noGrp="1" noRot="1" noChangeAspect="1"/>
          </p:cNvSpPr>
          <p:nvPr>
            <p:ph type="sldImg" idx="2"/>
          </p:nvPr>
        </p:nvSpPr>
        <p:spPr>
          <a:xfrm>
            <a:off x="3260725" y="515938"/>
            <a:ext cx="3424238" cy="2568575"/>
          </a:xfrm>
          <a:prstGeom prst="rect">
            <a:avLst/>
          </a:prstGeom>
          <a:noFill/>
          <a:ln w="12700">
            <a:solidFill>
              <a:prstClr val="black"/>
            </a:solidFill>
          </a:ln>
        </p:spPr>
        <p:txBody>
          <a:bodyPr vert="horz" lIns="96006" tIns="48004" rIns="96006" bIns="48004" rtlCol="0" anchor="ctr"/>
          <a:lstStyle/>
          <a:p>
            <a:endParaRPr lang="ru-RU"/>
          </a:p>
        </p:txBody>
      </p:sp>
      <p:sp>
        <p:nvSpPr>
          <p:cNvPr id="5" name="Заметки 4"/>
          <p:cNvSpPr>
            <a:spLocks noGrp="1"/>
          </p:cNvSpPr>
          <p:nvPr>
            <p:ph type="body" sz="quarter" idx="3"/>
          </p:nvPr>
        </p:nvSpPr>
        <p:spPr>
          <a:xfrm>
            <a:off x="994570" y="3257551"/>
            <a:ext cx="7956550" cy="3086100"/>
          </a:xfrm>
          <a:prstGeom prst="rect">
            <a:avLst/>
          </a:prstGeom>
        </p:spPr>
        <p:txBody>
          <a:bodyPr vert="horz" lIns="96006" tIns="48004" rIns="96006" bIns="48004"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6513910"/>
            <a:ext cx="4309798" cy="342900"/>
          </a:xfrm>
          <a:prstGeom prst="rect">
            <a:avLst/>
          </a:prstGeom>
        </p:spPr>
        <p:txBody>
          <a:bodyPr vert="horz" lIns="96006" tIns="48004" rIns="96006" bIns="48004" rtlCol="0" anchor="b"/>
          <a:lstStyle>
            <a:lvl1pPr algn="l">
              <a:defRPr sz="1300"/>
            </a:lvl1pPr>
          </a:lstStyle>
          <a:p>
            <a:endParaRPr lang="ru-RU"/>
          </a:p>
        </p:txBody>
      </p:sp>
      <p:sp>
        <p:nvSpPr>
          <p:cNvPr id="7" name="Номер слайда 6"/>
          <p:cNvSpPr>
            <a:spLocks noGrp="1"/>
          </p:cNvSpPr>
          <p:nvPr>
            <p:ph type="sldNum" sz="quarter" idx="5"/>
          </p:nvPr>
        </p:nvSpPr>
        <p:spPr>
          <a:xfrm>
            <a:off x="5633590" y="6513910"/>
            <a:ext cx="4309798" cy="342900"/>
          </a:xfrm>
          <a:prstGeom prst="rect">
            <a:avLst/>
          </a:prstGeom>
        </p:spPr>
        <p:txBody>
          <a:bodyPr vert="horz" lIns="96006" tIns="48004" rIns="96006" bIns="48004" rtlCol="0" anchor="b"/>
          <a:lstStyle>
            <a:lvl1pPr algn="r">
              <a:defRPr sz="1300"/>
            </a:lvl1pPr>
          </a:lstStyle>
          <a:p>
            <a:fld id="{0209CEEF-83AB-4EE0-9518-6FAD32EC6A2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209CEEF-83AB-4EE0-9518-6FAD32EC6A20}" type="slidenum">
              <a:rPr lang="ru-RU" smtClean="0"/>
              <a:pPr/>
              <a:t>17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209CEEF-83AB-4EE0-9518-6FAD32EC6A20}" type="slidenum">
              <a:rPr lang="ru-RU" smtClean="0"/>
              <a:pPr/>
              <a:t>32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2C50573-4443-42D1-9A3B-29D172AEF8B4}"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F81B52-7B94-4CE1-8622-B926C08AE6C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C50573-4443-42D1-9A3B-29D172AEF8B4}"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F81B52-7B94-4CE1-8622-B926C08AE6C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C50573-4443-42D1-9A3B-29D172AEF8B4}"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F81B52-7B94-4CE1-8622-B926C08AE6C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C50573-4443-42D1-9A3B-29D172AEF8B4}"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F81B52-7B94-4CE1-8622-B926C08AE6C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2C50573-4443-42D1-9A3B-29D172AEF8B4}"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F81B52-7B94-4CE1-8622-B926C08AE6C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2C50573-4443-42D1-9A3B-29D172AEF8B4}" type="datetimeFigureOut">
              <a:rPr lang="ru-RU" smtClean="0"/>
              <a:pPr/>
              <a:t>17.02.2015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F81B52-7B94-4CE1-8622-B926C08AE6C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2C50573-4443-42D1-9A3B-29D172AEF8B4}" type="datetimeFigureOut">
              <a:rPr lang="ru-RU" smtClean="0"/>
              <a:pPr/>
              <a:t>17.02.2015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0F81B52-7B94-4CE1-8622-B926C08AE6C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2C50573-4443-42D1-9A3B-29D172AEF8B4}" type="datetimeFigureOut">
              <a:rPr lang="ru-RU" smtClean="0"/>
              <a:pPr/>
              <a:t>17.02.2015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0F81B52-7B94-4CE1-8622-B926C08AE6C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2C50573-4443-42D1-9A3B-29D172AEF8B4}" type="datetimeFigureOut">
              <a:rPr lang="ru-RU" smtClean="0"/>
              <a:pPr/>
              <a:t>17.02.2015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0F81B52-7B94-4CE1-8622-B926C08AE6C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2C50573-4443-42D1-9A3B-29D172AEF8B4}" type="datetimeFigureOut">
              <a:rPr lang="ru-RU" smtClean="0"/>
              <a:pPr/>
              <a:t>17.02.2015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F81B52-7B94-4CE1-8622-B926C08AE6C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2C50573-4443-42D1-9A3B-29D172AEF8B4}" type="datetimeFigureOut">
              <a:rPr lang="ru-RU" smtClean="0"/>
              <a:pPr/>
              <a:t>17.02.2015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F81B52-7B94-4CE1-8622-B926C08AE6C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50573-4443-42D1-9A3B-29D172AEF8B4}" type="datetimeFigureOut">
              <a:rPr lang="ru-RU" smtClean="0"/>
              <a:pPr/>
              <a:t>17.02.2015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81B52-7B94-4CE1-8622-B926C08AE6C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funeral-spb.narod.ru/necropols/tihvinskoe/tombs/musorgckiy/musorgckiy.html"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audio" Target="file:///E:\&#1076;&#1083;&#1103;%20&#1072;&#1090;&#1090;&#1077;&#1089;&#1090;&#1072;&#1094;&#1080;&#1080;\&#1055;&#1056;&#1045;&#1047;&#1045;&#1053;&#1058;&#1040;&#1062;&#1048;&#1071;\Musorgskiy_-_Kartinki_s_vystavki_Bogatyrskie_vorota_v_Kieve_muzofon.com.mp3"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audio" Target="file:///E:\&#1076;&#1083;&#1103;%20&#1072;&#1090;&#1090;&#1077;&#1089;&#1090;&#1072;&#1094;&#1080;&#1080;\&#1055;&#1056;&#1045;&#1047;&#1045;&#1053;&#1058;&#1040;&#1062;&#1048;&#1071;\Sergey_Prokof_ev_-_Variaciya_Fei_zimy_iz_baleta_Zolushka__muzofon.com.mp3"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audio" Target="file:///E:\&#1076;&#1083;&#1103;%20&#1072;&#1090;&#1090;&#1077;&#1089;&#1090;&#1072;&#1094;&#1080;&#1080;\&#1055;&#1056;&#1045;&#1047;&#1045;&#1053;&#1058;&#1040;&#1062;&#1048;&#1071;\Petr-&#1048;l_ich-Chaykovskiy-Vremena-goda-Osen_-Noyabr_(muzofon.com).mp3" TargetMode="Externa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file:///E:\&#1076;&#1083;&#1103;%20&#1072;&#1090;&#1090;&#1077;&#1089;&#1090;&#1072;&#1094;&#1080;&#1080;\&#1055;&#1056;&#1045;&#1047;&#1045;&#1053;&#1058;&#1040;&#1062;&#1048;&#1071;\Petr_l_ich_Chaykovskiy_-_Vremena_goda_-_oktyabr__Osennyaya_pesn___muzofon.com.mp3" TargetMode="External"/><Relationship Id="rId5" Type="http://schemas.openxmlformats.org/officeDocument/2006/relationships/image" Target="../media/image22.pn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audio" Target="file:///E:\&#1076;&#1083;&#1103;%20&#1072;&#1090;&#1090;&#1077;&#1089;&#1090;&#1072;&#1094;&#1080;&#1080;\&#1055;&#1056;&#1045;&#1047;&#1045;&#1053;&#1058;&#1040;&#1062;&#1048;&#1071;\Klassicheskaya-muzyka-Bethoven---Lunnaya-sonata-soch-27-2(muzofon.com).mp3"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ru.wikipedia.org/wiki/%D0%92%D1%80%D1%83%D0%B1%D0%B5%D0%BB%D1%8C,_%D0%9C%D0%B8%D1%85%D0%B0%D0%B8%D0%BB_%D0%90%D0%BB%D0%B5%D0%BA%D1%81%D0%B0%D0%BD%D0%B4%D1%80%D0%BE%D0%B2%D0%B8%D1%87"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usic-fantasy.ru/files/pictures/lesson-naumenko-aleev-5-klass-urok-23.jpg"/>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2" name="Заголовок 1"/>
          <p:cNvSpPr>
            <a:spLocks noGrp="1"/>
          </p:cNvSpPr>
          <p:nvPr>
            <p:ph type="title"/>
          </p:nvPr>
        </p:nvSpPr>
        <p:spPr>
          <a:xfrm>
            <a:off x="457200" y="274638"/>
            <a:ext cx="8229600" cy="2368544"/>
          </a:xfrm>
        </p:spPr>
        <p:txBody>
          <a:bodyPr>
            <a:normAutofit fontScale="90000"/>
          </a:bodyPr>
          <a:lstStyle/>
          <a:p>
            <a:r>
              <a:rPr lang="ru-RU" sz="4000" dirty="0" smtClean="0">
                <a:solidFill>
                  <a:srgbClr val="C00000"/>
                </a:solidFill>
                <a:latin typeface="Arial Black" pitchFamily="34" charset="0"/>
              </a:rPr>
              <a:t>Особенности русской художественной картины мира в произведениях живописи и музыки</a:t>
            </a:r>
            <a:r>
              <a:rPr lang="ru-RU" dirty="0" smtClean="0">
                <a:solidFill>
                  <a:srgbClr val="C00000"/>
                </a:solidFill>
              </a:rPr>
              <a:t>.</a:t>
            </a:r>
            <a:endParaRPr lang="ru-RU" dirty="0">
              <a:solidFill>
                <a:srgbClr val="C00000"/>
              </a:solidFill>
            </a:endParaRP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Рисунок 4" descr="image035.jpg"/>
          <p:cNvPicPr>
            <a:picLocks noChangeAspect="1"/>
          </p:cNvPicPr>
          <p:nvPr/>
        </p:nvPicPr>
        <p:blipFill>
          <a:blip r:embed="rId2"/>
          <a:stretch>
            <a:fillRect/>
          </a:stretch>
        </p:blipFill>
        <p:spPr>
          <a:xfrm>
            <a:off x="0" y="0"/>
            <a:ext cx="4500562" cy="6858000"/>
          </a:xfrm>
          <a:prstGeom prst="rect">
            <a:avLst/>
          </a:prstGeom>
        </p:spPr>
      </p:pic>
      <p:sp>
        <p:nvSpPr>
          <p:cNvPr id="7" name="Прямоугольник 6"/>
          <p:cNvSpPr/>
          <p:nvPr/>
        </p:nvSpPr>
        <p:spPr>
          <a:xfrm>
            <a:off x="4572000" y="214291"/>
            <a:ext cx="4572000" cy="6124754"/>
          </a:xfrm>
          <a:prstGeom prst="rect">
            <a:avLst/>
          </a:prstGeom>
        </p:spPr>
        <p:txBody>
          <a:bodyPr wrap="square">
            <a:spAutoFit/>
          </a:bodyPr>
          <a:lstStyle/>
          <a:p>
            <a:r>
              <a:rPr lang="ru-RU" sz="2800" b="1" dirty="0" smtClean="0"/>
              <a:t>Для ее написания был использован сценический образ героини оперы Римского-Корсакова «Сказка о царе </a:t>
            </a:r>
            <a:r>
              <a:rPr lang="ru-RU" sz="2800" b="1" dirty="0" err="1" smtClean="0"/>
              <a:t>Салтане</a:t>
            </a:r>
            <a:r>
              <a:rPr lang="ru-RU" sz="2800" b="1" dirty="0" smtClean="0"/>
              <a:t>» поставленная сюжету сказки Пушкина с одноименным названием. Врубель выполнил для премьеры оперы 1900 г. эскизы для декорации и костюмов, а партию Царевны-Лебеди спела жена художника.</a:t>
            </a:r>
            <a:endParaRPr lang="ru-RU"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97568"/>
          </a:xfrm>
        </p:spPr>
        <p:txBody>
          <a:bodyPr>
            <a:noAutofit/>
          </a:bodyPr>
          <a:lstStyle/>
          <a:p>
            <a:r>
              <a:rPr lang="ru-RU" sz="2800" dirty="0" smtClean="0"/>
              <a:t>Под впечатлением оперы он начинает писать картину «Царевна-Лебедь», которая явилась сценическим портретом Надежды </a:t>
            </a:r>
            <a:r>
              <a:rPr lang="ru-RU" sz="2800" dirty="0" err="1" smtClean="0"/>
              <a:t>Забелы-Врубель</a:t>
            </a:r>
            <a:r>
              <a:rPr lang="ru-RU" sz="2800" dirty="0" smtClean="0"/>
              <a:t>. Но полотно изображает не саму певицу, а загадочный образ Царевны, который был навеян ее лирическим и душевным пением. В момент, когда лебедь перевоплощается в нежную и таинственную красавицу-царевну время словно застыло, а свет заката преобразил реальность, и она стала зыбкая и многозначительная. А большие глаза Царевны-Лебедя сверкают как драгоценные камни кокошника, обилие и тяжесть которых делают лишь более выразительным ее хрупкий образ.</a:t>
            </a:r>
            <a:endParaRPr lang="ru-RU"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9916"/>
          </a:xfrm>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endParaRPr lang="ru-RU" dirty="0"/>
          </a:p>
        </p:txBody>
      </p:sp>
      <p:sp>
        <p:nvSpPr>
          <p:cNvPr id="5" name="Прямоугольник 4"/>
          <p:cNvSpPr/>
          <p:nvPr/>
        </p:nvSpPr>
        <p:spPr>
          <a:xfrm>
            <a:off x="428596" y="785794"/>
            <a:ext cx="8143932" cy="3416320"/>
          </a:xfrm>
          <a:prstGeom prst="rect">
            <a:avLst/>
          </a:prstGeom>
        </p:spPr>
        <p:txBody>
          <a:bodyPr wrap="square">
            <a:spAutoFit/>
          </a:bodyPr>
          <a:lstStyle/>
          <a:p>
            <a:r>
              <a:rPr lang="ru-RU" sz="2400" dirty="0" smtClean="0"/>
              <a:t>В</a:t>
            </a:r>
            <a:r>
              <a:rPr lang="ru-RU" dirty="0" smtClean="0"/>
              <a:t> </a:t>
            </a:r>
            <a:r>
              <a:rPr lang="ru-RU" sz="2400" b="1" dirty="0"/>
              <a:t>музыке давно существуют симфонические </a:t>
            </a:r>
            <a:r>
              <a:rPr lang="ru-RU" sz="2400" b="1" i="1" dirty="0"/>
              <a:t>картины</a:t>
            </a:r>
            <a:r>
              <a:rPr lang="ru-RU" sz="2400" b="1" dirty="0"/>
              <a:t> и этюды-</a:t>
            </a:r>
            <a:r>
              <a:rPr lang="ru-RU" sz="2400" b="1" i="1" dirty="0"/>
              <a:t>картины</a:t>
            </a:r>
            <a:r>
              <a:rPr lang="ru-RU" sz="2400" b="1" dirty="0"/>
              <a:t>, </a:t>
            </a:r>
            <a:r>
              <a:rPr lang="ru-RU" sz="2400" b="1" i="1" dirty="0"/>
              <a:t>фрески</a:t>
            </a:r>
            <a:r>
              <a:rPr lang="ru-RU" sz="2400" b="1" dirty="0"/>
              <a:t> и </a:t>
            </a:r>
            <a:r>
              <a:rPr lang="ru-RU" sz="2400" b="1" i="1" dirty="0"/>
              <a:t>эстамп</a:t>
            </a:r>
            <a:r>
              <a:rPr lang="ru-RU" sz="2400" b="1" dirty="0"/>
              <a:t>, музыкальные </a:t>
            </a:r>
            <a:r>
              <a:rPr lang="ru-RU" sz="2400" b="1" i="1" dirty="0"/>
              <a:t>портреты</a:t>
            </a:r>
            <a:r>
              <a:rPr lang="ru-RU" sz="2400" b="1" dirty="0"/>
              <a:t>. Названия музыкальных произведений отражают вдохновившие их образы: «Лес» и «Море» А. Глазунова, «Облака» и «Туманы» К. Дебюсси, «Богатырские ворота в Киеве», «Старый замок» М. Мусоргского</a:t>
            </a:r>
            <a:r>
              <a:rPr lang="ru-RU" sz="2400" b="1" dirty="0" smtClean="0"/>
              <a:t>…</a:t>
            </a:r>
          </a:p>
          <a:p>
            <a:endParaRPr lang="ru-RU" sz="2400" b="1" dirty="0"/>
          </a:p>
          <a:p>
            <a:r>
              <a:rPr lang="ru-RU" sz="2400" b="1" dirty="0" smtClean="0"/>
              <a:t>Гартман «Картинки с выставки»</a:t>
            </a:r>
            <a:endParaRPr lang="ru-RU"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11882"/>
          </a:xfrm>
        </p:spPr>
        <p:txBody>
          <a:bodyPr>
            <a:normAutofit fontScale="90000"/>
          </a:bodyPr>
          <a:lstStyle/>
          <a:p>
            <a:pPr fontAlgn="base"/>
            <a:r>
              <a:rPr lang="ru-RU" sz="3600" b="1" dirty="0" smtClean="0"/>
              <a:t>Картинки с выставки</a:t>
            </a:r>
            <a:r>
              <a:rPr lang="ru-RU" sz="3600" dirty="0" smtClean="0"/>
              <a:t> - один из лучших шедевров в русской фортепианной музыке (1874). По форме это сюита, состоящая из десяти пьес, каждая из которых отражает содержание одной из картин художника Виктора Александровича Гартмана.</a:t>
            </a:r>
            <a:br>
              <a:rPr lang="ru-RU" sz="3600" dirty="0" smtClean="0"/>
            </a:br>
            <a:r>
              <a:rPr lang="ru-RU" sz="3600" dirty="0" smtClean="0"/>
              <a:t>Виктор Гартман особенно ярко проявил себя не столько художником, сколько талантливым архитектором, сформировавшим в архитектуре свой собственный стиль под названием «русский стиль».</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471858" cy="1143000"/>
          </a:xfrm>
        </p:spPr>
        <p:txBody>
          <a:bodyPr>
            <a:normAutofit fontScale="90000"/>
          </a:bodyPr>
          <a:lstStyle/>
          <a:p>
            <a:r>
              <a:rPr lang="ru-RU" b="1" dirty="0" smtClean="0">
                <a:hlinkClick r:id="rId2"/>
              </a:rPr>
              <a:t/>
            </a:r>
            <a:br>
              <a:rPr lang="ru-RU" b="1" dirty="0" smtClean="0">
                <a:hlinkClick r:id="rId2"/>
              </a:rPr>
            </a:br>
            <a:r>
              <a:rPr lang="ru-RU" sz="2700" b="1" dirty="0" smtClean="0">
                <a:solidFill>
                  <a:schemeClr val="tx1">
                    <a:lumMod val="95000"/>
                    <a:lumOff val="5000"/>
                  </a:schemeClr>
                </a:solidFill>
                <a:hlinkClick r:id="rId2"/>
              </a:rPr>
              <a:t>МУСОРГСКИЙ</a:t>
            </a:r>
            <a:r>
              <a:rPr lang="ru-RU" sz="2700" dirty="0" smtClean="0">
                <a:solidFill>
                  <a:schemeClr val="tx1">
                    <a:lumMod val="95000"/>
                    <a:lumOff val="5000"/>
                  </a:schemeClr>
                </a:solidFill>
                <a:hlinkClick r:id="rId2"/>
              </a:rPr>
              <a:t> Модест Петрович </a:t>
            </a:r>
            <a:r>
              <a:rPr lang="ru-RU" dirty="0" smtClean="0"/>
              <a:t/>
            </a:r>
            <a:br>
              <a:rPr lang="ru-RU" dirty="0" smtClean="0"/>
            </a:br>
            <a:endParaRPr lang="ru-RU" dirty="0"/>
          </a:p>
        </p:txBody>
      </p:sp>
      <p:pic>
        <p:nvPicPr>
          <p:cNvPr id="3" name="Рисунок 2" descr="musorgskiy-1.png"/>
          <p:cNvPicPr>
            <a:picLocks noChangeAspect="1"/>
          </p:cNvPicPr>
          <p:nvPr/>
        </p:nvPicPr>
        <p:blipFill>
          <a:blip r:embed="rId3"/>
          <a:stretch>
            <a:fillRect/>
          </a:stretch>
        </p:blipFill>
        <p:spPr>
          <a:xfrm>
            <a:off x="357158" y="2000240"/>
            <a:ext cx="3568254" cy="4406350"/>
          </a:xfrm>
          <a:prstGeom prst="rect">
            <a:avLst/>
          </a:prstGeom>
        </p:spPr>
      </p:pic>
      <p:pic>
        <p:nvPicPr>
          <p:cNvPr id="4" name="Рисунок 3" descr="gartman-1.png"/>
          <p:cNvPicPr>
            <a:picLocks noChangeAspect="1"/>
          </p:cNvPicPr>
          <p:nvPr/>
        </p:nvPicPr>
        <p:blipFill>
          <a:blip r:embed="rId4"/>
          <a:stretch>
            <a:fillRect/>
          </a:stretch>
        </p:blipFill>
        <p:spPr>
          <a:xfrm>
            <a:off x="4786314" y="2071678"/>
            <a:ext cx="3606349" cy="4482540"/>
          </a:xfrm>
          <a:prstGeom prst="rect">
            <a:avLst/>
          </a:prstGeom>
        </p:spPr>
      </p:pic>
      <p:sp>
        <p:nvSpPr>
          <p:cNvPr id="5" name="Прямоугольник 4"/>
          <p:cNvSpPr/>
          <p:nvPr/>
        </p:nvSpPr>
        <p:spPr>
          <a:xfrm>
            <a:off x="5143504" y="642918"/>
            <a:ext cx="2428892" cy="830997"/>
          </a:xfrm>
          <a:prstGeom prst="rect">
            <a:avLst/>
          </a:prstGeom>
        </p:spPr>
        <p:txBody>
          <a:bodyPr wrap="square">
            <a:spAutoFit/>
          </a:bodyPr>
          <a:lstStyle/>
          <a:p>
            <a:r>
              <a:rPr lang="ru-RU" sz="2400" b="1" dirty="0" smtClean="0"/>
              <a:t>Николай Гартман</a:t>
            </a:r>
            <a:endParaRPr lang="ru-RU"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pic>
        <p:nvPicPr>
          <p:cNvPr id="3" name="Рисунок 2" descr="10.-Bogatyirskie-vorota.jpg"/>
          <p:cNvPicPr>
            <a:picLocks noChangeAspect="1"/>
          </p:cNvPicPr>
          <p:nvPr/>
        </p:nvPicPr>
        <p:blipFill>
          <a:blip r:embed="rId3"/>
          <a:stretch>
            <a:fillRect/>
          </a:stretch>
        </p:blipFill>
        <p:spPr>
          <a:xfrm>
            <a:off x="-214346" y="0"/>
            <a:ext cx="5000628" cy="6858000"/>
          </a:xfrm>
          <a:prstGeom prst="rect">
            <a:avLst/>
          </a:prstGeom>
        </p:spPr>
      </p:pic>
      <p:sp>
        <p:nvSpPr>
          <p:cNvPr id="4" name="Прямоугольник 3"/>
          <p:cNvSpPr/>
          <p:nvPr/>
        </p:nvSpPr>
        <p:spPr>
          <a:xfrm>
            <a:off x="5357818" y="1"/>
            <a:ext cx="3643338" cy="7109639"/>
          </a:xfrm>
          <a:prstGeom prst="rect">
            <a:avLst/>
          </a:prstGeom>
        </p:spPr>
        <p:txBody>
          <a:bodyPr wrap="square">
            <a:spAutoFit/>
          </a:bodyPr>
          <a:lstStyle/>
          <a:p>
            <a:r>
              <a:rPr lang="ru-RU" sz="2400" i="1" dirty="0" smtClean="0"/>
              <a:t>Богатырские ворота. В стольном городе во Киеве». Картина представляет собой проект Киевских ворот. Эти ворота так и не были построены, однако планировалось </a:t>
            </a:r>
            <a:r>
              <a:rPr lang="ru-RU" sz="2400" i="1" dirty="0" err="1" smtClean="0"/>
              <a:t>ихстроительство</a:t>
            </a:r>
            <a:r>
              <a:rPr lang="ru-RU" sz="2400" i="1" dirty="0" smtClean="0"/>
              <a:t> после неудачного покушения на  Императора Александра ІІ и его чудесного </a:t>
            </a:r>
            <a:r>
              <a:rPr lang="ru-RU" sz="2400" i="1" dirty="0" err="1" smtClean="0"/>
              <a:t>спасення</a:t>
            </a:r>
            <a:r>
              <a:rPr lang="ru-RU" sz="2400" i="1" dirty="0" smtClean="0"/>
              <a:t>. Пьеса Мусоргского звучит, как торжество православия, весьма реалистично изображая праздничный колокольный перезвон. </a:t>
            </a:r>
            <a:endParaRPr lang="ru-RU" sz="2400" dirty="0"/>
          </a:p>
        </p:txBody>
      </p:sp>
      <p:pic>
        <p:nvPicPr>
          <p:cNvPr id="8" name="Musorgskiy_-_Kartinki_s_vystavki_Bogatyrskie_vorota_v_Kieve_muzofon.com.mp3">
            <a:hlinkClick r:id="" action="ppaction://media"/>
          </p:cNvPr>
          <p:cNvPicPr>
            <a:picLocks noRot="1" noChangeAspect="1"/>
          </p:cNvPicPr>
          <p:nvPr>
            <a:audioFile r:link="rId1"/>
          </p:nvPr>
        </p:nvPicPr>
        <p:blipFill>
          <a:blip r:embed="rId4"/>
          <a:stretch>
            <a:fillRect/>
          </a:stretch>
        </p:blipFill>
        <p:spPr>
          <a:xfrm>
            <a:off x="0" y="0"/>
            <a:ext cx="476378" cy="47637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847"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797700"/>
          </a:xfrm>
        </p:spPr>
        <p:txBody>
          <a:bodyPr>
            <a:normAutofit fontScale="90000"/>
          </a:bodyPr>
          <a:lstStyle/>
          <a:p>
            <a:r>
              <a:rPr lang="ru-RU" sz="4900" b="1" dirty="0" smtClean="0"/>
              <a:t>Музыка </a:t>
            </a:r>
            <a:r>
              <a:rPr lang="ru-RU" sz="4900" b="1" dirty="0"/>
              <a:t>и пейзаж</a:t>
            </a:r>
            <a:r>
              <a:rPr lang="ru-RU" sz="4900" dirty="0"/>
              <a:t>.</a:t>
            </a:r>
            <a:r>
              <a:rPr lang="ru-RU" sz="3100" dirty="0"/>
              <a:t/>
            </a:r>
            <a:br>
              <a:rPr lang="ru-RU" sz="3100" dirty="0"/>
            </a:br>
            <a:r>
              <a:rPr lang="ru-RU" sz="3100" b="1" dirty="0">
                <a:solidFill>
                  <a:srgbClr val="C00000"/>
                </a:solidFill>
              </a:rPr>
              <a:t/>
            </a:r>
            <a:br>
              <a:rPr lang="ru-RU" sz="3100" b="1" dirty="0">
                <a:solidFill>
                  <a:srgbClr val="C00000"/>
                </a:solidFill>
              </a:rPr>
            </a:br>
            <a:r>
              <a:rPr lang="ru-RU" sz="3100" b="1" dirty="0">
                <a:solidFill>
                  <a:srgbClr val="C00000"/>
                </a:solidFill>
              </a:rPr>
              <a:t>«</a:t>
            </a:r>
            <a:r>
              <a:rPr lang="ru-RU" sz="3100" b="1" i="1" dirty="0">
                <a:solidFill>
                  <a:srgbClr val="C00000"/>
                </a:solidFill>
              </a:rPr>
              <a:t>Что завистливо разделила воля богов, соединяет богиня Фантазия, так что каждый Звук знает свой Цвет, сквозь каждый листок просвечивает сладостный Голос, зовущий </a:t>
            </a:r>
            <a:r>
              <a:rPr lang="ru-RU" sz="3100" b="1" i="1" dirty="0" smtClean="0">
                <a:solidFill>
                  <a:srgbClr val="C00000"/>
                </a:solidFill>
              </a:rPr>
              <a:t>собратьями Цвет</a:t>
            </a:r>
            <a:r>
              <a:rPr lang="ru-RU" sz="3100" b="1" i="1" dirty="0">
                <a:solidFill>
                  <a:srgbClr val="C00000"/>
                </a:solidFill>
              </a:rPr>
              <a:t>, Пенье, Аромат»,- писал немецкий поэт-романтик Людвиг Тик.</a:t>
            </a:r>
            <a:r>
              <a:rPr lang="ru-RU" sz="3100" b="1" dirty="0">
                <a:solidFill>
                  <a:srgbClr val="C00000"/>
                </a:solidFill>
              </a:rPr>
              <a:t/>
            </a:r>
            <a:br>
              <a:rPr lang="ru-RU" sz="3100" b="1" dirty="0">
                <a:solidFill>
                  <a:srgbClr val="C00000"/>
                </a:solidFill>
              </a:rPr>
            </a:br>
            <a:r>
              <a:rPr lang="ru-RU" sz="3100" b="1" dirty="0">
                <a:solidFill>
                  <a:srgbClr val="C00000"/>
                </a:solidFill>
              </a:rPr>
              <a:t>Он имел в виду, что каждое искусство выражает своё: живопись </a:t>
            </a:r>
            <a:r>
              <a:rPr lang="ru-RU" sz="3100" b="1" dirty="0" smtClean="0">
                <a:solidFill>
                  <a:srgbClr val="C00000"/>
                </a:solidFill>
              </a:rPr>
              <a:t>–цвет, </a:t>
            </a:r>
            <a:r>
              <a:rPr lang="ru-RU" sz="3100" b="1" dirty="0">
                <a:solidFill>
                  <a:srgbClr val="C00000"/>
                </a:solidFill>
              </a:rPr>
              <a:t>поэзия – слово, музыка – звук.</a:t>
            </a:r>
            <a:r>
              <a:rPr lang="ru-RU" dirty="0"/>
              <a:t/>
            </a:r>
            <a:br>
              <a:rPr lang="ru-RU" dirty="0"/>
            </a:b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5297502"/>
          </a:xfrm>
        </p:spPr>
        <p:txBody>
          <a:bodyPr>
            <a:normAutofit fontScale="90000"/>
          </a:bodyPr>
          <a:lstStyle/>
          <a:p>
            <a:r>
              <a:rPr lang="ru-RU" sz="4900" b="1" i="1" dirty="0"/>
              <a:t>Поэтический пейзаж</a:t>
            </a:r>
            <a:r>
              <a:rPr lang="ru-RU" sz="4900" i="1" dirty="0" smtClean="0"/>
              <a:t>.</a:t>
            </a:r>
            <a:r>
              <a:rPr lang="ru-RU" sz="3100" dirty="0"/>
              <a:t/>
            </a:r>
            <a:br>
              <a:rPr lang="ru-RU" sz="3100" dirty="0"/>
            </a:br>
            <a:r>
              <a:rPr lang="ru-RU" sz="3100" dirty="0"/>
              <a:t>Разделив звук и </a:t>
            </a:r>
            <a:r>
              <a:rPr lang="ru-RU" sz="3100" dirty="0" smtClean="0"/>
              <a:t>цвет, </a:t>
            </a:r>
            <a:r>
              <a:rPr lang="ru-RU" sz="3100" dirty="0"/>
              <a:t>проведя границы между искусствами, боги не затронули мир природы, который живёт и дышит в единстве своих проявлений. Каждое искусство, стремясь создать свой собственный полноценный мир, способно сказать больше того, что ему традиционно приписывают</a:t>
            </a:r>
            <a:r>
              <a:rPr lang="ru-RU" sz="3100" dirty="0" smtClean="0"/>
              <a:t>.</a:t>
            </a:r>
            <a:br>
              <a:rPr lang="ru-RU" sz="3100" dirty="0" smtClean="0"/>
            </a:br>
            <a:r>
              <a:rPr lang="ru-RU" sz="3100" dirty="0" smtClean="0"/>
              <a:t/>
            </a:r>
            <a:br>
              <a:rPr lang="ru-RU" sz="3100" dirty="0" smtClean="0"/>
            </a:br>
            <a:r>
              <a:rPr lang="ru-RU" sz="3100" dirty="0"/>
              <a:t/>
            </a:r>
            <a:br>
              <a:rPr lang="ru-RU" sz="3100" dirty="0"/>
            </a:br>
            <a:r>
              <a:rPr lang="ru-RU" sz="3100" dirty="0" smtClean="0"/>
              <a:t> Отрывок </a:t>
            </a:r>
            <a:r>
              <a:rPr lang="ru-RU" sz="3100" dirty="0"/>
              <a:t>из романа А. Пушкина «Евгений </a:t>
            </a:r>
            <a:r>
              <a:rPr lang="ru-RU" sz="3100" dirty="0" smtClean="0"/>
              <a:t>Онегин</a:t>
            </a:r>
            <a:r>
              <a:rPr lang="ru-RU" sz="3100" dirty="0"/>
              <a:t/>
            </a:r>
            <a:br>
              <a:rPr lang="ru-RU" sz="3100" dirty="0"/>
            </a:b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4786346" cy="5083188"/>
          </a:xfrm>
        </p:spPr>
        <p:txBody>
          <a:bodyPr>
            <a:noAutofit/>
          </a:bodyPr>
          <a:lstStyle/>
          <a:p>
            <a:r>
              <a:rPr lang="ru-RU" sz="2800" i="1" dirty="0"/>
              <a:t>Вот север, тучи нагоняя,</a:t>
            </a:r>
            <a:br>
              <a:rPr lang="ru-RU" sz="2800" i="1" dirty="0"/>
            </a:br>
            <a:r>
              <a:rPr lang="ru-RU" sz="2800" i="1" dirty="0"/>
              <a:t>Дохнул, завыл – и вот сама</a:t>
            </a:r>
            <a:br>
              <a:rPr lang="ru-RU" sz="2800" i="1" dirty="0"/>
            </a:br>
            <a:r>
              <a:rPr lang="ru-RU" sz="2800" i="1" dirty="0"/>
              <a:t>Идёт волшебница зима.</a:t>
            </a:r>
            <a:br>
              <a:rPr lang="ru-RU" sz="2800" i="1" dirty="0"/>
            </a:br>
            <a:r>
              <a:rPr lang="ru-RU" sz="2800" i="1" dirty="0"/>
              <a:t>Пришла, рассыпалась; клоками</a:t>
            </a:r>
            <a:br>
              <a:rPr lang="ru-RU" sz="2800" i="1" dirty="0"/>
            </a:br>
            <a:r>
              <a:rPr lang="ru-RU" sz="2800" i="1" dirty="0"/>
              <a:t>Повисла на суках дубов;</a:t>
            </a:r>
            <a:br>
              <a:rPr lang="ru-RU" sz="2800" i="1" dirty="0"/>
            </a:br>
            <a:r>
              <a:rPr lang="ru-RU" sz="2800" i="1" dirty="0"/>
              <a:t>Легла волнистыми коврами</a:t>
            </a:r>
            <a:br>
              <a:rPr lang="ru-RU" sz="2800" i="1" dirty="0"/>
            </a:br>
            <a:r>
              <a:rPr lang="ru-RU" sz="2800" i="1" dirty="0"/>
              <a:t>Среди полей, вокруг холмов;</a:t>
            </a:r>
            <a:br>
              <a:rPr lang="ru-RU" sz="2800" i="1" dirty="0"/>
            </a:br>
            <a:r>
              <a:rPr lang="ru-RU" sz="2800" i="1" dirty="0"/>
              <a:t>Брега с недвижною рекою</a:t>
            </a:r>
            <a:br>
              <a:rPr lang="ru-RU" sz="2800" i="1" dirty="0"/>
            </a:br>
            <a:r>
              <a:rPr lang="ru-RU" sz="2800" i="1" dirty="0"/>
              <a:t>Сравняла пухлой пеленою;</a:t>
            </a:r>
            <a:br>
              <a:rPr lang="ru-RU" sz="2800" i="1" dirty="0"/>
            </a:br>
            <a:r>
              <a:rPr lang="ru-RU" sz="2800" i="1" dirty="0"/>
              <a:t>Блеснул мороз. И рады мы</a:t>
            </a:r>
            <a:br>
              <a:rPr lang="ru-RU" sz="2800" i="1" dirty="0"/>
            </a:br>
            <a:r>
              <a:rPr lang="ru-RU" sz="2800" i="1" dirty="0"/>
              <a:t>Проказам матушки зимы.</a:t>
            </a:r>
            <a:endParaRPr lang="ru-RU" sz="2800" dirty="0"/>
          </a:p>
        </p:txBody>
      </p:sp>
      <p:pic>
        <p:nvPicPr>
          <p:cNvPr id="4" name="Рисунок 3" descr="tn_198809_125159ad128e.jpg"/>
          <p:cNvPicPr>
            <a:picLocks noChangeAspect="1"/>
          </p:cNvPicPr>
          <p:nvPr/>
        </p:nvPicPr>
        <p:blipFill>
          <a:blip r:embed="rId2"/>
          <a:stretch>
            <a:fillRect/>
          </a:stretch>
        </p:blipFill>
        <p:spPr>
          <a:xfrm>
            <a:off x="5000628" y="1643050"/>
            <a:ext cx="3884438" cy="321471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descr="Стихи о Русской природе. - Страница 5 - Форум политической партии &quot;Великая Россия&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83254"/>
          </a:xfrm>
        </p:spPr>
        <p:txBody>
          <a:bodyPr>
            <a:normAutofit/>
          </a:bodyPr>
          <a:lstStyle/>
          <a:p>
            <a:r>
              <a:rPr lang="ru-RU" sz="3100" b="1" dirty="0" smtClean="0">
                <a:solidFill>
                  <a:srgbClr val="C00000"/>
                </a:solidFill>
              </a:rPr>
              <a:t>Живопись даёт образ и мысль, </a:t>
            </a:r>
            <a:br>
              <a:rPr lang="ru-RU" sz="3100" b="1" dirty="0" smtClean="0">
                <a:solidFill>
                  <a:srgbClr val="C00000"/>
                </a:solidFill>
              </a:rPr>
            </a:br>
            <a:r>
              <a:rPr lang="ru-RU" sz="3100" b="1" dirty="0" smtClean="0">
                <a:solidFill>
                  <a:srgbClr val="C00000"/>
                </a:solidFill>
              </a:rPr>
              <a:t>и нужно создать</a:t>
            </a:r>
            <a:br>
              <a:rPr lang="ru-RU" sz="3100" b="1" dirty="0" smtClean="0">
                <a:solidFill>
                  <a:srgbClr val="C00000"/>
                </a:solidFill>
              </a:rPr>
            </a:br>
            <a:r>
              <a:rPr lang="ru-RU" sz="3100" b="1" dirty="0" smtClean="0">
                <a:solidFill>
                  <a:srgbClr val="C00000"/>
                </a:solidFill>
              </a:rPr>
              <a:t>в своём воображение настроение. </a:t>
            </a:r>
            <a:br>
              <a:rPr lang="ru-RU" sz="3100" b="1" dirty="0" smtClean="0">
                <a:solidFill>
                  <a:srgbClr val="C00000"/>
                </a:solidFill>
              </a:rPr>
            </a:br>
            <a:r>
              <a:rPr lang="ru-RU" sz="3100" b="1" dirty="0" smtClean="0">
                <a:solidFill>
                  <a:srgbClr val="C00000"/>
                </a:solidFill>
              </a:rPr>
              <a:t>Поэзия слова</a:t>
            </a:r>
            <a:br>
              <a:rPr lang="ru-RU" sz="3100" b="1" dirty="0" smtClean="0">
                <a:solidFill>
                  <a:srgbClr val="C00000"/>
                </a:solidFill>
              </a:rPr>
            </a:br>
            <a:r>
              <a:rPr lang="ru-RU" sz="3100" b="1" dirty="0" smtClean="0">
                <a:solidFill>
                  <a:srgbClr val="C00000"/>
                </a:solidFill>
              </a:rPr>
              <a:t>даёт мысль, и по ней нужно создать образ и</a:t>
            </a:r>
            <a:br>
              <a:rPr lang="ru-RU" sz="3100" b="1" dirty="0" smtClean="0">
                <a:solidFill>
                  <a:srgbClr val="C00000"/>
                </a:solidFill>
              </a:rPr>
            </a:br>
            <a:r>
              <a:rPr lang="ru-RU" sz="3100" b="1" dirty="0" smtClean="0">
                <a:solidFill>
                  <a:srgbClr val="C00000"/>
                </a:solidFill>
              </a:rPr>
              <a:t>настроение, а музыка даёт настроение,</a:t>
            </a:r>
            <a:br>
              <a:rPr lang="ru-RU" sz="3100" b="1" dirty="0" smtClean="0">
                <a:solidFill>
                  <a:srgbClr val="C00000"/>
                </a:solidFill>
              </a:rPr>
            </a:br>
            <a:r>
              <a:rPr lang="ru-RU" sz="3100" b="1" dirty="0" smtClean="0">
                <a:solidFill>
                  <a:srgbClr val="C00000"/>
                </a:solidFill>
              </a:rPr>
              <a:t> и по нём</a:t>
            </a:r>
            <a:br>
              <a:rPr lang="ru-RU" sz="3100" b="1" dirty="0" smtClean="0">
                <a:solidFill>
                  <a:srgbClr val="C00000"/>
                </a:solidFill>
              </a:rPr>
            </a:br>
            <a:r>
              <a:rPr lang="ru-RU" sz="3100" b="1" dirty="0" smtClean="0">
                <a:solidFill>
                  <a:srgbClr val="C00000"/>
                </a:solidFill>
              </a:rPr>
              <a:t>надобно воссоздать мысль и образ.</a:t>
            </a:r>
            <a:r>
              <a:rPr lang="ru-RU" sz="3100" b="1" dirty="0" smtClean="0"/>
              <a:t/>
            </a:r>
            <a:br>
              <a:rPr lang="ru-RU" sz="3100" b="1" dirty="0" smtClean="0"/>
            </a:br>
            <a:r>
              <a:rPr lang="ru-RU" sz="3100" b="1" dirty="0" smtClean="0"/>
              <a:t/>
            </a:r>
            <a:br>
              <a:rPr lang="ru-RU" sz="3100" b="1" dirty="0" smtClean="0"/>
            </a:br>
            <a:r>
              <a:rPr lang="ru-RU" sz="3100" b="1" dirty="0" smtClean="0">
                <a:solidFill>
                  <a:srgbClr val="C00000"/>
                </a:solidFill>
              </a:rPr>
              <a:t>Н. Римский-Корсаков</a:t>
            </a:r>
            <a:r>
              <a:rPr lang="ru-RU" dirty="0" smtClean="0"/>
              <a:t/>
            </a:r>
            <a:br>
              <a:rPr lang="ru-RU" dirty="0" smtClean="0"/>
            </a:br>
            <a:endParaRPr lang="ru-RU" dirty="0"/>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txBody>
          <a:bodyPr>
            <a:normAutofit fontScale="90000"/>
          </a:bodyPr>
          <a:lstStyle/>
          <a:p>
            <a:r>
              <a:rPr lang="ru-RU" sz="3100" b="1" dirty="0"/>
              <a:t>Так описывал А. Пушкин яркие картины приходы зимы. Приведённый отрывок – настоящий поэтический пейзаж. В нём каждая строка наделена живописным образом. Зима предстаёт как величественное снежное царство. На ветвях, на полях и холмах – всюду бескрайний снежный покров.</a:t>
            </a:r>
            <a:br>
              <a:rPr lang="ru-RU" sz="3100" b="1" dirty="0"/>
            </a:br>
            <a:r>
              <a:rPr lang="ru-RU" sz="3100" b="1" dirty="0"/>
              <a:t>Даже на этом маленьком примере видно, что у литературы достаточно изобразительных средств – её красочные эпитеты и метафоры рисуют яркий зрительный образ.</a:t>
            </a:r>
            <a:r>
              <a:rPr lang="ru-RU" b="1" dirty="0"/>
              <a:t/>
            </a:r>
            <a:br>
              <a:rPr lang="ru-RU" b="1" dirty="0"/>
            </a:br>
            <a:endParaRPr lang="ru-RU"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40378"/>
          </a:xfrm>
        </p:spPr>
        <p:txBody>
          <a:bodyPr>
            <a:normAutofit fontScale="90000"/>
          </a:bodyPr>
          <a:lstStyle/>
          <a:p>
            <a:r>
              <a:rPr lang="ru-RU" sz="4900" b="1" i="1" dirty="0">
                <a:solidFill>
                  <a:srgbClr val="C00000"/>
                </a:solidFill>
              </a:rPr>
              <a:t>Пейзаж музыкальный.</a:t>
            </a:r>
            <a:r>
              <a:rPr lang="ru-RU" sz="4000" b="1" dirty="0"/>
              <a:t/>
            </a:r>
            <a:br>
              <a:rPr lang="ru-RU" sz="4000" b="1" dirty="0"/>
            </a:br>
            <a:r>
              <a:rPr lang="ru-RU" sz="4000" b="1" dirty="0"/>
              <a:t>Но ведь по-своему ярки и музыкальные пейзажи. Какие </a:t>
            </a:r>
            <a:r>
              <a:rPr lang="ru-RU" sz="4000" b="1" dirty="0" smtClean="0"/>
              <a:t>цветы, </a:t>
            </a:r>
            <a:r>
              <a:rPr lang="ru-RU" sz="4000" b="1" dirty="0"/>
              <a:t>какие снежинки порой можно «увидеть» в музыке! Вот один из «зимних» музыкальных пейзажей – Вариация Феи зимы из балета С. Прокофьева «Золушка».</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4942" y="274638"/>
            <a:ext cx="3471858" cy="3797304"/>
          </a:xfrm>
        </p:spPr>
        <p:txBody>
          <a:bodyPr>
            <a:normAutofit/>
          </a:bodyPr>
          <a:lstStyle/>
          <a:p>
            <a:r>
              <a:rPr lang="ru-RU" b="1" dirty="0" smtClean="0"/>
              <a:t>Прокофьев Сергей Сергеевич</a:t>
            </a:r>
            <a:br>
              <a:rPr lang="ru-RU" b="1" dirty="0" smtClean="0"/>
            </a:br>
            <a:r>
              <a:rPr lang="ru-RU" b="1" dirty="0" smtClean="0"/>
              <a:t>(1891-1953)</a:t>
            </a:r>
            <a:endParaRPr lang="ru-RU" b="1" dirty="0"/>
          </a:p>
        </p:txBody>
      </p:sp>
      <p:pic>
        <p:nvPicPr>
          <p:cNvPr id="3" name="Рисунок 2" descr="0_623f8_95d0425d_XL.jpg"/>
          <p:cNvPicPr>
            <a:picLocks noChangeAspect="1"/>
          </p:cNvPicPr>
          <p:nvPr/>
        </p:nvPicPr>
        <p:blipFill>
          <a:blip r:embed="rId2"/>
          <a:stretch>
            <a:fillRect/>
          </a:stretch>
        </p:blipFill>
        <p:spPr>
          <a:xfrm>
            <a:off x="0" y="1"/>
            <a:ext cx="5019675"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p:spPr>
        <p:txBody>
          <a:bodyPr>
            <a:normAutofit fontScale="90000"/>
          </a:bodyPr>
          <a:lstStyle/>
          <a:p>
            <a:r>
              <a:rPr lang="ru-RU" dirty="0"/>
              <a:t> </a:t>
            </a:r>
            <a:r>
              <a:rPr lang="ru-RU" sz="2700" dirty="0"/>
              <a:t>Вариация Феи зимы из балета С. Прокофьева «Золушка</a:t>
            </a:r>
            <a:r>
              <a:rPr lang="ru-RU" sz="2700" dirty="0" smtClean="0"/>
              <a:t>».</a:t>
            </a:r>
            <a:r>
              <a:rPr lang="ru-RU" sz="2700" dirty="0" smtClean="0"/>
              <a:t/>
            </a:r>
            <a:br>
              <a:rPr lang="ru-RU" sz="2700" dirty="0" smtClean="0"/>
            </a:br>
            <a:r>
              <a:rPr lang="ru-RU" sz="2700" dirty="0"/>
              <a:t/>
            </a:r>
            <a:br>
              <a:rPr lang="ru-RU" sz="2700" dirty="0"/>
            </a:br>
            <a:r>
              <a:rPr lang="ru-RU" sz="2700" dirty="0" smtClean="0"/>
              <a:t/>
            </a:r>
            <a:br>
              <a:rPr lang="ru-RU" sz="2700" dirty="0" smtClean="0"/>
            </a:br>
            <a:r>
              <a:rPr lang="ru-RU" sz="2700" dirty="0"/>
              <a:t/>
            </a:r>
            <a:br>
              <a:rPr lang="ru-RU" sz="2700" dirty="0"/>
            </a:br>
            <a:r>
              <a:rPr lang="ru-RU" sz="2700" dirty="0" smtClean="0"/>
              <a:t/>
            </a:r>
            <a:br>
              <a:rPr lang="ru-RU" sz="2700" dirty="0" smtClean="0"/>
            </a:br>
            <a:endParaRPr lang="ru-RU" sz="2700" dirty="0"/>
          </a:p>
        </p:txBody>
      </p:sp>
      <p:sp>
        <p:nvSpPr>
          <p:cNvPr id="3" name="Прямоугольник 2"/>
          <p:cNvSpPr/>
          <p:nvPr/>
        </p:nvSpPr>
        <p:spPr>
          <a:xfrm>
            <a:off x="1000100" y="1785926"/>
            <a:ext cx="7715304" cy="3416320"/>
          </a:xfrm>
          <a:prstGeom prst="rect">
            <a:avLst/>
          </a:prstGeom>
        </p:spPr>
        <p:txBody>
          <a:bodyPr wrap="square">
            <a:spAutoFit/>
          </a:bodyPr>
          <a:lstStyle/>
          <a:p>
            <a:r>
              <a:rPr lang="ru-RU" sz="3600" b="1" dirty="0">
                <a:solidFill>
                  <a:srgbClr val="C00000"/>
                </a:solidFill>
              </a:rPr>
              <a:t>В этой музыке мы почти видим, как волшебница зима плетёт узорное снежное кружево. Музыка очаровывает нас плавным движением – лёгкая метель исполняет свой сказочный танец.</a:t>
            </a:r>
          </a:p>
        </p:txBody>
      </p:sp>
      <p:pic>
        <p:nvPicPr>
          <p:cNvPr id="4" name="Sergey_Prokof_ev_-_Variaciya_Fei_zimy_iz_baleta_Zolushka__muzofon.com.mp3">
            <a:hlinkClick r:id="" action="ppaction://media"/>
          </p:cNvPr>
          <p:cNvPicPr>
            <a:picLocks noRot="1" noChangeAspect="1"/>
          </p:cNvPicPr>
          <p:nvPr>
            <a:audioFile r:link="rId1"/>
          </p:nvPr>
        </p:nvPicPr>
        <p:blipFill>
          <a:blip r:embed="rId3"/>
          <a:stretch>
            <a:fillRect/>
          </a:stretch>
        </p:blipFill>
        <p:spPr>
          <a:xfrm>
            <a:off x="4286248" y="1071546"/>
            <a:ext cx="500066" cy="50006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03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pic>
        <p:nvPicPr>
          <p:cNvPr id="4101" name="Picture 5" descr="levitan"/>
          <p:cNvPicPr>
            <a:picLocks noChangeAspect="1" noChangeArrowheads="1"/>
          </p:cNvPicPr>
          <p:nvPr/>
        </p:nvPicPr>
        <p:blipFill>
          <a:blip r:embed="rId2" cstate="print"/>
          <a:srcRect/>
          <a:stretch>
            <a:fillRect/>
          </a:stretch>
        </p:blipFill>
        <p:spPr bwMode="auto">
          <a:xfrm>
            <a:off x="428596" y="428604"/>
            <a:ext cx="4524405" cy="5588770"/>
          </a:xfrm>
          <a:prstGeom prst="round2DiagRect">
            <a:avLst/>
          </a:prstGeom>
          <a:noFill/>
          <a:ln w="38100" cmpd="dbl">
            <a:solidFill>
              <a:srgbClr val="FF9966"/>
            </a:solidFill>
            <a:miter lim="800000"/>
            <a:headEnd/>
            <a:tailEnd/>
          </a:ln>
          <a:effectLst>
            <a:outerShdw blurRad="76200" dir="18900000" sy="23000" kx="-1200000" algn="bl" rotWithShape="0">
              <a:prstClr val="black">
                <a:alpha val="20000"/>
              </a:prstClr>
            </a:outerShdw>
          </a:effectLst>
        </p:spPr>
      </p:pic>
      <p:sp>
        <p:nvSpPr>
          <p:cNvPr id="9220" name="Text Box 6"/>
          <p:cNvSpPr txBox="1">
            <a:spLocks noChangeArrowheads="1"/>
          </p:cNvSpPr>
          <p:nvPr/>
        </p:nvSpPr>
        <p:spPr bwMode="auto">
          <a:xfrm>
            <a:off x="5435600" y="1196975"/>
            <a:ext cx="3240088" cy="3533775"/>
          </a:xfrm>
          <a:prstGeom prst="rect">
            <a:avLst/>
          </a:prstGeom>
          <a:noFill/>
          <a:ln w="9525">
            <a:noFill/>
            <a:miter lim="800000"/>
            <a:headEnd/>
            <a:tailEnd/>
          </a:ln>
        </p:spPr>
        <p:txBody>
          <a:bodyPr>
            <a:spAutoFit/>
          </a:bodyPr>
          <a:lstStyle/>
          <a:p>
            <a:pPr algn="ctr"/>
            <a:r>
              <a:rPr lang="ru-RU" sz="2400" b="1">
                <a:solidFill>
                  <a:srgbClr val="663300"/>
                </a:solidFill>
                <a:latin typeface="Chicago" pitchFamily="34" charset="0"/>
              </a:rPr>
              <a:t>Художник-пейзажист</a:t>
            </a:r>
          </a:p>
          <a:p>
            <a:pPr algn="ctr"/>
            <a:r>
              <a:rPr lang="ru-RU" sz="4400" b="1">
                <a:solidFill>
                  <a:srgbClr val="663300"/>
                </a:solidFill>
                <a:latin typeface="Chicago" pitchFamily="34" charset="0"/>
              </a:rPr>
              <a:t>Исаак Ильич</a:t>
            </a:r>
          </a:p>
          <a:p>
            <a:pPr algn="ctr"/>
            <a:r>
              <a:rPr lang="ru-RU" sz="5400" b="1">
                <a:solidFill>
                  <a:srgbClr val="FF0000"/>
                </a:solidFill>
                <a:latin typeface="Chicago" pitchFamily="34" charset="0"/>
              </a:rPr>
              <a:t>Левитан</a:t>
            </a:r>
          </a:p>
          <a:p>
            <a:pPr algn="ctr"/>
            <a:r>
              <a:rPr lang="ru-RU" sz="3600" b="1">
                <a:solidFill>
                  <a:srgbClr val="663300"/>
                </a:solidFill>
                <a:latin typeface="Bookman Old Style" pitchFamily="18" charset="0"/>
              </a:rPr>
              <a:t>(1860-1900)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dirty="0" smtClean="0"/>
              <a:t>Картина «Золотая осень»</a:t>
            </a:r>
            <a:endParaRPr lang="ru-RU" dirty="0"/>
          </a:p>
        </p:txBody>
      </p:sp>
      <p:pic>
        <p:nvPicPr>
          <p:cNvPr id="3" name="Рисунок 2" descr="display_image.jpg"/>
          <p:cNvPicPr>
            <a:picLocks noChangeAspect="1"/>
          </p:cNvPicPr>
          <p:nvPr/>
        </p:nvPicPr>
        <p:blipFill>
          <a:blip r:embed="rId3"/>
          <a:stretch>
            <a:fillRect/>
          </a:stretch>
        </p:blipFill>
        <p:spPr>
          <a:xfrm>
            <a:off x="0" y="785794"/>
            <a:ext cx="9144000" cy="6072206"/>
          </a:xfrm>
          <a:prstGeom prst="rect">
            <a:avLst/>
          </a:prstGeom>
        </p:spPr>
      </p:pic>
      <p:pic>
        <p:nvPicPr>
          <p:cNvPr id="9" name="Petr-Иl_ich-Chaykovskiy-Vremena-goda-Osen_-Noyabr_(muzofon.com).mp3">
            <a:hlinkClick r:id="" action="ppaction://media"/>
          </p:cNvPr>
          <p:cNvPicPr>
            <a:picLocks noRot="1" noChangeAspect="1"/>
          </p:cNvPicPr>
          <p:nvPr>
            <a:audioFile r:link="rId1"/>
          </p:nvPr>
        </p:nvPicPr>
        <p:blipFill>
          <a:blip r:embed="rId4"/>
          <a:stretch>
            <a:fillRect/>
          </a:stretch>
        </p:blipFill>
        <p:spPr>
          <a:xfrm>
            <a:off x="357158" y="214290"/>
            <a:ext cx="500066" cy="50006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528"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txBody>
          <a:bodyPr>
            <a:noAutofit/>
          </a:bodyPr>
          <a:lstStyle/>
          <a:p>
            <a:r>
              <a:rPr lang="ru-RU" sz="2800" dirty="0" smtClean="0"/>
              <a:t>Осень – самое любимое время года Левитана, и больше всего картин художник посвятил именно осени. Одно из самых известных полотен – «Золотая осень» - написано в 1895 году. Картина «Золотая осень» дает ощущение жизненной энергии, внутренней напряженности, всплеска чувств. Художник изобразил уголок природы с бегущим ручейком и березовой рощицей на берегу. Стоит великолепный солнечный осенний день. Воздух прозрачен и свеж, в нем ещё разлито тепло. Торжественный покой царит во всей природе: прозрачна ясность далей, неподвижна листва на деревьях и по-осеннему спокойна вода в речке.</a:t>
            </a:r>
            <a:r>
              <a:rPr lang="ru-RU" sz="2400" dirty="0" smtClean="0"/>
              <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8" y="274638"/>
            <a:ext cx="2971792" cy="2725734"/>
          </a:xfrm>
        </p:spPr>
        <p:txBody>
          <a:bodyPr>
            <a:normAutofit fontScale="90000"/>
          </a:bodyPr>
          <a:lstStyle/>
          <a:p>
            <a:r>
              <a:rPr lang="ru-RU" dirty="0" smtClean="0"/>
              <a:t>Петр  Ильич  Чайковский</a:t>
            </a:r>
            <a:br>
              <a:rPr lang="ru-RU" dirty="0" smtClean="0"/>
            </a:br>
            <a:r>
              <a:rPr lang="ru-RU" dirty="0" smtClean="0"/>
              <a:t>(1840-1893)</a:t>
            </a:r>
            <a:endParaRPr lang="ru-RU" dirty="0"/>
          </a:p>
        </p:txBody>
      </p:sp>
      <p:pic>
        <p:nvPicPr>
          <p:cNvPr id="4" name="Рисунок 3" descr="1226080064_550-2222222.jpg"/>
          <p:cNvPicPr>
            <a:picLocks noChangeAspect="1"/>
          </p:cNvPicPr>
          <p:nvPr/>
        </p:nvPicPr>
        <p:blipFill>
          <a:blip r:embed="rId2"/>
          <a:stretch>
            <a:fillRect/>
          </a:stretch>
        </p:blipFill>
        <p:spPr>
          <a:xfrm>
            <a:off x="0" y="0"/>
            <a:ext cx="5572132"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368940"/>
          </a:xfrm>
        </p:spPr>
        <p:txBody>
          <a:bodyPr>
            <a:noAutofit/>
          </a:bodyPr>
          <a:lstStyle/>
          <a:p>
            <a:r>
              <a:rPr lang="ru-RU" sz="2400" dirty="0" smtClean="0"/>
              <a:t>В пьесе . Чайковского из цикла “Времена года” слышится не только сожаление об увядающей природе, но и осенняя песня в жизни человека. Певучесть мелодии пьесы напоминает протяжную  русскую народную песню. Интонации мелодии похожи на вздохи, отражающие душевную боль и безысходную печаль. Вот эту тишину осени, задумчивость природы передал Пётр Ильич Чайковский в своей «Осенней песне»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97568"/>
          </a:xfrm>
        </p:spPr>
        <p:txBody>
          <a:bodyPr>
            <a:noAutofit/>
          </a:bodyPr>
          <a:lstStyle/>
          <a:p>
            <a:r>
              <a:rPr lang="ru-RU" sz="2400" b="1" dirty="0" smtClean="0"/>
              <a:t>Каждый творец по-своему отражает мир, композитор – звуками, художник – </a:t>
            </a:r>
            <a:r>
              <a:rPr lang="ru-RU" sz="2400" b="1" u="sng" dirty="0" smtClean="0"/>
              <a:t>красками</a:t>
            </a:r>
            <a:r>
              <a:rPr lang="ru-RU" sz="2400" b="1" dirty="0" smtClean="0"/>
              <a:t>, поэт – в стихах или прозе. Какие выразительные средства используют художники? </a:t>
            </a:r>
            <a:br>
              <a:rPr lang="ru-RU" sz="2400" b="1" dirty="0" smtClean="0"/>
            </a:br>
            <a:r>
              <a:rPr lang="ru-RU" sz="2400" b="1" dirty="0" smtClean="0"/>
              <a:t/>
            </a:r>
            <a:br>
              <a:rPr lang="ru-RU" sz="2400" b="1" dirty="0" smtClean="0"/>
            </a:br>
            <a:r>
              <a:rPr lang="ru-RU" sz="2400" b="1" dirty="0" smtClean="0"/>
              <a:t>В изобразительном искусстве средством художественной выразительности являются изобразительные </a:t>
            </a:r>
            <a:r>
              <a:rPr lang="ru-RU" sz="2400" b="1" u="sng" dirty="0" smtClean="0"/>
              <a:t>краски</a:t>
            </a:r>
            <a:r>
              <a:rPr lang="ru-RU" sz="2400" b="1" dirty="0" smtClean="0"/>
              <a:t>. </a:t>
            </a:r>
            <a:br>
              <a:rPr lang="ru-RU" sz="2400" b="1" dirty="0" smtClean="0"/>
            </a:br>
            <a:r>
              <a:rPr lang="ru-RU" sz="2400" b="1" dirty="0" smtClean="0"/>
              <a:t>  Цвет, цветовые сочетания, контур, тон </a:t>
            </a:r>
            <a:br>
              <a:rPr lang="ru-RU" sz="2400" b="1" dirty="0" smtClean="0"/>
            </a:br>
            <a:r>
              <a:rPr lang="ru-RU" sz="2400" b="1" dirty="0" smtClean="0"/>
              <a:t> В музыке средством художественной выразительности являются музыкальные </a:t>
            </a:r>
            <a:r>
              <a:rPr lang="ru-RU" sz="2400" b="1" u="sng" dirty="0" smtClean="0"/>
              <a:t>краски</a:t>
            </a:r>
            <a:r>
              <a:rPr lang="ru-RU" sz="2400" b="1" dirty="0" smtClean="0"/>
              <a:t>. </a:t>
            </a:r>
            <a:br>
              <a:rPr lang="ru-RU" sz="2400" b="1" dirty="0" smtClean="0"/>
            </a:br>
            <a:r>
              <a:rPr lang="ru-RU" sz="2400" b="1" dirty="0" smtClean="0"/>
              <a:t>Музыка настолько ярко и убедительно передаёт впечатления композитора от картин природы, что мы начинаем, словно бы видеть эти картины, а помогают ему в этом – выразительные средства: лад, тембр, динамические оттенки, мелодия, гармония. </a:t>
            </a:r>
            <a:br>
              <a:rPr lang="ru-RU" sz="2400" b="1" dirty="0" smtClean="0"/>
            </a:br>
            <a:r>
              <a:rPr lang="ru-RU" sz="2400" dirty="0" smtClean="0"/>
              <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11684"/>
          </a:xfrm>
        </p:spPr>
        <p:txBody>
          <a:bodyPr>
            <a:noAutofit/>
          </a:bodyPr>
          <a:lstStyle/>
          <a:p>
            <a:r>
              <a:rPr lang="ru-RU" sz="2800" b="1" dirty="0" smtClean="0"/>
              <a:t>Цели : </a:t>
            </a:r>
            <a:r>
              <a:rPr lang="ru-RU" sz="2800" b="1" dirty="0"/>
              <a:t>исследовать значение изобразительного искусства для воплощения музыкальных образов; находить ассоциативные связи между художественными образами музыки и другими видами искусства; анализировать многообразие связей музыки, литературы и изобразительного искусства; понимать характерные особенности музыкального языка и передавать их в исполнении.</a:t>
            </a:r>
          </a:p>
        </p:txBody>
      </p:sp>
    </p:spTree>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rot="7015461">
            <a:off x="6657182" y="-3802857"/>
            <a:ext cx="488950" cy="246063"/>
          </a:xfrm>
          <a:prstGeom prst="rect">
            <a:avLst/>
          </a:prstGeom>
          <a:noFill/>
          <a:ln w="9525">
            <a:noFill/>
            <a:miter lim="800000"/>
            <a:headEnd/>
            <a:tailEnd/>
          </a:ln>
        </p:spPr>
        <p:txBody>
          <a:bodyPr rot="10800000" vert="eaVert">
            <a:spAutoFit/>
          </a:bodyPr>
          <a:lstStyle/>
          <a:p>
            <a:pPr algn="ctr"/>
            <a:endParaRPr lang="ru-RU" sz="2000">
              <a:latin typeface="Arial" charset="0"/>
            </a:endParaRPr>
          </a:p>
        </p:txBody>
      </p:sp>
      <p:sp>
        <p:nvSpPr>
          <p:cNvPr id="49155" name="Text Box 3"/>
          <p:cNvSpPr txBox="1">
            <a:spLocks noChangeArrowheads="1"/>
          </p:cNvSpPr>
          <p:nvPr/>
        </p:nvSpPr>
        <p:spPr bwMode="auto">
          <a:xfrm>
            <a:off x="250825" y="476250"/>
            <a:ext cx="8713788" cy="457200"/>
          </a:xfrm>
          <a:prstGeom prst="rect">
            <a:avLst/>
          </a:prstGeom>
          <a:noFill/>
          <a:ln w="9525">
            <a:noFill/>
            <a:miter lim="800000"/>
            <a:headEnd/>
            <a:tailEnd/>
          </a:ln>
        </p:spPr>
        <p:txBody>
          <a:bodyPr>
            <a:spAutoFit/>
          </a:bodyPr>
          <a:lstStyle/>
          <a:p>
            <a:pPr algn="ctr"/>
            <a:r>
              <a:rPr lang="ru-RU" sz="2400" b="1" i="1" dirty="0">
                <a:solidFill>
                  <a:srgbClr val="000099"/>
                </a:solidFill>
                <a:latin typeface="Georgia" pitchFamily="18" charset="0"/>
              </a:rPr>
              <a:t>Художественные средства выразительности</a:t>
            </a:r>
          </a:p>
        </p:txBody>
      </p:sp>
      <p:sp>
        <p:nvSpPr>
          <p:cNvPr id="15364" name="Text Box 4"/>
          <p:cNvSpPr txBox="1">
            <a:spLocks noChangeArrowheads="1"/>
          </p:cNvSpPr>
          <p:nvPr/>
        </p:nvSpPr>
        <p:spPr bwMode="auto">
          <a:xfrm>
            <a:off x="755650" y="0"/>
            <a:ext cx="1739900" cy="1431925"/>
          </a:xfrm>
          <a:prstGeom prst="rect">
            <a:avLst/>
          </a:prstGeom>
          <a:noFill/>
          <a:ln w="9525">
            <a:noFill/>
            <a:miter lim="800000"/>
            <a:headEnd/>
            <a:tailEnd/>
          </a:ln>
        </p:spPr>
        <p:txBody>
          <a:bodyPr>
            <a:spAutoFit/>
          </a:bodyPr>
          <a:lstStyle/>
          <a:p>
            <a:endParaRPr lang="ru-RU" sz="2000">
              <a:latin typeface="Arial" charset="0"/>
            </a:endParaRPr>
          </a:p>
          <a:p>
            <a:endParaRPr lang="ru-RU" sz="2000">
              <a:latin typeface="Arial" charset="0"/>
            </a:endParaRPr>
          </a:p>
          <a:p>
            <a:endParaRPr lang="ru-RU" sz="2400">
              <a:latin typeface="Arial" charset="0"/>
            </a:endParaRPr>
          </a:p>
          <a:p>
            <a:endParaRPr lang="ru-RU" sz="2400">
              <a:latin typeface="Arial" charset="0"/>
            </a:endParaRPr>
          </a:p>
        </p:txBody>
      </p:sp>
      <p:sp>
        <p:nvSpPr>
          <p:cNvPr id="49158" name="Rectangle 6"/>
          <p:cNvSpPr>
            <a:spLocks noGrp="1" noChangeArrowheads="1"/>
          </p:cNvSpPr>
          <p:nvPr>
            <p:ph type="body" sz="half" idx="4294967295"/>
          </p:nvPr>
        </p:nvSpPr>
        <p:spPr>
          <a:xfrm>
            <a:off x="468313" y="1196975"/>
            <a:ext cx="3810000" cy="4968875"/>
          </a:xfrm>
        </p:spPr>
        <p:txBody>
          <a:bodyPr/>
          <a:lstStyle/>
          <a:p>
            <a:pPr eaLnBrk="1" hangingPunct="1"/>
            <a:r>
              <a:rPr lang="ru-RU" sz="2000" b="1" dirty="0" smtClean="0">
                <a:solidFill>
                  <a:srgbClr val="800000"/>
                </a:solidFill>
                <a:latin typeface="Georgia" pitchFamily="18" charset="0"/>
              </a:rPr>
              <a:t>МУЗЫКАЛЬНЫЕ КРАСКИ</a:t>
            </a:r>
          </a:p>
        </p:txBody>
      </p:sp>
      <p:sp>
        <p:nvSpPr>
          <p:cNvPr id="49159" name="Rectangle 7"/>
          <p:cNvSpPr>
            <a:spLocks noGrp="1" noChangeArrowheads="1"/>
          </p:cNvSpPr>
          <p:nvPr>
            <p:ph type="body" sz="half" idx="4294967295"/>
          </p:nvPr>
        </p:nvSpPr>
        <p:spPr>
          <a:xfrm>
            <a:off x="4859338" y="1196975"/>
            <a:ext cx="4284662" cy="4530725"/>
          </a:xfrm>
        </p:spPr>
        <p:txBody>
          <a:bodyPr/>
          <a:lstStyle/>
          <a:p>
            <a:pPr eaLnBrk="1" hangingPunct="1"/>
            <a:r>
              <a:rPr lang="ru-RU" sz="2000" b="1" smtClean="0">
                <a:solidFill>
                  <a:srgbClr val="800000"/>
                </a:solidFill>
              </a:rPr>
              <a:t>ИЗОБРАЗИТЕЛЬНЫЕ КРАСКИ</a:t>
            </a:r>
          </a:p>
        </p:txBody>
      </p:sp>
      <p:sp>
        <p:nvSpPr>
          <p:cNvPr id="49160" name="Text Box 8"/>
          <p:cNvSpPr txBox="1">
            <a:spLocks noChangeArrowheads="1"/>
          </p:cNvSpPr>
          <p:nvPr/>
        </p:nvSpPr>
        <p:spPr bwMode="auto">
          <a:xfrm>
            <a:off x="755650" y="2205038"/>
            <a:ext cx="2879725" cy="425450"/>
          </a:xfrm>
          <a:prstGeom prst="rect">
            <a:avLst/>
          </a:prstGeom>
          <a:noFill/>
          <a:ln w="28575">
            <a:solidFill>
              <a:srgbClr val="008000"/>
            </a:solidFill>
            <a:miter lim="800000"/>
            <a:headEnd/>
            <a:tailEnd/>
          </a:ln>
        </p:spPr>
        <p:txBody>
          <a:bodyPr>
            <a:spAutoFit/>
          </a:bodyPr>
          <a:lstStyle/>
          <a:p>
            <a:pPr>
              <a:spcBef>
                <a:spcPct val="50000"/>
              </a:spcBef>
            </a:pPr>
            <a:r>
              <a:rPr lang="ru-RU" sz="2000">
                <a:latin typeface="Arial" charset="0"/>
              </a:rPr>
              <a:t>лад</a:t>
            </a:r>
          </a:p>
        </p:txBody>
      </p:sp>
      <p:sp>
        <p:nvSpPr>
          <p:cNvPr id="49161" name="Text Box 9"/>
          <p:cNvSpPr txBox="1">
            <a:spLocks noChangeArrowheads="1"/>
          </p:cNvSpPr>
          <p:nvPr/>
        </p:nvSpPr>
        <p:spPr bwMode="auto">
          <a:xfrm>
            <a:off x="755650" y="2997200"/>
            <a:ext cx="2879725" cy="425450"/>
          </a:xfrm>
          <a:prstGeom prst="rect">
            <a:avLst/>
          </a:prstGeom>
          <a:noFill/>
          <a:ln w="28575">
            <a:solidFill>
              <a:srgbClr val="008000"/>
            </a:solidFill>
            <a:miter lim="800000"/>
            <a:headEnd/>
            <a:tailEnd/>
          </a:ln>
        </p:spPr>
        <p:txBody>
          <a:bodyPr>
            <a:spAutoFit/>
          </a:bodyPr>
          <a:lstStyle/>
          <a:p>
            <a:pPr>
              <a:spcBef>
                <a:spcPct val="50000"/>
              </a:spcBef>
            </a:pPr>
            <a:r>
              <a:rPr lang="ru-RU" sz="2000">
                <a:latin typeface="Arial" charset="0"/>
              </a:rPr>
              <a:t>тембр</a:t>
            </a:r>
          </a:p>
        </p:txBody>
      </p:sp>
      <p:sp>
        <p:nvSpPr>
          <p:cNvPr id="49162" name="Text Box 10"/>
          <p:cNvSpPr txBox="1">
            <a:spLocks noChangeArrowheads="1"/>
          </p:cNvSpPr>
          <p:nvPr/>
        </p:nvSpPr>
        <p:spPr bwMode="auto">
          <a:xfrm>
            <a:off x="755650" y="3789363"/>
            <a:ext cx="2879725" cy="425450"/>
          </a:xfrm>
          <a:prstGeom prst="rect">
            <a:avLst/>
          </a:prstGeom>
          <a:noFill/>
          <a:ln w="28575">
            <a:solidFill>
              <a:srgbClr val="008000"/>
            </a:solidFill>
            <a:miter lim="800000"/>
            <a:headEnd/>
            <a:tailEnd/>
          </a:ln>
        </p:spPr>
        <p:txBody>
          <a:bodyPr>
            <a:spAutoFit/>
          </a:bodyPr>
          <a:lstStyle/>
          <a:p>
            <a:pPr>
              <a:spcBef>
                <a:spcPct val="50000"/>
              </a:spcBef>
            </a:pPr>
            <a:r>
              <a:rPr lang="ru-RU" sz="2000">
                <a:latin typeface="Arial" charset="0"/>
              </a:rPr>
              <a:t>регистр</a:t>
            </a:r>
          </a:p>
        </p:txBody>
      </p:sp>
      <p:sp>
        <p:nvSpPr>
          <p:cNvPr id="49163" name="Text Box 11"/>
          <p:cNvSpPr txBox="1">
            <a:spLocks noChangeArrowheads="1"/>
          </p:cNvSpPr>
          <p:nvPr/>
        </p:nvSpPr>
        <p:spPr bwMode="auto">
          <a:xfrm>
            <a:off x="755650" y="4581525"/>
            <a:ext cx="2879725" cy="425450"/>
          </a:xfrm>
          <a:prstGeom prst="rect">
            <a:avLst/>
          </a:prstGeom>
          <a:noFill/>
          <a:ln w="28575">
            <a:solidFill>
              <a:srgbClr val="008000"/>
            </a:solidFill>
            <a:miter lim="800000"/>
            <a:headEnd/>
            <a:tailEnd/>
          </a:ln>
        </p:spPr>
        <p:txBody>
          <a:bodyPr>
            <a:spAutoFit/>
          </a:bodyPr>
          <a:lstStyle/>
          <a:p>
            <a:pPr>
              <a:spcBef>
                <a:spcPct val="50000"/>
              </a:spcBef>
            </a:pPr>
            <a:r>
              <a:rPr lang="ru-RU" sz="2000">
                <a:latin typeface="Arial" charset="0"/>
              </a:rPr>
              <a:t>динамика</a:t>
            </a:r>
          </a:p>
        </p:txBody>
      </p:sp>
      <p:sp>
        <p:nvSpPr>
          <p:cNvPr id="49164" name="Text Box 12"/>
          <p:cNvSpPr txBox="1">
            <a:spLocks noChangeArrowheads="1"/>
          </p:cNvSpPr>
          <p:nvPr/>
        </p:nvSpPr>
        <p:spPr bwMode="auto">
          <a:xfrm>
            <a:off x="755650" y="5373688"/>
            <a:ext cx="2879725" cy="730250"/>
          </a:xfrm>
          <a:prstGeom prst="rect">
            <a:avLst/>
          </a:prstGeom>
          <a:noFill/>
          <a:ln w="28575">
            <a:solidFill>
              <a:srgbClr val="008000"/>
            </a:solidFill>
            <a:miter lim="800000"/>
            <a:headEnd/>
            <a:tailEnd/>
          </a:ln>
        </p:spPr>
        <p:txBody>
          <a:bodyPr>
            <a:spAutoFit/>
          </a:bodyPr>
          <a:lstStyle/>
          <a:p>
            <a:pPr>
              <a:spcBef>
                <a:spcPct val="50000"/>
              </a:spcBef>
            </a:pPr>
            <a:r>
              <a:rPr lang="ru-RU" sz="2000">
                <a:latin typeface="Arial" charset="0"/>
              </a:rPr>
              <a:t>динамические</a:t>
            </a:r>
            <a:br>
              <a:rPr lang="ru-RU" sz="2000">
                <a:latin typeface="Arial" charset="0"/>
              </a:rPr>
            </a:br>
            <a:r>
              <a:rPr lang="ru-RU" sz="2000">
                <a:latin typeface="Arial" charset="0"/>
              </a:rPr>
              <a:t>оттенки</a:t>
            </a:r>
          </a:p>
        </p:txBody>
      </p:sp>
      <p:sp>
        <p:nvSpPr>
          <p:cNvPr id="49165" name="Text Box 13"/>
          <p:cNvSpPr txBox="1">
            <a:spLocks noChangeArrowheads="1"/>
          </p:cNvSpPr>
          <p:nvPr/>
        </p:nvSpPr>
        <p:spPr bwMode="auto">
          <a:xfrm>
            <a:off x="5292725" y="2205038"/>
            <a:ext cx="3240088" cy="425450"/>
          </a:xfrm>
          <a:prstGeom prst="rect">
            <a:avLst/>
          </a:prstGeom>
          <a:noFill/>
          <a:ln w="28575">
            <a:solidFill>
              <a:srgbClr val="008000"/>
            </a:solidFill>
            <a:miter lim="800000"/>
            <a:headEnd/>
            <a:tailEnd/>
          </a:ln>
        </p:spPr>
        <p:txBody>
          <a:bodyPr>
            <a:spAutoFit/>
          </a:bodyPr>
          <a:lstStyle/>
          <a:p>
            <a:pPr>
              <a:spcBef>
                <a:spcPct val="50000"/>
              </a:spcBef>
            </a:pPr>
            <a:r>
              <a:rPr lang="ru-RU" sz="2000">
                <a:latin typeface="Arial" charset="0"/>
              </a:rPr>
              <a:t>колорит</a:t>
            </a:r>
          </a:p>
        </p:txBody>
      </p:sp>
      <p:sp>
        <p:nvSpPr>
          <p:cNvPr id="49166" name="Text Box 14"/>
          <p:cNvSpPr txBox="1">
            <a:spLocks noChangeArrowheads="1"/>
          </p:cNvSpPr>
          <p:nvPr/>
        </p:nvSpPr>
        <p:spPr bwMode="auto">
          <a:xfrm>
            <a:off x="5292725" y="2997200"/>
            <a:ext cx="3238500" cy="425450"/>
          </a:xfrm>
          <a:prstGeom prst="rect">
            <a:avLst/>
          </a:prstGeom>
          <a:noFill/>
          <a:ln w="28575">
            <a:solidFill>
              <a:srgbClr val="008000"/>
            </a:solidFill>
            <a:miter lim="800000"/>
            <a:headEnd/>
            <a:tailEnd/>
          </a:ln>
        </p:spPr>
        <p:txBody>
          <a:bodyPr>
            <a:spAutoFit/>
          </a:bodyPr>
          <a:lstStyle/>
          <a:p>
            <a:pPr>
              <a:spcBef>
                <a:spcPct val="50000"/>
              </a:spcBef>
            </a:pPr>
            <a:r>
              <a:rPr lang="ru-RU" sz="2000">
                <a:latin typeface="Arial" charset="0"/>
              </a:rPr>
              <a:t>тон цвета</a:t>
            </a:r>
          </a:p>
        </p:txBody>
      </p:sp>
      <p:sp>
        <p:nvSpPr>
          <p:cNvPr id="49167" name="Text Box 15"/>
          <p:cNvSpPr txBox="1">
            <a:spLocks noChangeArrowheads="1"/>
          </p:cNvSpPr>
          <p:nvPr/>
        </p:nvSpPr>
        <p:spPr bwMode="auto">
          <a:xfrm>
            <a:off x="5292725" y="3789363"/>
            <a:ext cx="3240088" cy="425450"/>
          </a:xfrm>
          <a:prstGeom prst="rect">
            <a:avLst/>
          </a:prstGeom>
          <a:noFill/>
          <a:ln w="28575">
            <a:solidFill>
              <a:srgbClr val="008000"/>
            </a:solidFill>
            <a:miter lim="800000"/>
            <a:headEnd/>
            <a:tailEnd/>
          </a:ln>
        </p:spPr>
        <p:txBody>
          <a:bodyPr>
            <a:spAutoFit/>
          </a:bodyPr>
          <a:lstStyle/>
          <a:p>
            <a:pPr>
              <a:spcBef>
                <a:spcPct val="50000"/>
              </a:spcBef>
            </a:pPr>
            <a:r>
              <a:rPr lang="ru-RU" sz="2000">
                <a:latin typeface="Arial" charset="0"/>
              </a:rPr>
              <a:t>палитра цвета</a:t>
            </a:r>
          </a:p>
        </p:txBody>
      </p:sp>
      <p:sp>
        <p:nvSpPr>
          <p:cNvPr id="49168" name="Text Box 16"/>
          <p:cNvSpPr txBox="1">
            <a:spLocks noChangeArrowheads="1"/>
          </p:cNvSpPr>
          <p:nvPr/>
        </p:nvSpPr>
        <p:spPr bwMode="auto">
          <a:xfrm>
            <a:off x="5292725" y="4581525"/>
            <a:ext cx="3240088" cy="425450"/>
          </a:xfrm>
          <a:prstGeom prst="rect">
            <a:avLst/>
          </a:prstGeom>
          <a:noFill/>
          <a:ln w="28575">
            <a:solidFill>
              <a:srgbClr val="008000"/>
            </a:solidFill>
            <a:miter lim="800000"/>
            <a:headEnd/>
            <a:tailEnd/>
          </a:ln>
        </p:spPr>
        <p:txBody>
          <a:bodyPr>
            <a:spAutoFit/>
          </a:bodyPr>
          <a:lstStyle/>
          <a:p>
            <a:pPr>
              <a:spcBef>
                <a:spcPct val="50000"/>
              </a:spcBef>
            </a:pPr>
            <a:r>
              <a:rPr lang="ru-RU" sz="2000">
                <a:latin typeface="Arial" charset="0"/>
              </a:rPr>
              <a:t>цветовой фон</a:t>
            </a:r>
          </a:p>
        </p:txBody>
      </p:sp>
      <p:sp>
        <p:nvSpPr>
          <p:cNvPr id="49169" name="Text Box 17"/>
          <p:cNvSpPr txBox="1">
            <a:spLocks noChangeArrowheads="1"/>
          </p:cNvSpPr>
          <p:nvPr/>
        </p:nvSpPr>
        <p:spPr bwMode="auto">
          <a:xfrm>
            <a:off x="5292725" y="5373688"/>
            <a:ext cx="3240088" cy="730250"/>
          </a:xfrm>
          <a:prstGeom prst="rect">
            <a:avLst/>
          </a:prstGeom>
          <a:noFill/>
          <a:ln w="28575">
            <a:solidFill>
              <a:srgbClr val="008000"/>
            </a:solidFill>
            <a:miter lim="800000"/>
            <a:headEnd/>
            <a:tailEnd/>
          </a:ln>
        </p:spPr>
        <p:txBody>
          <a:bodyPr>
            <a:spAutoFit/>
          </a:bodyPr>
          <a:lstStyle/>
          <a:p>
            <a:pPr>
              <a:spcBef>
                <a:spcPct val="50000"/>
              </a:spcBef>
            </a:pPr>
            <a:r>
              <a:rPr lang="ru-RU" sz="2000">
                <a:latin typeface="Arial" charset="0"/>
              </a:rPr>
              <a:t>оттенки </a:t>
            </a:r>
            <a:br>
              <a:rPr lang="ru-RU" sz="2000">
                <a:latin typeface="Arial" charset="0"/>
              </a:rPr>
            </a:br>
            <a:r>
              <a:rPr lang="ru-RU" sz="2000">
                <a:latin typeface="Arial" charset="0"/>
              </a:rPr>
              <a:t>цвета</a:t>
            </a:r>
          </a:p>
        </p:txBody>
      </p:sp>
      <p:sp>
        <p:nvSpPr>
          <p:cNvPr id="49170" name="Line 18"/>
          <p:cNvSpPr>
            <a:spLocks noChangeShapeType="1"/>
          </p:cNvSpPr>
          <p:nvPr/>
        </p:nvSpPr>
        <p:spPr bwMode="auto">
          <a:xfrm>
            <a:off x="3851275" y="2205038"/>
            <a:ext cx="0" cy="3960812"/>
          </a:xfrm>
          <a:prstGeom prst="line">
            <a:avLst/>
          </a:prstGeom>
          <a:noFill/>
          <a:ln w="38100">
            <a:solidFill>
              <a:srgbClr val="008000"/>
            </a:solidFill>
            <a:round/>
            <a:headEnd/>
            <a:tailEnd/>
          </a:ln>
        </p:spPr>
        <p:txBody>
          <a:bodyPr/>
          <a:lstStyle/>
          <a:p>
            <a:endParaRPr lang="ru-RU"/>
          </a:p>
        </p:txBody>
      </p:sp>
      <p:sp>
        <p:nvSpPr>
          <p:cNvPr id="49171" name="Line 19"/>
          <p:cNvSpPr>
            <a:spLocks noChangeShapeType="1"/>
          </p:cNvSpPr>
          <p:nvPr/>
        </p:nvSpPr>
        <p:spPr bwMode="auto">
          <a:xfrm>
            <a:off x="5076825" y="2205038"/>
            <a:ext cx="0" cy="3960812"/>
          </a:xfrm>
          <a:prstGeom prst="line">
            <a:avLst/>
          </a:prstGeom>
          <a:noFill/>
          <a:ln w="38100">
            <a:solidFill>
              <a:srgbClr val="008000"/>
            </a:solidFill>
            <a:round/>
            <a:headEnd/>
            <a:tailEnd/>
          </a:ln>
        </p:spPr>
        <p:txBody>
          <a:bodyPr/>
          <a:lstStyle/>
          <a:p>
            <a:endParaRPr lang="ru-RU"/>
          </a:p>
        </p:txBody>
      </p:sp>
      <p:grpSp>
        <p:nvGrpSpPr>
          <p:cNvPr id="2" name="Group 20"/>
          <p:cNvGrpSpPr>
            <a:grpSpLocks/>
          </p:cNvGrpSpPr>
          <p:nvPr/>
        </p:nvGrpSpPr>
        <p:grpSpPr bwMode="auto">
          <a:xfrm>
            <a:off x="3924300" y="2636838"/>
            <a:ext cx="1008063" cy="3095625"/>
            <a:chOff x="2608" y="1661"/>
            <a:chExt cx="453" cy="1950"/>
          </a:xfrm>
        </p:grpSpPr>
        <p:sp>
          <p:nvSpPr>
            <p:cNvPr id="15380" name="AutoShape 21"/>
            <p:cNvSpPr>
              <a:spLocks noChangeArrowheads="1"/>
            </p:cNvSpPr>
            <p:nvPr/>
          </p:nvSpPr>
          <p:spPr bwMode="auto">
            <a:xfrm>
              <a:off x="2608" y="1661"/>
              <a:ext cx="453" cy="1950"/>
            </a:xfrm>
            <a:prstGeom prst="leftRightArrowCallout">
              <a:avLst>
                <a:gd name="adj1" fmla="val 107616"/>
                <a:gd name="adj2" fmla="val 107616"/>
                <a:gd name="adj3" fmla="val 12500"/>
                <a:gd name="adj4" fmla="val 50000"/>
              </a:avLst>
            </a:prstGeom>
            <a:solidFill>
              <a:srgbClr val="FFFF99"/>
            </a:solidFill>
            <a:ln w="9525">
              <a:solidFill>
                <a:schemeClr val="tx1"/>
              </a:solidFill>
              <a:miter lim="800000"/>
              <a:headEnd/>
              <a:tailEnd/>
            </a:ln>
          </p:spPr>
          <p:txBody>
            <a:bodyPr wrap="none" anchor="ctr"/>
            <a:lstStyle/>
            <a:p>
              <a:endParaRPr lang="ru-RU"/>
            </a:p>
          </p:txBody>
        </p:sp>
        <p:sp>
          <p:nvSpPr>
            <p:cNvPr id="15381" name="Text Box 22"/>
            <p:cNvSpPr txBox="1">
              <a:spLocks noChangeArrowheads="1"/>
            </p:cNvSpPr>
            <p:nvPr/>
          </p:nvSpPr>
          <p:spPr bwMode="auto">
            <a:xfrm>
              <a:off x="2744" y="1752"/>
              <a:ext cx="136" cy="1658"/>
            </a:xfrm>
            <a:prstGeom prst="rect">
              <a:avLst/>
            </a:prstGeom>
            <a:solidFill>
              <a:srgbClr val="FFFF99"/>
            </a:solidFill>
            <a:ln w="9525">
              <a:noFill/>
              <a:miter lim="800000"/>
              <a:headEnd/>
              <a:tailEnd/>
            </a:ln>
          </p:spPr>
          <p:txBody>
            <a:bodyPr>
              <a:spAutoFit/>
            </a:bodyPr>
            <a:lstStyle/>
            <a:p>
              <a:pPr algn="ctr">
                <a:spcBef>
                  <a:spcPct val="50000"/>
                </a:spcBef>
              </a:pPr>
              <a:r>
                <a:rPr lang="ru-RU" sz="1400" b="1">
                  <a:solidFill>
                    <a:srgbClr val="800000"/>
                  </a:solidFill>
                  <a:latin typeface="Arial" charset="0"/>
                </a:rPr>
                <a:t>С</a:t>
              </a:r>
            </a:p>
            <a:p>
              <a:pPr algn="ctr">
                <a:spcBef>
                  <a:spcPct val="50000"/>
                </a:spcBef>
              </a:pPr>
              <a:r>
                <a:rPr lang="ru-RU" sz="1400" b="1">
                  <a:solidFill>
                    <a:srgbClr val="800000"/>
                  </a:solidFill>
                  <a:latin typeface="Arial" charset="0"/>
                </a:rPr>
                <a:t>Х</a:t>
              </a:r>
            </a:p>
            <a:p>
              <a:pPr algn="ctr">
                <a:spcBef>
                  <a:spcPct val="50000"/>
                </a:spcBef>
              </a:pPr>
              <a:r>
                <a:rPr lang="ru-RU" sz="1400" b="1">
                  <a:solidFill>
                    <a:srgbClr val="800000"/>
                  </a:solidFill>
                  <a:latin typeface="Arial" charset="0"/>
                </a:rPr>
                <a:t>О</a:t>
              </a:r>
            </a:p>
            <a:p>
              <a:pPr algn="ctr">
                <a:spcBef>
                  <a:spcPct val="50000"/>
                </a:spcBef>
              </a:pPr>
              <a:r>
                <a:rPr lang="ru-RU" sz="1400" b="1">
                  <a:solidFill>
                    <a:srgbClr val="800000"/>
                  </a:solidFill>
                  <a:latin typeface="Arial" charset="0"/>
                </a:rPr>
                <a:t>Д</a:t>
              </a:r>
            </a:p>
            <a:p>
              <a:pPr algn="ctr">
                <a:spcBef>
                  <a:spcPct val="50000"/>
                </a:spcBef>
              </a:pPr>
              <a:r>
                <a:rPr lang="ru-RU" sz="1400" b="1">
                  <a:solidFill>
                    <a:srgbClr val="800000"/>
                  </a:solidFill>
                  <a:latin typeface="Arial" charset="0"/>
                </a:rPr>
                <a:t>С</a:t>
              </a:r>
            </a:p>
            <a:p>
              <a:pPr algn="ctr">
                <a:spcBef>
                  <a:spcPct val="50000"/>
                </a:spcBef>
              </a:pPr>
              <a:r>
                <a:rPr lang="ru-RU" sz="1400" b="1">
                  <a:solidFill>
                    <a:srgbClr val="800000"/>
                  </a:solidFill>
                  <a:latin typeface="Arial" charset="0"/>
                </a:rPr>
                <a:t>Т</a:t>
              </a:r>
            </a:p>
            <a:p>
              <a:pPr algn="ctr">
                <a:spcBef>
                  <a:spcPct val="50000"/>
                </a:spcBef>
              </a:pPr>
              <a:r>
                <a:rPr lang="ru-RU" sz="1400" b="1">
                  <a:solidFill>
                    <a:srgbClr val="800000"/>
                  </a:solidFill>
                  <a:latin typeface="Arial" charset="0"/>
                </a:rPr>
                <a:t>В</a:t>
              </a:r>
            </a:p>
            <a:p>
              <a:pPr algn="ctr">
                <a:spcBef>
                  <a:spcPct val="50000"/>
                </a:spcBef>
              </a:pPr>
              <a:r>
                <a:rPr lang="ru-RU" b="1">
                  <a:solidFill>
                    <a:srgbClr val="800000"/>
                  </a:solidFill>
                  <a:latin typeface="Arial" charset="0"/>
                </a:rPr>
                <a:t>о</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blinds(horizontal)">
                                      <p:cBhvr>
                                        <p:cTn id="7" dur="1000"/>
                                        <p:tgtEl>
                                          <p:spTgt spid="49155"/>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49159">
                                            <p:txEl>
                                              <p:pRg st="0" end="0"/>
                                            </p:txEl>
                                          </p:spTgt>
                                        </p:tgtEl>
                                        <p:attrNameLst>
                                          <p:attrName>style.visibility</p:attrName>
                                        </p:attrNameLst>
                                      </p:cBhvr>
                                      <p:to>
                                        <p:strVal val="visible"/>
                                      </p:to>
                                    </p:set>
                                    <p:anim calcmode="lin" valueType="num">
                                      <p:cBhvr>
                                        <p:cTn id="11" dur="2000" fill="hold"/>
                                        <p:tgtEl>
                                          <p:spTgt spid="49159">
                                            <p:txEl>
                                              <p:pRg st="0" end="0"/>
                                            </p:txEl>
                                          </p:spTgt>
                                        </p:tgtEl>
                                        <p:attrNameLst>
                                          <p:attrName>ppt_w</p:attrName>
                                        </p:attrNameLst>
                                      </p:cBhvr>
                                      <p:tavLst>
                                        <p:tav tm="0">
                                          <p:val>
                                            <p:strVal val="#ppt_w*0.70"/>
                                          </p:val>
                                        </p:tav>
                                        <p:tav tm="100000">
                                          <p:val>
                                            <p:strVal val="#ppt_w"/>
                                          </p:val>
                                        </p:tav>
                                      </p:tavLst>
                                    </p:anim>
                                    <p:anim calcmode="lin" valueType="num">
                                      <p:cBhvr>
                                        <p:cTn id="12" dur="2000" fill="hold"/>
                                        <p:tgtEl>
                                          <p:spTgt spid="49159">
                                            <p:txEl>
                                              <p:pRg st="0" end="0"/>
                                            </p:txEl>
                                          </p:spTgt>
                                        </p:tgtEl>
                                        <p:attrNameLst>
                                          <p:attrName>ppt_h</p:attrName>
                                        </p:attrNameLst>
                                      </p:cBhvr>
                                      <p:tavLst>
                                        <p:tav tm="0">
                                          <p:val>
                                            <p:strVal val="#ppt_h"/>
                                          </p:val>
                                        </p:tav>
                                        <p:tav tm="100000">
                                          <p:val>
                                            <p:strVal val="#ppt_h"/>
                                          </p:val>
                                        </p:tav>
                                      </p:tavLst>
                                    </p:anim>
                                    <p:animEffect transition="in" filter="fade">
                                      <p:cBhvr>
                                        <p:cTn id="13" dur="2000"/>
                                        <p:tgtEl>
                                          <p:spTgt spid="49159">
                                            <p:txEl>
                                              <p:pRg st="0" end="0"/>
                                            </p:txEl>
                                          </p:spTgt>
                                        </p:tgtEl>
                                      </p:cBhvr>
                                    </p:animEffect>
                                  </p:childTnLst>
                                </p:cTn>
                              </p:par>
                              <p:par>
                                <p:cTn id="14" presetID="55" presetClass="entr" presetSubtype="0" fill="hold" nodeType="withEffect">
                                  <p:stCondLst>
                                    <p:cond delay="0"/>
                                  </p:stCondLst>
                                  <p:childTnLst>
                                    <p:set>
                                      <p:cBhvr>
                                        <p:cTn id="15" dur="1" fill="hold">
                                          <p:stCondLst>
                                            <p:cond delay="0"/>
                                          </p:stCondLst>
                                        </p:cTn>
                                        <p:tgtEl>
                                          <p:spTgt spid="49158">
                                            <p:txEl>
                                              <p:pRg st="0" end="0"/>
                                            </p:txEl>
                                          </p:spTgt>
                                        </p:tgtEl>
                                        <p:attrNameLst>
                                          <p:attrName>style.visibility</p:attrName>
                                        </p:attrNameLst>
                                      </p:cBhvr>
                                      <p:to>
                                        <p:strVal val="visible"/>
                                      </p:to>
                                    </p:set>
                                    <p:anim calcmode="lin" valueType="num">
                                      <p:cBhvr>
                                        <p:cTn id="16" dur="2000" fill="hold"/>
                                        <p:tgtEl>
                                          <p:spTgt spid="49158">
                                            <p:txEl>
                                              <p:pRg st="0" end="0"/>
                                            </p:txEl>
                                          </p:spTgt>
                                        </p:tgtEl>
                                        <p:attrNameLst>
                                          <p:attrName>ppt_w</p:attrName>
                                        </p:attrNameLst>
                                      </p:cBhvr>
                                      <p:tavLst>
                                        <p:tav tm="0">
                                          <p:val>
                                            <p:strVal val="#ppt_w*0.70"/>
                                          </p:val>
                                        </p:tav>
                                        <p:tav tm="100000">
                                          <p:val>
                                            <p:strVal val="#ppt_w"/>
                                          </p:val>
                                        </p:tav>
                                      </p:tavLst>
                                    </p:anim>
                                    <p:anim calcmode="lin" valueType="num">
                                      <p:cBhvr>
                                        <p:cTn id="17" dur="2000" fill="hold"/>
                                        <p:tgtEl>
                                          <p:spTgt spid="49158">
                                            <p:txEl>
                                              <p:pRg st="0" end="0"/>
                                            </p:txEl>
                                          </p:spTgt>
                                        </p:tgtEl>
                                        <p:attrNameLst>
                                          <p:attrName>ppt_h</p:attrName>
                                        </p:attrNameLst>
                                      </p:cBhvr>
                                      <p:tavLst>
                                        <p:tav tm="0">
                                          <p:val>
                                            <p:strVal val="#ppt_h"/>
                                          </p:val>
                                        </p:tav>
                                        <p:tav tm="100000">
                                          <p:val>
                                            <p:strVal val="#ppt_h"/>
                                          </p:val>
                                        </p:tav>
                                      </p:tavLst>
                                    </p:anim>
                                    <p:animEffect transition="in" filter="fade">
                                      <p:cBhvr>
                                        <p:cTn id="18" dur="2000"/>
                                        <p:tgtEl>
                                          <p:spTgt spid="49158">
                                            <p:txEl>
                                              <p:pRg st="0" end="0"/>
                                            </p:txEl>
                                          </p:spTgt>
                                        </p:tgtEl>
                                      </p:cBhvr>
                                    </p:animEffect>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49160"/>
                                        </p:tgtEl>
                                        <p:attrNameLst>
                                          <p:attrName>style.visibility</p:attrName>
                                        </p:attrNameLst>
                                      </p:cBhvr>
                                      <p:to>
                                        <p:strVal val="visible"/>
                                      </p:to>
                                    </p:set>
                                    <p:anim calcmode="lin" valueType="num">
                                      <p:cBhvr additive="base">
                                        <p:cTn id="22" dur="1000" fill="hold"/>
                                        <p:tgtEl>
                                          <p:spTgt spid="49160"/>
                                        </p:tgtEl>
                                        <p:attrNameLst>
                                          <p:attrName>ppt_x</p:attrName>
                                        </p:attrNameLst>
                                      </p:cBhvr>
                                      <p:tavLst>
                                        <p:tav tm="0">
                                          <p:val>
                                            <p:strVal val="0-#ppt_w/2"/>
                                          </p:val>
                                        </p:tav>
                                        <p:tav tm="100000">
                                          <p:val>
                                            <p:strVal val="#ppt_x"/>
                                          </p:val>
                                        </p:tav>
                                      </p:tavLst>
                                    </p:anim>
                                    <p:anim calcmode="lin" valueType="num">
                                      <p:cBhvr additive="base">
                                        <p:cTn id="23" dur="1000" fill="hold"/>
                                        <p:tgtEl>
                                          <p:spTgt spid="49160"/>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grpId="0" nodeType="afterEffect">
                                  <p:stCondLst>
                                    <p:cond delay="0"/>
                                  </p:stCondLst>
                                  <p:childTnLst>
                                    <p:set>
                                      <p:cBhvr>
                                        <p:cTn id="26" dur="1" fill="hold">
                                          <p:stCondLst>
                                            <p:cond delay="0"/>
                                          </p:stCondLst>
                                        </p:cTn>
                                        <p:tgtEl>
                                          <p:spTgt spid="49165"/>
                                        </p:tgtEl>
                                        <p:attrNameLst>
                                          <p:attrName>style.visibility</p:attrName>
                                        </p:attrNameLst>
                                      </p:cBhvr>
                                      <p:to>
                                        <p:strVal val="visible"/>
                                      </p:to>
                                    </p:set>
                                    <p:anim calcmode="lin" valueType="num">
                                      <p:cBhvr additive="base">
                                        <p:cTn id="27" dur="1000" fill="hold"/>
                                        <p:tgtEl>
                                          <p:spTgt spid="49165"/>
                                        </p:tgtEl>
                                        <p:attrNameLst>
                                          <p:attrName>ppt_x</p:attrName>
                                        </p:attrNameLst>
                                      </p:cBhvr>
                                      <p:tavLst>
                                        <p:tav tm="0">
                                          <p:val>
                                            <p:strVal val="1+#ppt_w/2"/>
                                          </p:val>
                                        </p:tav>
                                        <p:tav tm="100000">
                                          <p:val>
                                            <p:strVal val="#ppt_x"/>
                                          </p:val>
                                        </p:tav>
                                      </p:tavLst>
                                    </p:anim>
                                    <p:anim calcmode="lin" valueType="num">
                                      <p:cBhvr additive="base">
                                        <p:cTn id="28" dur="1000" fill="hold"/>
                                        <p:tgtEl>
                                          <p:spTgt spid="49165"/>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49161"/>
                                        </p:tgtEl>
                                        <p:attrNameLst>
                                          <p:attrName>style.visibility</p:attrName>
                                        </p:attrNameLst>
                                      </p:cBhvr>
                                      <p:to>
                                        <p:strVal val="visible"/>
                                      </p:to>
                                    </p:set>
                                    <p:anim calcmode="lin" valueType="num">
                                      <p:cBhvr additive="base">
                                        <p:cTn id="32" dur="1000" fill="hold"/>
                                        <p:tgtEl>
                                          <p:spTgt spid="49161"/>
                                        </p:tgtEl>
                                        <p:attrNameLst>
                                          <p:attrName>ppt_x</p:attrName>
                                        </p:attrNameLst>
                                      </p:cBhvr>
                                      <p:tavLst>
                                        <p:tav tm="0">
                                          <p:val>
                                            <p:strVal val="0-#ppt_w/2"/>
                                          </p:val>
                                        </p:tav>
                                        <p:tav tm="100000">
                                          <p:val>
                                            <p:strVal val="#ppt_x"/>
                                          </p:val>
                                        </p:tav>
                                      </p:tavLst>
                                    </p:anim>
                                    <p:anim calcmode="lin" valueType="num">
                                      <p:cBhvr additive="base">
                                        <p:cTn id="33" dur="1000" fill="hold"/>
                                        <p:tgtEl>
                                          <p:spTgt spid="49161"/>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grpId="0" nodeType="afterEffect">
                                  <p:stCondLst>
                                    <p:cond delay="0"/>
                                  </p:stCondLst>
                                  <p:childTnLst>
                                    <p:set>
                                      <p:cBhvr>
                                        <p:cTn id="36" dur="1" fill="hold">
                                          <p:stCondLst>
                                            <p:cond delay="0"/>
                                          </p:stCondLst>
                                        </p:cTn>
                                        <p:tgtEl>
                                          <p:spTgt spid="49166"/>
                                        </p:tgtEl>
                                        <p:attrNameLst>
                                          <p:attrName>style.visibility</p:attrName>
                                        </p:attrNameLst>
                                      </p:cBhvr>
                                      <p:to>
                                        <p:strVal val="visible"/>
                                      </p:to>
                                    </p:set>
                                    <p:anim calcmode="lin" valueType="num">
                                      <p:cBhvr additive="base">
                                        <p:cTn id="37" dur="1000" fill="hold"/>
                                        <p:tgtEl>
                                          <p:spTgt spid="49166"/>
                                        </p:tgtEl>
                                        <p:attrNameLst>
                                          <p:attrName>ppt_x</p:attrName>
                                        </p:attrNameLst>
                                      </p:cBhvr>
                                      <p:tavLst>
                                        <p:tav tm="0">
                                          <p:val>
                                            <p:strVal val="1+#ppt_w/2"/>
                                          </p:val>
                                        </p:tav>
                                        <p:tav tm="100000">
                                          <p:val>
                                            <p:strVal val="#ppt_x"/>
                                          </p:val>
                                        </p:tav>
                                      </p:tavLst>
                                    </p:anim>
                                    <p:anim calcmode="lin" valueType="num">
                                      <p:cBhvr additive="base">
                                        <p:cTn id="38" dur="1000" fill="hold"/>
                                        <p:tgtEl>
                                          <p:spTgt spid="49166"/>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8" fill="hold" grpId="0" nodeType="afterEffect">
                                  <p:stCondLst>
                                    <p:cond delay="0"/>
                                  </p:stCondLst>
                                  <p:childTnLst>
                                    <p:set>
                                      <p:cBhvr>
                                        <p:cTn id="41" dur="1" fill="hold">
                                          <p:stCondLst>
                                            <p:cond delay="0"/>
                                          </p:stCondLst>
                                        </p:cTn>
                                        <p:tgtEl>
                                          <p:spTgt spid="49162"/>
                                        </p:tgtEl>
                                        <p:attrNameLst>
                                          <p:attrName>style.visibility</p:attrName>
                                        </p:attrNameLst>
                                      </p:cBhvr>
                                      <p:to>
                                        <p:strVal val="visible"/>
                                      </p:to>
                                    </p:set>
                                    <p:anim calcmode="lin" valueType="num">
                                      <p:cBhvr additive="base">
                                        <p:cTn id="42" dur="1000" fill="hold"/>
                                        <p:tgtEl>
                                          <p:spTgt spid="49162"/>
                                        </p:tgtEl>
                                        <p:attrNameLst>
                                          <p:attrName>ppt_x</p:attrName>
                                        </p:attrNameLst>
                                      </p:cBhvr>
                                      <p:tavLst>
                                        <p:tav tm="0">
                                          <p:val>
                                            <p:strVal val="0-#ppt_w/2"/>
                                          </p:val>
                                        </p:tav>
                                        <p:tav tm="100000">
                                          <p:val>
                                            <p:strVal val="#ppt_x"/>
                                          </p:val>
                                        </p:tav>
                                      </p:tavLst>
                                    </p:anim>
                                    <p:anim calcmode="lin" valueType="num">
                                      <p:cBhvr additive="base">
                                        <p:cTn id="43" dur="1000" fill="hold"/>
                                        <p:tgtEl>
                                          <p:spTgt spid="49162"/>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2" fill="hold" grpId="0" nodeType="afterEffect">
                                  <p:stCondLst>
                                    <p:cond delay="0"/>
                                  </p:stCondLst>
                                  <p:childTnLst>
                                    <p:set>
                                      <p:cBhvr>
                                        <p:cTn id="46" dur="1" fill="hold">
                                          <p:stCondLst>
                                            <p:cond delay="0"/>
                                          </p:stCondLst>
                                        </p:cTn>
                                        <p:tgtEl>
                                          <p:spTgt spid="49167"/>
                                        </p:tgtEl>
                                        <p:attrNameLst>
                                          <p:attrName>style.visibility</p:attrName>
                                        </p:attrNameLst>
                                      </p:cBhvr>
                                      <p:to>
                                        <p:strVal val="visible"/>
                                      </p:to>
                                    </p:set>
                                    <p:anim calcmode="lin" valueType="num">
                                      <p:cBhvr additive="base">
                                        <p:cTn id="47" dur="1000" fill="hold"/>
                                        <p:tgtEl>
                                          <p:spTgt spid="49167"/>
                                        </p:tgtEl>
                                        <p:attrNameLst>
                                          <p:attrName>ppt_x</p:attrName>
                                        </p:attrNameLst>
                                      </p:cBhvr>
                                      <p:tavLst>
                                        <p:tav tm="0">
                                          <p:val>
                                            <p:strVal val="1+#ppt_w/2"/>
                                          </p:val>
                                        </p:tav>
                                        <p:tav tm="100000">
                                          <p:val>
                                            <p:strVal val="#ppt_x"/>
                                          </p:val>
                                        </p:tav>
                                      </p:tavLst>
                                    </p:anim>
                                    <p:anim calcmode="lin" valueType="num">
                                      <p:cBhvr additive="base">
                                        <p:cTn id="48" dur="1000" fill="hold"/>
                                        <p:tgtEl>
                                          <p:spTgt spid="49167"/>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8" fill="hold" grpId="0" nodeType="afterEffect">
                                  <p:stCondLst>
                                    <p:cond delay="0"/>
                                  </p:stCondLst>
                                  <p:childTnLst>
                                    <p:set>
                                      <p:cBhvr>
                                        <p:cTn id="51" dur="1" fill="hold">
                                          <p:stCondLst>
                                            <p:cond delay="0"/>
                                          </p:stCondLst>
                                        </p:cTn>
                                        <p:tgtEl>
                                          <p:spTgt spid="49163"/>
                                        </p:tgtEl>
                                        <p:attrNameLst>
                                          <p:attrName>style.visibility</p:attrName>
                                        </p:attrNameLst>
                                      </p:cBhvr>
                                      <p:to>
                                        <p:strVal val="visible"/>
                                      </p:to>
                                    </p:set>
                                    <p:anim calcmode="lin" valueType="num">
                                      <p:cBhvr additive="base">
                                        <p:cTn id="52" dur="1000" fill="hold"/>
                                        <p:tgtEl>
                                          <p:spTgt spid="49163"/>
                                        </p:tgtEl>
                                        <p:attrNameLst>
                                          <p:attrName>ppt_x</p:attrName>
                                        </p:attrNameLst>
                                      </p:cBhvr>
                                      <p:tavLst>
                                        <p:tav tm="0">
                                          <p:val>
                                            <p:strVal val="0-#ppt_w/2"/>
                                          </p:val>
                                        </p:tav>
                                        <p:tav tm="100000">
                                          <p:val>
                                            <p:strVal val="#ppt_x"/>
                                          </p:val>
                                        </p:tav>
                                      </p:tavLst>
                                    </p:anim>
                                    <p:anim calcmode="lin" valueType="num">
                                      <p:cBhvr additive="base">
                                        <p:cTn id="53" dur="1000" fill="hold"/>
                                        <p:tgtEl>
                                          <p:spTgt spid="49163"/>
                                        </p:tgtEl>
                                        <p:attrNameLst>
                                          <p:attrName>ppt_y</p:attrName>
                                        </p:attrNameLst>
                                      </p:cBhvr>
                                      <p:tavLst>
                                        <p:tav tm="0">
                                          <p:val>
                                            <p:strVal val="#ppt_y"/>
                                          </p:val>
                                        </p:tav>
                                        <p:tav tm="100000">
                                          <p:val>
                                            <p:strVal val="#ppt_y"/>
                                          </p:val>
                                        </p:tav>
                                      </p:tavLst>
                                    </p:anim>
                                  </p:childTnLst>
                                </p:cTn>
                              </p:par>
                            </p:childTnLst>
                          </p:cTn>
                        </p:par>
                        <p:par>
                          <p:cTn id="54" fill="hold">
                            <p:stCondLst>
                              <p:cond delay="10000"/>
                            </p:stCondLst>
                            <p:childTnLst>
                              <p:par>
                                <p:cTn id="55" presetID="2" presetClass="entr" presetSubtype="2" fill="hold" grpId="0" nodeType="afterEffect">
                                  <p:stCondLst>
                                    <p:cond delay="0"/>
                                  </p:stCondLst>
                                  <p:childTnLst>
                                    <p:set>
                                      <p:cBhvr>
                                        <p:cTn id="56" dur="1" fill="hold">
                                          <p:stCondLst>
                                            <p:cond delay="0"/>
                                          </p:stCondLst>
                                        </p:cTn>
                                        <p:tgtEl>
                                          <p:spTgt spid="49168"/>
                                        </p:tgtEl>
                                        <p:attrNameLst>
                                          <p:attrName>style.visibility</p:attrName>
                                        </p:attrNameLst>
                                      </p:cBhvr>
                                      <p:to>
                                        <p:strVal val="visible"/>
                                      </p:to>
                                    </p:set>
                                    <p:anim calcmode="lin" valueType="num">
                                      <p:cBhvr additive="base">
                                        <p:cTn id="57" dur="1000" fill="hold"/>
                                        <p:tgtEl>
                                          <p:spTgt spid="49168"/>
                                        </p:tgtEl>
                                        <p:attrNameLst>
                                          <p:attrName>ppt_x</p:attrName>
                                        </p:attrNameLst>
                                      </p:cBhvr>
                                      <p:tavLst>
                                        <p:tav tm="0">
                                          <p:val>
                                            <p:strVal val="1+#ppt_w/2"/>
                                          </p:val>
                                        </p:tav>
                                        <p:tav tm="100000">
                                          <p:val>
                                            <p:strVal val="#ppt_x"/>
                                          </p:val>
                                        </p:tav>
                                      </p:tavLst>
                                    </p:anim>
                                    <p:anim calcmode="lin" valueType="num">
                                      <p:cBhvr additive="base">
                                        <p:cTn id="58" dur="1000" fill="hold"/>
                                        <p:tgtEl>
                                          <p:spTgt spid="49168"/>
                                        </p:tgtEl>
                                        <p:attrNameLst>
                                          <p:attrName>ppt_y</p:attrName>
                                        </p:attrNameLst>
                                      </p:cBhvr>
                                      <p:tavLst>
                                        <p:tav tm="0">
                                          <p:val>
                                            <p:strVal val="#ppt_y"/>
                                          </p:val>
                                        </p:tav>
                                        <p:tav tm="100000">
                                          <p:val>
                                            <p:strVal val="#ppt_y"/>
                                          </p:val>
                                        </p:tav>
                                      </p:tavLst>
                                    </p:anim>
                                  </p:childTnLst>
                                </p:cTn>
                              </p:par>
                            </p:childTnLst>
                          </p:cTn>
                        </p:par>
                        <p:par>
                          <p:cTn id="59" fill="hold">
                            <p:stCondLst>
                              <p:cond delay="11000"/>
                            </p:stCondLst>
                            <p:childTnLst>
                              <p:par>
                                <p:cTn id="60" presetID="2" presetClass="entr" presetSubtype="8" fill="hold" grpId="0" nodeType="afterEffect">
                                  <p:stCondLst>
                                    <p:cond delay="0"/>
                                  </p:stCondLst>
                                  <p:childTnLst>
                                    <p:set>
                                      <p:cBhvr>
                                        <p:cTn id="61" dur="1" fill="hold">
                                          <p:stCondLst>
                                            <p:cond delay="0"/>
                                          </p:stCondLst>
                                        </p:cTn>
                                        <p:tgtEl>
                                          <p:spTgt spid="49164"/>
                                        </p:tgtEl>
                                        <p:attrNameLst>
                                          <p:attrName>style.visibility</p:attrName>
                                        </p:attrNameLst>
                                      </p:cBhvr>
                                      <p:to>
                                        <p:strVal val="visible"/>
                                      </p:to>
                                    </p:set>
                                    <p:anim calcmode="lin" valueType="num">
                                      <p:cBhvr additive="base">
                                        <p:cTn id="62" dur="1000" fill="hold"/>
                                        <p:tgtEl>
                                          <p:spTgt spid="49164"/>
                                        </p:tgtEl>
                                        <p:attrNameLst>
                                          <p:attrName>ppt_x</p:attrName>
                                        </p:attrNameLst>
                                      </p:cBhvr>
                                      <p:tavLst>
                                        <p:tav tm="0">
                                          <p:val>
                                            <p:strVal val="0-#ppt_w/2"/>
                                          </p:val>
                                        </p:tav>
                                        <p:tav tm="100000">
                                          <p:val>
                                            <p:strVal val="#ppt_x"/>
                                          </p:val>
                                        </p:tav>
                                      </p:tavLst>
                                    </p:anim>
                                    <p:anim calcmode="lin" valueType="num">
                                      <p:cBhvr additive="base">
                                        <p:cTn id="63" dur="1000" fill="hold"/>
                                        <p:tgtEl>
                                          <p:spTgt spid="49164"/>
                                        </p:tgtEl>
                                        <p:attrNameLst>
                                          <p:attrName>ppt_y</p:attrName>
                                        </p:attrNameLst>
                                      </p:cBhvr>
                                      <p:tavLst>
                                        <p:tav tm="0">
                                          <p:val>
                                            <p:strVal val="#ppt_y"/>
                                          </p:val>
                                        </p:tav>
                                        <p:tav tm="100000">
                                          <p:val>
                                            <p:strVal val="#ppt_y"/>
                                          </p:val>
                                        </p:tav>
                                      </p:tavLst>
                                    </p:anim>
                                  </p:childTnLst>
                                </p:cTn>
                              </p:par>
                            </p:childTnLst>
                          </p:cTn>
                        </p:par>
                        <p:par>
                          <p:cTn id="64" fill="hold">
                            <p:stCondLst>
                              <p:cond delay="12000"/>
                            </p:stCondLst>
                            <p:childTnLst>
                              <p:par>
                                <p:cTn id="65" presetID="2" presetClass="entr" presetSubtype="2" fill="hold" grpId="0" nodeType="afterEffect">
                                  <p:stCondLst>
                                    <p:cond delay="0"/>
                                  </p:stCondLst>
                                  <p:childTnLst>
                                    <p:set>
                                      <p:cBhvr>
                                        <p:cTn id="66" dur="1" fill="hold">
                                          <p:stCondLst>
                                            <p:cond delay="0"/>
                                          </p:stCondLst>
                                        </p:cTn>
                                        <p:tgtEl>
                                          <p:spTgt spid="49169"/>
                                        </p:tgtEl>
                                        <p:attrNameLst>
                                          <p:attrName>style.visibility</p:attrName>
                                        </p:attrNameLst>
                                      </p:cBhvr>
                                      <p:to>
                                        <p:strVal val="visible"/>
                                      </p:to>
                                    </p:set>
                                    <p:anim calcmode="lin" valueType="num">
                                      <p:cBhvr additive="base">
                                        <p:cTn id="67" dur="1000" fill="hold"/>
                                        <p:tgtEl>
                                          <p:spTgt spid="49169"/>
                                        </p:tgtEl>
                                        <p:attrNameLst>
                                          <p:attrName>ppt_x</p:attrName>
                                        </p:attrNameLst>
                                      </p:cBhvr>
                                      <p:tavLst>
                                        <p:tav tm="0">
                                          <p:val>
                                            <p:strVal val="1+#ppt_w/2"/>
                                          </p:val>
                                        </p:tav>
                                        <p:tav tm="100000">
                                          <p:val>
                                            <p:strVal val="#ppt_x"/>
                                          </p:val>
                                        </p:tav>
                                      </p:tavLst>
                                    </p:anim>
                                    <p:anim calcmode="lin" valueType="num">
                                      <p:cBhvr additive="base">
                                        <p:cTn id="68" dur="1000" fill="hold"/>
                                        <p:tgtEl>
                                          <p:spTgt spid="49169"/>
                                        </p:tgtEl>
                                        <p:attrNameLst>
                                          <p:attrName>ppt_y</p:attrName>
                                        </p:attrNameLst>
                                      </p:cBhvr>
                                      <p:tavLst>
                                        <p:tav tm="0">
                                          <p:val>
                                            <p:strVal val="#ppt_y"/>
                                          </p:val>
                                        </p:tav>
                                        <p:tav tm="100000">
                                          <p:val>
                                            <p:strVal val="#ppt_y"/>
                                          </p:val>
                                        </p:tav>
                                      </p:tavLst>
                                    </p:anim>
                                  </p:childTnLst>
                                </p:cTn>
                              </p:par>
                            </p:childTnLst>
                          </p:cTn>
                        </p:par>
                        <p:par>
                          <p:cTn id="69" fill="hold">
                            <p:stCondLst>
                              <p:cond delay="13000"/>
                            </p:stCondLst>
                            <p:childTnLst>
                              <p:par>
                                <p:cTn id="70" presetID="2" presetClass="entr" presetSubtype="8" fill="hold" grpId="0" nodeType="afterEffect">
                                  <p:stCondLst>
                                    <p:cond delay="0"/>
                                  </p:stCondLst>
                                  <p:childTnLst>
                                    <p:set>
                                      <p:cBhvr>
                                        <p:cTn id="71" dur="1" fill="hold">
                                          <p:stCondLst>
                                            <p:cond delay="0"/>
                                          </p:stCondLst>
                                        </p:cTn>
                                        <p:tgtEl>
                                          <p:spTgt spid="49170"/>
                                        </p:tgtEl>
                                        <p:attrNameLst>
                                          <p:attrName>style.visibility</p:attrName>
                                        </p:attrNameLst>
                                      </p:cBhvr>
                                      <p:to>
                                        <p:strVal val="visible"/>
                                      </p:to>
                                    </p:set>
                                    <p:anim calcmode="lin" valueType="num">
                                      <p:cBhvr additive="base">
                                        <p:cTn id="72" dur="1000" fill="hold"/>
                                        <p:tgtEl>
                                          <p:spTgt spid="49170"/>
                                        </p:tgtEl>
                                        <p:attrNameLst>
                                          <p:attrName>ppt_x</p:attrName>
                                        </p:attrNameLst>
                                      </p:cBhvr>
                                      <p:tavLst>
                                        <p:tav tm="0">
                                          <p:val>
                                            <p:strVal val="0-#ppt_w/2"/>
                                          </p:val>
                                        </p:tav>
                                        <p:tav tm="100000">
                                          <p:val>
                                            <p:strVal val="#ppt_x"/>
                                          </p:val>
                                        </p:tav>
                                      </p:tavLst>
                                    </p:anim>
                                    <p:anim calcmode="lin" valueType="num">
                                      <p:cBhvr additive="base">
                                        <p:cTn id="73" dur="1000" fill="hold"/>
                                        <p:tgtEl>
                                          <p:spTgt spid="49170"/>
                                        </p:tgtEl>
                                        <p:attrNameLst>
                                          <p:attrName>ppt_y</p:attrName>
                                        </p:attrNameLst>
                                      </p:cBhvr>
                                      <p:tavLst>
                                        <p:tav tm="0">
                                          <p:val>
                                            <p:strVal val="#ppt_y"/>
                                          </p:val>
                                        </p:tav>
                                        <p:tav tm="100000">
                                          <p:val>
                                            <p:strVal val="#ppt_y"/>
                                          </p:val>
                                        </p:tav>
                                      </p:tavLst>
                                    </p:anim>
                                  </p:childTnLst>
                                </p:cTn>
                              </p:par>
                            </p:childTnLst>
                          </p:cTn>
                        </p:par>
                        <p:par>
                          <p:cTn id="74" fill="hold">
                            <p:stCondLst>
                              <p:cond delay="14000"/>
                            </p:stCondLst>
                            <p:childTnLst>
                              <p:par>
                                <p:cTn id="75" presetID="2" presetClass="entr" presetSubtype="2" fill="hold" grpId="0" nodeType="afterEffect">
                                  <p:stCondLst>
                                    <p:cond delay="0"/>
                                  </p:stCondLst>
                                  <p:childTnLst>
                                    <p:set>
                                      <p:cBhvr>
                                        <p:cTn id="76" dur="1" fill="hold">
                                          <p:stCondLst>
                                            <p:cond delay="0"/>
                                          </p:stCondLst>
                                        </p:cTn>
                                        <p:tgtEl>
                                          <p:spTgt spid="49171"/>
                                        </p:tgtEl>
                                        <p:attrNameLst>
                                          <p:attrName>style.visibility</p:attrName>
                                        </p:attrNameLst>
                                      </p:cBhvr>
                                      <p:to>
                                        <p:strVal val="visible"/>
                                      </p:to>
                                    </p:set>
                                    <p:anim calcmode="lin" valueType="num">
                                      <p:cBhvr additive="base">
                                        <p:cTn id="77" dur="1000" fill="hold"/>
                                        <p:tgtEl>
                                          <p:spTgt spid="49171"/>
                                        </p:tgtEl>
                                        <p:attrNameLst>
                                          <p:attrName>ppt_x</p:attrName>
                                        </p:attrNameLst>
                                      </p:cBhvr>
                                      <p:tavLst>
                                        <p:tav tm="0">
                                          <p:val>
                                            <p:strVal val="1+#ppt_w/2"/>
                                          </p:val>
                                        </p:tav>
                                        <p:tav tm="100000">
                                          <p:val>
                                            <p:strVal val="#ppt_x"/>
                                          </p:val>
                                        </p:tav>
                                      </p:tavLst>
                                    </p:anim>
                                    <p:anim calcmode="lin" valueType="num">
                                      <p:cBhvr additive="base">
                                        <p:cTn id="78" dur="1000" fill="hold"/>
                                        <p:tgtEl>
                                          <p:spTgt spid="49171"/>
                                        </p:tgtEl>
                                        <p:attrNameLst>
                                          <p:attrName>ppt_y</p:attrName>
                                        </p:attrNameLst>
                                      </p:cBhvr>
                                      <p:tavLst>
                                        <p:tav tm="0">
                                          <p:val>
                                            <p:strVal val="#ppt_y"/>
                                          </p:val>
                                        </p:tav>
                                        <p:tav tm="100000">
                                          <p:val>
                                            <p:strVal val="#ppt_y"/>
                                          </p:val>
                                        </p:tav>
                                      </p:tavLst>
                                    </p:anim>
                                  </p:childTnLst>
                                </p:cTn>
                              </p:par>
                            </p:childTnLst>
                          </p:cTn>
                        </p:par>
                        <p:par>
                          <p:cTn id="79" fill="hold">
                            <p:stCondLst>
                              <p:cond delay="15000"/>
                            </p:stCondLst>
                            <p:childTnLst>
                              <p:par>
                                <p:cTn id="80" presetID="10" presetClass="entr" presetSubtype="0" fill="hold" nodeType="after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49159" grpId="0" build="p"/>
      <p:bldP spid="49160" grpId="0" animBg="1"/>
      <p:bldP spid="49161" grpId="0" animBg="1"/>
      <p:bldP spid="49162" grpId="0" animBg="1"/>
      <p:bldP spid="49163" grpId="0" animBg="1"/>
      <p:bldP spid="49164" grpId="0" animBg="1"/>
      <p:bldP spid="49165" grpId="0" animBg="1"/>
      <p:bldP spid="49166" grpId="0" animBg="1"/>
      <p:bldP spid="49167" grpId="0" animBg="1"/>
      <p:bldP spid="49168" grpId="0" animBg="1"/>
      <p:bldP spid="49169" grpId="0" animBg="1"/>
      <p:bldP spid="49170" grpId="0" animBg="1"/>
      <p:bldP spid="491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pic>
        <p:nvPicPr>
          <p:cNvPr id="2" name="Рисунок 1" descr="43804695_Viktor_Mihaylovich_Vasnecov_l.jpg"/>
          <p:cNvPicPr>
            <a:picLocks noChangeAspect="1"/>
          </p:cNvPicPr>
          <p:nvPr/>
        </p:nvPicPr>
        <p:blipFill>
          <a:blip r:embed="rId2"/>
          <a:stretch>
            <a:fillRect/>
          </a:stretch>
        </p:blipFill>
        <p:spPr>
          <a:xfrm>
            <a:off x="0" y="0"/>
            <a:ext cx="5486400" cy="6858000"/>
          </a:xfrm>
          <a:prstGeom prst="rect">
            <a:avLst/>
          </a:prstGeom>
        </p:spPr>
      </p:pic>
      <p:sp>
        <p:nvSpPr>
          <p:cNvPr id="3" name="Прямоугольник 2"/>
          <p:cNvSpPr/>
          <p:nvPr/>
        </p:nvSpPr>
        <p:spPr>
          <a:xfrm>
            <a:off x="6064522" y="1571612"/>
            <a:ext cx="2793758" cy="2616101"/>
          </a:xfrm>
          <a:prstGeom prst="rect">
            <a:avLst/>
          </a:prstGeom>
        </p:spPr>
        <p:txBody>
          <a:bodyPr wrap="square">
            <a:spAutoFit/>
          </a:bodyPr>
          <a:lstStyle/>
          <a:p>
            <a:r>
              <a:rPr lang="ru-RU" sz="2000" b="1" dirty="0" smtClean="0"/>
              <a:t>Художник - живописец</a:t>
            </a:r>
            <a:r>
              <a:rPr lang="ru-RU" sz="3600" b="1" dirty="0" smtClean="0"/>
              <a:t/>
            </a:r>
            <a:br>
              <a:rPr lang="ru-RU" sz="3600" b="1" dirty="0" smtClean="0"/>
            </a:br>
            <a:r>
              <a:rPr lang="ru-RU" sz="3600" b="1" dirty="0" smtClean="0"/>
              <a:t>Васнецов Виктор Михайлович</a:t>
            </a:r>
            <a:br>
              <a:rPr lang="ru-RU" sz="3600" b="1" dirty="0" smtClean="0"/>
            </a:br>
            <a:r>
              <a:rPr lang="ru-RU" sz="3600" b="1" dirty="0" smtClean="0"/>
              <a:t>(1848-1926)</a:t>
            </a:r>
            <a:endParaRPr lang="ru-RU" sz="36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pic>
        <p:nvPicPr>
          <p:cNvPr id="2" name="Рисунок 1" descr="post-15785-1184143855.jpg"/>
          <p:cNvPicPr>
            <a:picLocks noChangeAspect="1"/>
          </p:cNvPicPr>
          <p:nvPr/>
        </p:nvPicPr>
        <p:blipFill>
          <a:blip r:embed="rId4"/>
          <a:stretch>
            <a:fillRect/>
          </a:stretch>
        </p:blipFill>
        <p:spPr>
          <a:xfrm>
            <a:off x="0" y="0"/>
            <a:ext cx="4929190" cy="6858000"/>
          </a:xfrm>
          <a:prstGeom prst="rect">
            <a:avLst/>
          </a:prstGeom>
        </p:spPr>
      </p:pic>
      <p:sp>
        <p:nvSpPr>
          <p:cNvPr id="3" name="Прямоугольник 2"/>
          <p:cNvSpPr/>
          <p:nvPr/>
        </p:nvSpPr>
        <p:spPr>
          <a:xfrm>
            <a:off x="5072066" y="357166"/>
            <a:ext cx="4071934" cy="6247864"/>
          </a:xfrm>
          <a:prstGeom prst="rect">
            <a:avLst/>
          </a:prstGeom>
        </p:spPr>
        <p:txBody>
          <a:bodyPr wrap="square">
            <a:spAutoFit/>
          </a:bodyPr>
          <a:lstStyle/>
          <a:p>
            <a:r>
              <a:rPr lang="ru-RU" sz="2000" b="1" dirty="0" smtClean="0"/>
              <a:t>С тоскующим взглядом и уставшая от поисков братца, Аленушка сидит на большом камне у пруда положив голову на колени. Вокруг дремучий и тёмный лес наводит угрюмые мысли на зрителя. Печальное уединение, усиленное образами природы, деревьев, облаков над головой героини, говорит о какой-то скорби. Тёмный лес обступил её со всех сторон и не хочет выпускать из своего плена. Слёзы Алёнушки падают прямо в пруд.  Босая, с растрёпанными волосами на голове, в стареньком и выцветшем сером сарафане, Алёнушка полна раздумий о своём братце.</a:t>
            </a:r>
            <a:br>
              <a:rPr lang="ru-RU" sz="2000" b="1" dirty="0" smtClean="0"/>
            </a:br>
            <a:endParaRPr lang="ru-RU" sz="2000" b="1" dirty="0"/>
          </a:p>
        </p:txBody>
      </p:sp>
      <p:pic>
        <p:nvPicPr>
          <p:cNvPr id="4" name="Petr_l_ich_Chaykovskiy_-_Vremena_goda_-_oktyabr__Osennyaya_pesn___muzofon.com.mp3">
            <a:hlinkClick r:id="" action="ppaction://media"/>
          </p:cNvPr>
          <p:cNvPicPr>
            <a:picLocks noRot="1" noChangeAspect="1"/>
          </p:cNvPicPr>
          <p:nvPr>
            <a:audioFile r:link="rId1"/>
          </p:nvPr>
        </p:nvPicPr>
        <p:blipFill>
          <a:blip r:embed="rId5"/>
          <a:stretch>
            <a:fillRect/>
          </a:stretch>
        </p:blipFill>
        <p:spPr>
          <a:xfrm>
            <a:off x="142844" y="214290"/>
            <a:ext cx="500066" cy="50006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223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226064"/>
          </a:xfrm>
        </p:spPr>
        <p:txBody>
          <a:bodyPr>
            <a:noAutofit/>
          </a:bodyPr>
          <a:lstStyle/>
          <a:p>
            <a:r>
              <a:rPr lang="ru-RU" sz="2400" dirty="0" smtClean="0"/>
              <a:t>В городе Елабуга сохранился дом, в котором родился и жил И.И. Шишкин – художник XIX века. В сокровищнице русского искусства Ивану Ивановичу Шишкину принадлежит одно из самых почетных мест. С его именем связана история отечественного пейзажа второй половины XIX столетия. Произведения выдающегося лучшие из которых стали классикой национальной живописи, обрели огромную популярность. Его называли «Царём леса». И конечно вам знакомы его картины.</a:t>
            </a:r>
            <a:endParaRPr lang="ru-RU"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16387" name="Text Box 5"/>
          <p:cNvSpPr txBox="1">
            <a:spLocks noChangeArrowheads="1"/>
          </p:cNvSpPr>
          <p:nvPr/>
        </p:nvSpPr>
        <p:spPr bwMode="auto">
          <a:xfrm>
            <a:off x="4787900" y="1052513"/>
            <a:ext cx="3240088" cy="3533775"/>
          </a:xfrm>
          <a:prstGeom prst="rect">
            <a:avLst/>
          </a:prstGeom>
          <a:noFill/>
          <a:ln w="9525">
            <a:noFill/>
            <a:miter lim="800000"/>
            <a:headEnd/>
            <a:tailEnd/>
          </a:ln>
        </p:spPr>
        <p:txBody>
          <a:bodyPr>
            <a:spAutoFit/>
          </a:bodyPr>
          <a:lstStyle/>
          <a:p>
            <a:pPr algn="ctr"/>
            <a:r>
              <a:rPr lang="ru-RU" sz="2400" b="1">
                <a:solidFill>
                  <a:srgbClr val="663300"/>
                </a:solidFill>
                <a:latin typeface="Chicago" pitchFamily="34" charset="0"/>
              </a:rPr>
              <a:t>Художник-пейзажист</a:t>
            </a:r>
          </a:p>
          <a:p>
            <a:pPr algn="ctr"/>
            <a:r>
              <a:rPr lang="ru-RU" sz="4400" b="1">
                <a:solidFill>
                  <a:srgbClr val="663300"/>
                </a:solidFill>
                <a:latin typeface="Chicago" pitchFamily="34" charset="0"/>
              </a:rPr>
              <a:t>Иван Иванович</a:t>
            </a:r>
          </a:p>
          <a:p>
            <a:pPr algn="ctr"/>
            <a:r>
              <a:rPr lang="ru-RU" sz="5400" b="1">
                <a:solidFill>
                  <a:srgbClr val="FF0000"/>
                </a:solidFill>
                <a:latin typeface="Chicago" pitchFamily="34" charset="0"/>
              </a:rPr>
              <a:t>Шишкин</a:t>
            </a:r>
          </a:p>
          <a:p>
            <a:pPr algn="ctr"/>
            <a:r>
              <a:rPr lang="ru-RU" sz="3600" b="1">
                <a:solidFill>
                  <a:srgbClr val="663300"/>
                </a:solidFill>
                <a:latin typeface="Bookman Old Style" pitchFamily="18" charset="0"/>
              </a:rPr>
              <a:t>(1832-1898)</a:t>
            </a:r>
          </a:p>
        </p:txBody>
      </p:sp>
      <p:pic>
        <p:nvPicPr>
          <p:cNvPr id="16393" name="Picture 9" descr="Рисунок4"/>
          <p:cNvPicPr>
            <a:picLocks noChangeAspect="1" noChangeArrowheads="1"/>
          </p:cNvPicPr>
          <p:nvPr/>
        </p:nvPicPr>
        <p:blipFill>
          <a:blip r:embed="rId2" cstate="print"/>
          <a:srcRect/>
          <a:stretch>
            <a:fillRect/>
          </a:stretch>
        </p:blipFill>
        <p:spPr bwMode="auto">
          <a:xfrm>
            <a:off x="323850" y="333375"/>
            <a:ext cx="6543675" cy="5857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circle(in)">
                                      <p:cBhvr>
                                        <p:cTn id="7" dur="20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258888" y="333375"/>
            <a:ext cx="7127875" cy="5445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ru-RU" sz="2800" b="1" i="1" dirty="0">
                <a:solidFill>
                  <a:srgbClr val="000099"/>
                </a:solidFill>
                <a:latin typeface="Georgia" pitchFamily="18" charset="0"/>
              </a:rPr>
              <a:t>Шишкин И.  «Утро в сосновом лесу»</a:t>
            </a:r>
          </a:p>
        </p:txBody>
      </p:sp>
      <p:pic>
        <p:nvPicPr>
          <p:cNvPr id="17415" name="Picture 7" descr="Рисунок5"/>
          <p:cNvPicPr>
            <a:picLocks noChangeAspect="1" noChangeArrowheads="1"/>
          </p:cNvPicPr>
          <p:nvPr/>
        </p:nvPicPr>
        <p:blipFill>
          <a:blip r:embed="rId2" cstate="print"/>
          <a:srcRect/>
          <a:stretch>
            <a:fillRect/>
          </a:stretch>
        </p:blipFill>
        <p:spPr bwMode="auto">
          <a:xfrm>
            <a:off x="1331913" y="1268413"/>
            <a:ext cx="7188200" cy="4870450"/>
          </a:xfrm>
          <a:prstGeom prst="rect">
            <a:avLst/>
          </a:prstGeom>
          <a:noFill/>
          <a:ln w="38100">
            <a:solidFill>
              <a:schemeClr val="hlink"/>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17415"/>
                                        </p:tgtEl>
                                        <p:attrNameLst>
                                          <p:attrName>style.visibility</p:attrName>
                                        </p:attrNameLst>
                                      </p:cBhvr>
                                      <p:to>
                                        <p:strVal val="visible"/>
                                      </p:to>
                                    </p:set>
                                    <p:animEffect transition="in" filter="circle(in)">
                                      <p:cBhvr>
                                        <p:cTn id="11" dur="1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547813" y="333375"/>
            <a:ext cx="7127875" cy="5445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ru-RU" sz="2800" b="1" i="1" dirty="0">
                <a:solidFill>
                  <a:srgbClr val="000099"/>
                </a:solidFill>
                <a:latin typeface="Georgia" pitchFamily="18" charset="0"/>
              </a:rPr>
              <a:t>Шишкин И.  «Корабельная роща»</a:t>
            </a:r>
          </a:p>
        </p:txBody>
      </p:sp>
      <p:pic>
        <p:nvPicPr>
          <p:cNvPr id="18439" name="Picture 7" descr="Рисунок6"/>
          <p:cNvPicPr>
            <a:picLocks noChangeAspect="1" noChangeArrowheads="1"/>
          </p:cNvPicPr>
          <p:nvPr/>
        </p:nvPicPr>
        <p:blipFill>
          <a:blip r:embed="rId2" cstate="print"/>
          <a:srcRect/>
          <a:stretch>
            <a:fillRect/>
          </a:stretch>
        </p:blipFill>
        <p:spPr bwMode="auto">
          <a:xfrm>
            <a:off x="827088" y="1052513"/>
            <a:ext cx="7777162" cy="4992687"/>
          </a:xfrm>
          <a:prstGeom prst="rect">
            <a:avLst/>
          </a:prstGeom>
          <a:noFill/>
          <a:ln w="38100">
            <a:solidFill>
              <a:schemeClr val="hlink"/>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18439"/>
                                        </p:tgtEl>
                                        <p:attrNameLst>
                                          <p:attrName>style.visibility</p:attrName>
                                        </p:attrNameLst>
                                      </p:cBhvr>
                                      <p:to>
                                        <p:strVal val="visible"/>
                                      </p:to>
                                    </p:set>
                                    <p:animEffect transition="in" filter="circle(in)">
                                      <p:cBhvr>
                                        <p:cTn id="11" dur="10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258888" y="333375"/>
            <a:ext cx="7127875" cy="5445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ru-RU" sz="2800" b="1" i="1" dirty="0">
                <a:solidFill>
                  <a:srgbClr val="000099"/>
                </a:solidFill>
                <a:latin typeface="Georgia" pitchFamily="18" charset="0"/>
              </a:rPr>
              <a:t>Шишкин И.  «Сосновый бор»</a:t>
            </a:r>
          </a:p>
        </p:txBody>
      </p:sp>
      <p:pic>
        <p:nvPicPr>
          <p:cNvPr id="19463" name="Picture 7" descr="Рисунок7"/>
          <p:cNvPicPr>
            <a:picLocks noChangeAspect="1" noChangeArrowheads="1"/>
          </p:cNvPicPr>
          <p:nvPr/>
        </p:nvPicPr>
        <p:blipFill>
          <a:blip r:embed="rId2" cstate="print"/>
          <a:srcRect/>
          <a:stretch>
            <a:fillRect/>
          </a:stretch>
        </p:blipFill>
        <p:spPr bwMode="auto">
          <a:xfrm>
            <a:off x="827088" y="1125538"/>
            <a:ext cx="7704137" cy="5053012"/>
          </a:xfrm>
          <a:prstGeom prst="rect">
            <a:avLst/>
          </a:prstGeom>
          <a:noFill/>
          <a:ln w="38100">
            <a:solidFill>
              <a:schemeClr val="hlink"/>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19463"/>
                                        </p:tgtEl>
                                        <p:attrNameLst>
                                          <p:attrName>style.visibility</p:attrName>
                                        </p:attrNameLst>
                                      </p:cBhvr>
                                      <p:to>
                                        <p:strVal val="visible"/>
                                      </p:to>
                                    </p:set>
                                    <p:animEffect transition="in" filter="circle(in)">
                                      <p:cBhvr>
                                        <p:cTn id="11" dur="1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71550" y="404813"/>
            <a:ext cx="7127875" cy="54451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ru-RU" sz="2800" b="1" i="1" dirty="0">
                <a:solidFill>
                  <a:srgbClr val="000099"/>
                </a:solidFill>
                <a:latin typeface="Georgia" pitchFamily="18" charset="0"/>
              </a:rPr>
              <a:t>Шишкин И.  «Рожь»</a:t>
            </a:r>
          </a:p>
        </p:txBody>
      </p:sp>
      <p:pic>
        <p:nvPicPr>
          <p:cNvPr id="20487" name="Picture 7" descr="Рисунок8"/>
          <p:cNvPicPr>
            <a:picLocks noChangeAspect="1" noChangeArrowheads="1"/>
          </p:cNvPicPr>
          <p:nvPr/>
        </p:nvPicPr>
        <p:blipFill>
          <a:blip r:embed="rId2" cstate="print"/>
          <a:srcRect/>
          <a:stretch>
            <a:fillRect/>
          </a:stretch>
        </p:blipFill>
        <p:spPr bwMode="auto">
          <a:xfrm>
            <a:off x="539750" y="1412875"/>
            <a:ext cx="7993063" cy="4525963"/>
          </a:xfrm>
          <a:prstGeom prst="rect">
            <a:avLst/>
          </a:prstGeom>
          <a:noFill/>
          <a:ln w="38100">
            <a:solidFill>
              <a:schemeClr val="hlink"/>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20487"/>
                                        </p:tgtEl>
                                        <p:attrNameLst>
                                          <p:attrName>style.visibility</p:attrName>
                                        </p:attrNameLst>
                                      </p:cBhvr>
                                      <p:to>
                                        <p:strVal val="visible"/>
                                      </p:to>
                                    </p:set>
                                    <p:animEffect transition="in" filter="circle(in)">
                                      <p:cBhvr>
                                        <p:cTn id="11" dur="1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noAutofit/>
          </a:bodyPr>
          <a:lstStyle/>
          <a:p>
            <a:r>
              <a:rPr lang="ru-RU" sz="3200" b="1" i="1" dirty="0" smtClean="0"/>
              <a:t>Музыкальность живописи – это не только угадываемые, предполагаемые звуки- звуки, зарождающиеся в душе композитора, звуки музыкальных инструментов, звуки природы, - но и такие чисто изобразительные свойства картины, как её колорит, композиция линий и цветовых сочетаний, расположение ритмических элементов, вся организация художественного пространства. Такая связь живописи и музыки конечно же метафорична, но то, что она существует, подтвердит каждый художник.</a:t>
            </a:r>
            <a:endParaRPr lang="ru-RU" sz="3200"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Художница Lena Y. Liu: &quot;.поэзия и музыка в моей живописи."/>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4583122"/>
          </a:xfrm>
        </p:spPr>
        <p:txBody>
          <a:bodyPr>
            <a:noAutofit/>
          </a:bodyPr>
          <a:lstStyle/>
          <a:p>
            <a:r>
              <a:rPr lang="ru-RU" sz="2800" b="1" dirty="0"/>
              <a:t>«</a:t>
            </a:r>
            <a:r>
              <a:rPr lang="ru-RU" sz="3200" b="1" dirty="0"/>
              <a:t>Всех звуков </a:t>
            </a:r>
            <a:r>
              <a:rPr lang="ru-RU" sz="3200" b="1" dirty="0" smtClean="0"/>
              <a:t>и цветов</a:t>
            </a:r>
            <a:r>
              <a:rPr lang="ru-RU" sz="3200" b="1" dirty="0"/>
              <a:t> соотношенья,</a:t>
            </a:r>
            <a:r>
              <a:rPr lang="ru-RU" sz="3200" b="1" dirty="0" smtClean="0"/>
              <a:t/>
            </a:r>
            <a:br>
              <a:rPr lang="ru-RU" sz="3200" b="1" dirty="0" smtClean="0"/>
            </a:br>
            <a:r>
              <a:rPr lang="ru-RU" sz="3200" b="1" dirty="0"/>
              <a:t>А также способы переложенья</a:t>
            </a:r>
            <a:r>
              <a:rPr lang="ru-RU" sz="3200" b="1" dirty="0" smtClean="0"/>
              <a:t/>
            </a:r>
            <a:br>
              <a:rPr lang="ru-RU" sz="3200" b="1" dirty="0" smtClean="0"/>
            </a:br>
            <a:r>
              <a:rPr lang="ru-RU" sz="3200" b="1" dirty="0"/>
              <a:t>Любых оттенков цвета в ноты, звуки.</a:t>
            </a:r>
            <a:r>
              <a:rPr lang="ru-RU" sz="3200" b="1" dirty="0" smtClean="0"/>
              <a:t/>
            </a:r>
            <a:br>
              <a:rPr lang="ru-RU" sz="3200" b="1" dirty="0" smtClean="0"/>
            </a:br>
            <a:r>
              <a:rPr lang="ru-RU" sz="3200" b="1" dirty="0"/>
              <a:t>О, как хотелось мне азы науки такой постичь!»</a:t>
            </a:r>
            <a:r>
              <a:rPr lang="ru-RU" sz="3200" b="1" dirty="0" smtClean="0"/>
              <a:t/>
            </a:r>
            <a:br>
              <a:rPr lang="ru-RU" sz="3200" b="1" dirty="0" smtClean="0"/>
            </a:br>
            <a:r>
              <a:rPr lang="ru-RU" sz="3200" b="1" dirty="0"/>
              <a:t>                                          (Г. Гессе)</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5000628" cy="6083320"/>
          </a:xfrm>
        </p:spPr>
        <p:txBody>
          <a:bodyPr>
            <a:normAutofit fontScale="90000"/>
          </a:bodyPr>
          <a:lstStyle/>
          <a:p>
            <a:r>
              <a:rPr lang="ru-RU" sz="2400" b="1" dirty="0" smtClean="0"/>
              <a:t>Изобразительное искусство постоянно вдохновляет музыкантов. Благотворная роль музыки сказалась и на работе художников. «Без музыки я не мыслю жизни», - говорил Репин. Когда живописец создавал свою первую большую картину «Воскрешение дочери </a:t>
            </a:r>
            <a:r>
              <a:rPr lang="ru-RU" sz="2400" b="1" dirty="0" err="1" smtClean="0"/>
              <a:t>Иаира</a:t>
            </a:r>
            <a:r>
              <a:rPr lang="ru-RU" sz="2400" b="1" dirty="0" smtClean="0"/>
              <a:t>», его младший брат, студент консерватории, играл на рояле «Лунную сонату» Бетховена. И вместе с красками на полотно как бы проникали эти звуки, помогая художнику внести ноты скорби в картину.</a:t>
            </a:r>
            <a:br>
              <a:rPr lang="ru-RU" sz="2400" b="1" dirty="0" smtClean="0"/>
            </a:br>
            <a:r>
              <a:rPr lang="ru-RU" sz="2400" b="1" dirty="0" smtClean="0"/>
              <a:t/>
            </a:r>
            <a:br>
              <a:rPr lang="ru-RU" sz="2400" b="1" dirty="0" smtClean="0"/>
            </a:br>
            <a:r>
              <a:rPr lang="ru-RU" sz="2400" b="1" dirty="0" smtClean="0"/>
              <a:t>(Бетховен «Лунная </a:t>
            </a:r>
            <a:r>
              <a:rPr lang="ru-RU" sz="2400" b="1" dirty="0" err="1" smtClean="0"/>
              <a:t>саната</a:t>
            </a:r>
            <a:r>
              <a:rPr lang="ru-RU" sz="2400" b="1" dirty="0" smtClean="0"/>
              <a:t>)</a:t>
            </a:r>
            <a:endParaRPr lang="ru-RU" sz="2400" b="1" dirty="0"/>
          </a:p>
        </p:txBody>
      </p:sp>
      <p:pic>
        <p:nvPicPr>
          <p:cNvPr id="3" name="Рисунок 2" descr="14359b374ff286ef57d5a69018878c4e.jpg"/>
          <p:cNvPicPr>
            <a:picLocks noChangeAspect="1"/>
          </p:cNvPicPr>
          <p:nvPr/>
        </p:nvPicPr>
        <p:blipFill>
          <a:blip r:embed="rId2"/>
          <a:stretch>
            <a:fillRect/>
          </a:stretch>
        </p:blipFill>
        <p:spPr>
          <a:xfrm>
            <a:off x="5143504" y="857232"/>
            <a:ext cx="3762375" cy="4762500"/>
          </a:xfrm>
          <a:prstGeom prst="rect">
            <a:avLst/>
          </a:prstGeom>
        </p:spPr>
      </p:pic>
      <p:sp>
        <p:nvSpPr>
          <p:cNvPr id="4" name="Прямоугольник 3"/>
          <p:cNvSpPr/>
          <p:nvPr/>
        </p:nvSpPr>
        <p:spPr>
          <a:xfrm>
            <a:off x="5786446" y="857232"/>
            <a:ext cx="2571768" cy="707886"/>
          </a:xfrm>
          <a:prstGeom prst="rect">
            <a:avLst/>
          </a:prstGeom>
        </p:spPr>
        <p:txBody>
          <a:bodyPr wrap="square">
            <a:spAutoFit/>
          </a:bodyPr>
          <a:lstStyle/>
          <a:p>
            <a:r>
              <a:rPr lang="ru-RU" sz="2000" b="1" dirty="0" smtClean="0">
                <a:solidFill>
                  <a:schemeClr val="bg1">
                    <a:lumMod val="95000"/>
                  </a:schemeClr>
                </a:solidFill>
              </a:rPr>
              <a:t>Илья Ефимович Репин</a:t>
            </a:r>
            <a:endParaRPr lang="ru-RU"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Воскрешение Дочери Иаира1, Поленов Василий Дмитриевич. 1000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Воскрешение Дочери Иаира1, Поленов Василий Дмитриевич. 1000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Воскрешение Дочери Иаира1, Поленов Василий Дмитриевич. 1000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Воскрешение Дочери Иаира1, Поленов Василий Дмитриевич. 1000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Воскрешение Дочери Иаира1, Поленов Василий Дмитриевич. 1000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000034.jpg"/>
          <p:cNvPicPr>
            <a:picLocks noChangeAspect="1"/>
          </p:cNvPicPr>
          <p:nvPr/>
        </p:nvPicPr>
        <p:blipFill>
          <a:blip r:embed="rId3"/>
          <a:stretch>
            <a:fillRect/>
          </a:stretch>
        </p:blipFill>
        <p:spPr>
          <a:xfrm>
            <a:off x="0" y="0"/>
            <a:ext cx="9144000" cy="6858000"/>
          </a:xfrm>
          <a:prstGeom prst="rect">
            <a:avLst/>
          </a:prstGeom>
        </p:spPr>
      </p:pic>
      <p:pic>
        <p:nvPicPr>
          <p:cNvPr id="9" name="Klassicheskaya-muzyka-Bethoven---Lunnaya-sonata-soch-27-2(muzofon.com).mp3">
            <a:hlinkClick r:id="" action="ppaction://media"/>
          </p:cNvPr>
          <p:cNvPicPr>
            <a:picLocks noRot="1" noChangeAspect="1"/>
          </p:cNvPicPr>
          <p:nvPr>
            <a:audioFile r:link="rId1"/>
          </p:nvPr>
        </p:nvPicPr>
        <p:blipFill>
          <a:blip r:embed="rId4"/>
          <a:stretch>
            <a:fillRect/>
          </a:stretch>
        </p:blipFill>
        <p:spPr>
          <a:xfrm>
            <a:off x="357158" y="357166"/>
            <a:ext cx="642942" cy="64294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536"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072338"/>
          </a:xfrm>
        </p:spPr>
        <p:txBody>
          <a:bodyPr>
            <a:normAutofit/>
          </a:bodyPr>
          <a:lstStyle/>
          <a:p>
            <a:r>
              <a:rPr lang="ru-RU" sz="3100" b="1" dirty="0"/>
              <a:t> Все художественные произведения – и музыки, и изобразительного искусства, и литературы – рождаются из единого источника. Источник этот – сама жизнь. Понять по-настоящему произведение искусства – значит проникнуться его содержанием, осознать, на какой жизненной почве оно возникло и выросло.</a:t>
            </a:r>
            <a:br>
              <a:rPr lang="ru-RU" sz="3100" b="1" dirty="0"/>
            </a:br>
            <a:r>
              <a:rPr lang="ru-RU" sz="3100" b="1" dirty="0"/>
              <a:t>Связь музыки и литературы бесспорна и очевидна, а вот музыка и изобразительное искусство образуют более сложный союз.</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7286676"/>
          </a:xfrm>
        </p:spPr>
        <p:txBody>
          <a:bodyPr>
            <a:normAutofit fontScale="90000"/>
          </a:bodyPr>
          <a:lstStyle/>
          <a:p>
            <a:r>
              <a:rPr lang="ru-RU" sz="2700" b="1" dirty="0" smtClean="0">
                <a:cs typeface="Aharoni" pitchFamily="2" charset="-79"/>
              </a:rPr>
              <a:t>  - </a:t>
            </a:r>
            <a:r>
              <a:rPr lang="ru-RU" sz="2700" b="1" dirty="0">
                <a:cs typeface="Aharoni" pitchFamily="2" charset="-79"/>
              </a:rPr>
              <a:t>Музыка и поэзия - искусства временные, они взаимодействуют в едином потоке звучания, едином биении ритмического пульса.</a:t>
            </a:r>
            <a:br>
              <a:rPr lang="ru-RU" sz="2700" b="1" dirty="0">
                <a:cs typeface="Aharoni" pitchFamily="2" charset="-79"/>
              </a:rPr>
            </a:br>
            <a:r>
              <a:rPr lang="ru-RU" sz="2700" b="1" dirty="0">
                <a:cs typeface="Aharoni" pitchFamily="2" charset="-79"/>
              </a:rPr>
              <a:t>Изобразительное искусство - явление пространственное, </a:t>
            </a:r>
            <a:r>
              <a:rPr lang="ru-RU" sz="2700" b="1" dirty="0" smtClean="0">
                <a:cs typeface="Aharoni" pitchFamily="2" charset="-79"/>
              </a:rPr>
              <a:t>это цвет, </a:t>
            </a:r>
            <a:r>
              <a:rPr lang="ru-RU" sz="2700" b="1" dirty="0">
                <a:cs typeface="Aharoni" pitchFamily="2" charset="-79"/>
              </a:rPr>
              <a:t>линии и формы. Вроде бы ничего общего с музыкой, у которой своя художественная область. Встретиться они, конечно, могут, например, в опере, балете, либо в другом музыкальном спектакле, где действие требует и </a:t>
            </a:r>
            <a:r>
              <a:rPr lang="ru-RU" sz="2700" b="1" dirty="0" smtClean="0">
                <a:cs typeface="Aharoni" pitchFamily="2" charset="-79"/>
              </a:rPr>
              <a:t>музыкального </a:t>
            </a:r>
            <a:r>
              <a:rPr lang="ru-RU" sz="2700" b="1" dirty="0">
                <a:cs typeface="Aharoni" pitchFamily="2" charset="-79"/>
              </a:rPr>
              <a:t>выражения, и декоративного оформления.</a:t>
            </a:r>
            <a:br>
              <a:rPr lang="ru-RU" sz="2700" b="1" dirty="0">
                <a:cs typeface="Aharoni" pitchFamily="2" charset="-79"/>
              </a:rPr>
            </a:br>
            <a:r>
              <a:rPr lang="ru-RU" sz="2700" b="1" dirty="0">
                <a:cs typeface="Aharoni" pitchFamily="2" charset="-79"/>
              </a:rPr>
              <a:t>Изучая различные музыкальные произведения, мы встречаем в ней не только песни и сказки, поэмы и баллады, не только оперы, навеянные литературными образами - такие, как, например, «Снегурочка» Н. Римского-Корсакова, «Руслан и Людмила» М. Глинки, «Орфей и </a:t>
            </a:r>
            <a:r>
              <a:rPr lang="ru-RU" sz="2700" b="1" dirty="0" err="1">
                <a:cs typeface="Aharoni" pitchFamily="2" charset="-79"/>
              </a:rPr>
              <a:t>Эвридика</a:t>
            </a:r>
            <a:r>
              <a:rPr lang="ru-RU" sz="2700" b="1" dirty="0">
                <a:cs typeface="Aharoni" pitchFamily="2" charset="-79"/>
              </a:rPr>
              <a:t>» К. </a:t>
            </a:r>
            <a:r>
              <a:rPr lang="ru-RU" sz="2700" b="1" dirty="0" err="1" smtClean="0">
                <a:cs typeface="Aharoni" pitchFamily="2" charset="-79"/>
              </a:rPr>
              <a:t>Глюка</a:t>
            </a:r>
            <a:r>
              <a:rPr lang="ru-RU" sz="2700" b="1" dirty="0" smtClean="0">
                <a:cs typeface="Aharoni" pitchFamily="2" charset="-79"/>
              </a:rPr>
              <a:t>.</a:t>
            </a:r>
            <a:br>
              <a:rPr lang="ru-RU" sz="2700" b="1" dirty="0" smtClean="0">
                <a:cs typeface="Aharoni" pitchFamily="2" charset="-79"/>
              </a:rPr>
            </a:br>
            <a:r>
              <a:rPr lang="ru-RU" sz="2700" b="1" dirty="0" smtClean="0">
                <a:cs typeface="Aharoni" pitchFamily="2" charset="-79"/>
              </a:rPr>
              <a:t/>
            </a:r>
            <a:br>
              <a:rPr lang="ru-RU" sz="2700" b="1" dirty="0" smtClean="0">
                <a:cs typeface="Aharoni" pitchFamily="2" charset="-79"/>
              </a:rPr>
            </a:br>
            <a:r>
              <a:rPr lang="ru-RU" sz="2700" b="1" dirty="0" smtClean="0">
                <a:cs typeface="Aharoni" pitchFamily="2" charset="-79"/>
              </a:rPr>
              <a:t/>
            </a:r>
            <a:br>
              <a:rPr lang="ru-RU" sz="2700" b="1" dirty="0" smtClean="0">
                <a:cs typeface="Aharoni" pitchFamily="2" charset="-79"/>
              </a:rPr>
            </a:br>
            <a:r>
              <a:rPr lang="ru-RU" sz="2200" b="1" dirty="0">
                <a:cs typeface="Aharoni" pitchFamily="2" charset="-79"/>
              </a:rPr>
              <a:t/>
            </a:r>
            <a:br>
              <a:rPr lang="ru-RU" sz="2200" b="1" dirty="0">
                <a:cs typeface="Aharoni" pitchFamily="2" charset="-79"/>
              </a:rPr>
            </a:br>
            <a:endParaRPr lang="ru-RU" sz="2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25800"/>
          </a:xfrm>
        </p:spPr>
        <p:txBody>
          <a:bodyPr>
            <a:normAutofit/>
          </a:bodyPr>
          <a:lstStyle/>
          <a:p>
            <a:r>
              <a:rPr lang="ru-RU" sz="2800" b="1" dirty="0" smtClean="0">
                <a:hlinkClick r:id="rId2" tooltip="Врубель, Михаил Александрович"/>
              </a:rPr>
              <a:t>Врубель Михаил Александрович</a:t>
            </a:r>
            <a:r>
              <a:rPr lang="ru-RU" sz="2800" b="1" dirty="0" smtClean="0"/>
              <a:t> (1856 – 1910), написал картину «Царевна-лебедь»</a:t>
            </a:r>
            <a:r>
              <a:rPr lang="ru-RU" sz="2800" dirty="0" smtClean="0"/>
              <a:t> </a:t>
            </a:r>
            <a:r>
              <a:rPr lang="ru-RU" sz="2800" b="1" dirty="0" smtClean="0"/>
              <a:t/>
            </a:r>
            <a:br>
              <a:rPr lang="ru-RU" sz="2800" b="1" dirty="0" smtClean="0"/>
            </a:br>
            <a:r>
              <a:rPr lang="ru-RU" sz="2800" b="1" dirty="0" smtClean="0"/>
              <a:t/>
            </a:r>
            <a:br>
              <a:rPr lang="ru-RU" sz="2800" b="1" dirty="0" smtClean="0"/>
            </a:br>
            <a:r>
              <a:rPr lang="ru-RU" sz="2800" b="1" dirty="0" smtClean="0"/>
              <a:t/>
            </a:r>
            <a:br>
              <a:rPr lang="ru-RU" sz="2800" b="1" dirty="0" smtClean="0"/>
            </a:br>
            <a:r>
              <a:rPr lang="ru-RU" sz="2800" b="1" dirty="0" smtClean="0"/>
              <a:t/>
            </a:r>
            <a:br>
              <a:rPr lang="ru-RU" sz="2800" b="1" dirty="0" smtClean="0"/>
            </a:br>
            <a:endParaRPr lang="ru-RU" sz="2800" b="1" dirty="0"/>
          </a:p>
        </p:txBody>
      </p:sp>
      <p:pic>
        <p:nvPicPr>
          <p:cNvPr id="3" name="Рисунок 2" descr="get_img.jpg"/>
          <p:cNvPicPr>
            <a:picLocks noChangeAspect="1"/>
          </p:cNvPicPr>
          <p:nvPr/>
        </p:nvPicPr>
        <p:blipFill>
          <a:blip r:embed="rId3"/>
          <a:stretch>
            <a:fillRect/>
          </a:stretch>
        </p:blipFill>
        <p:spPr>
          <a:xfrm>
            <a:off x="2571736" y="1571612"/>
            <a:ext cx="4191000" cy="50768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588</TotalTime>
  <Words>889</Words>
  <Application>Microsoft Office PowerPoint</Application>
  <PresentationFormat>Экран (4:3)</PresentationFormat>
  <Paragraphs>73</Paragraphs>
  <Slides>39</Slides>
  <Notes>2</Notes>
  <HiddenSlides>0</HiddenSlides>
  <MMClips>5</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Особенности русской художественной картины мира в произведениях живописи и музыки.</vt:lpstr>
      <vt:lpstr>Живопись даёт образ и мысль,  и нужно создать в своём воображение настроение.  Поэзия слова даёт мысль, и по ней нужно создать образ и настроение, а музыка даёт настроение,  и по нём надобно воссоздать мысль и образ.  Н. Римский-Корсаков </vt:lpstr>
      <vt:lpstr>Цели : исследовать значение изобразительного искусства для воплощения музыкальных образов; находить ассоциативные связи между художественными образами музыки и другими видами искусства; анализировать многообразие связей музыки, литературы и изобразительного искусства; понимать характерные особенности музыкального языка и передавать их в исполнении.</vt:lpstr>
      <vt:lpstr>«Всех звуков и цветов соотношенья, А также способы переложенья Любых оттенков цвета в ноты, звуки. О, как хотелось мне азы науки такой постичь!»                                           (Г. Гессе)</vt:lpstr>
      <vt:lpstr>Изобразительное искусство постоянно вдохновляет музыкантов. Благотворная роль музыки сказалась и на работе художников. «Без музыки я не мыслю жизни», - говорил Репин. Когда живописец создавал свою первую большую картину «Воскрешение дочери Иаира», его младший брат, студент консерватории, играл на рояле «Лунную сонату» Бетховена. И вместе с красками на полотно как бы проникали эти звуки, помогая художнику внести ноты скорби в картину.  (Бетховен «Лунная саната)</vt:lpstr>
      <vt:lpstr>Слайд 6</vt:lpstr>
      <vt:lpstr> Все художественные произведения – и музыки, и изобразительного искусства, и литературы – рождаются из единого источника. Источник этот – сама жизнь. Понять по-настоящему произведение искусства – значит проникнуться его содержанием, осознать, на какой жизненной почве оно возникло и выросло. Связь музыки и литературы бесспорна и очевидна, а вот музыка и изобразительное искусство образуют более сложный союз. </vt:lpstr>
      <vt:lpstr>  - Музыка и поэзия - искусства временные, они взаимодействуют в едином потоке звучания, едином биении ритмического пульса. Изобразительное искусство - явление пространственное, это цвет, линии и формы. Вроде бы ничего общего с музыкой, у которой своя художественная область. Встретиться они, конечно, могут, например, в опере, балете, либо в другом музыкальном спектакле, где действие требует и музыкального выражения, и декоративного оформления. Изучая различные музыкальные произведения, мы встречаем в ней не только песни и сказки, поэмы и баллады, не только оперы, навеянные литературными образами - такие, как, например, «Снегурочка» Н. Римского-Корсакова, «Руслан и Людмила» М. Глинки, «Орфей и Эвридика» К. Глюка.    </vt:lpstr>
      <vt:lpstr>Врубель Михаил Александрович (1856 – 1910), написал картину «Царевна-лебедь»     </vt:lpstr>
      <vt:lpstr>Слайд 10</vt:lpstr>
      <vt:lpstr>Под впечатлением оперы он начинает писать картину «Царевна-Лебедь», которая явилась сценическим портретом Надежды Забелы-Врубель. Но полотно изображает не саму певицу, а загадочный образ Царевны, который был навеян ее лирическим и душевным пением. В момент, когда лебедь перевоплощается в нежную и таинственную красавицу-царевну время словно застыло, а свет заката преобразил реальность, и она стала зыбкая и многозначительная. А большие глаза Царевны-Лебедя сверкают как драгоценные камни кокошника, обилие и тяжесть которых делают лишь более выразительным ее хрупкий образ.</vt:lpstr>
      <vt:lpstr>    </vt:lpstr>
      <vt:lpstr>Картинки с выставки - один из лучших шедевров в русской фортепианной музыке (1874). По форме это сюита, состоящая из десяти пьес, каждая из которых отражает содержание одной из картин художника Виктора Александровича Гартмана. Виктор Гартман особенно ярко проявил себя не столько художником, сколько талантливым архитектором, сформировавшим в архитектуре свой собственный стиль под названием «русский стиль». </vt:lpstr>
      <vt:lpstr> МУСОРГСКИЙ Модест Петрович  </vt:lpstr>
      <vt:lpstr>Слайд 15</vt:lpstr>
      <vt:lpstr>Музыка и пейзаж.  «Что завистливо разделила воля богов, соединяет богиня Фантазия, так что каждый Звук знает свой Цвет, сквозь каждый листок просвечивает сладостный Голос, зовущий собратьями Цвет, Пенье, Аромат»,- писал немецкий поэт-романтик Людвиг Тик. Он имел в виду, что каждое искусство выражает своё: живопись –цвет, поэзия – слово, музыка – звук.  </vt:lpstr>
      <vt:lpstr>Поэтический пейзаж. Разделив звук и цвет, проведя границы между искусствами, боги не затронули мир природы, который живёт и дышит в единстве своих проявлений. Каждое искусство, стремясь создать свой собственный полноценный мир, способно сказать больше того, что ему традиционно приписывают.    Отрывок из романа А. Пушкина «Евгений Онегин  </vt:lpstr>
      <vt:lpstr>Вот север, тучи нагоняя, Дохнул, завыл – и вот сама Идёт волшебница зима. Пришла, рассыпалась; клоками Повисла на суках дубов; Легла волнистыми коврами Среди полей, вокруг холмов; Брега с недвижною рекою Сравняла пухлой пеленою; Блеснул мороз. И рады мы Проказам матушки зимы.</vt:lpstr>
      <vt:lpstr>Слайд 19</vt:lpstr>
      <vt:lpstr>Так описывал А. Пушкин яркие картины приходы зимы. Приведённый отрывок – настоящий поэтический пейзаж. В нём каждая строка наделена живописным образом. Зима предстаёт как величественное снежное царство. На ветвях, на полях и холмах – всюду бескрайний снежный покров. Даже на этом маленьком примере видно, что у литературы достаточно изобразительных средств – её красочные эпитеты и метафоры рисуют яркий зрительный образ. </vt:lpstr>
      <vt:lpstr>Пейзаж музыкальный. Но ведь по-своему ярки и музыкальные пейзажи. Какие цветы, какие снежинки порой можно «увидеть» в музыке! Вот один из «зимних» музыкальных пейзажей – Вариация Феи зимы из балета С. Прокофьева «Золушка». </vt:lpstr>
      <vt:lpstr>Прокофьев Сергей Сергеевич (1891-1953)</vt:lpstr>
      <vt:lpstr> Вариация Феи зимы из балета С. Прокофьева «Золушка».     </vt:lpstr>
      <vt:lpstr>Слайд 24</vt:lpstr>
      <vt:lpstr>Картина «Золотая осень»</vt:lpstr>
      <vt:lpstr>Осень – самое любимое время года Левитана, и больше всего картин художник посвятил именно осени. Одно из самых известных полотен – «Золотая осень» - написано в 1895 году. Картина «Золотая осень» дает ощущение жизненной энергии, внутренней напряженности, всплеска чувств. Художник изобразил уголок природы с бегущим ручейком и березовой рощицей на берегу. Стоит великолепный солнечный осенний день. Воздух прозрачен и свеж, в нем ещё разлито тепло. Торжественный покой царит во всей природе: прозрачна ясность далей, неподвижна листва на деревьях и по-осеннему спокойна вода в речке. </vt:lpstr>
      <vt:lpstr>Петр  Ильич  Чайковский (1840-1893)</vt:lpstr>
      <vt:lpstr>В пьесе . Чайковского из цикла “Времена года” слышится не только сожаление об увядающей природе, но и осенняя песня в жизни человека. Певучесть мелодии пьесы напоминает протяжную  русскую народную песню. Интонации мелодии похожи на вздохи, отражающие душевную боль и безысходную печаль. Вот эту тишину осени, задумчивость природы передал Пётр Ильич Чайковский в своей «Осенней песне»     </vt:lpstr>
      <vt:lpstr>Каждый творец по-своему отражает мир, композитор – звуками, художник – красками, поэт – в стихах или прозе. Какие выразительные средства используют художники?   В изобразительном искусстве средством художественной выразительности являются изобразительные краски.    Цвет, цветовые сочетания, контур, тон   В музыке средством художественной выразительности являются музыкальные краски.  Музыка настолько ярко и убедительно передаёт впечатления композитора от картин природы, что мы начинаем, словно бы видеть эти картины, а помогают ему в этом – выразительные средства: лад, тембр, динамические оттенки, мелодия, гармония.   </vt:lpstr>
      <vt:lpstr>Слайд 30</vt:lpstr>
      <vt:lpstr>Слайд 31</vt:lpstr>
      <vt:lpstr>Слайд 32</vt:lpstr>
      <vt:lpstr>В городе Елабуга сохранился дом, в котором родился и жил И.И. Шишкин – художник XIX века. В сокровищнице русского искусства Ивану Ивановичу Шишкину принадлежит одно из самых почетных мест. С его именем связана история отечественного пейзажа второй половины XIX столетия. Произведения выдающегося лучшие из которых стали классикой национальной живописи, обрели огромную популярность. Его называли «Царём леса». И конечно вам знакомы его картины.</vt:lpstr>
      <vt:lpstr>Слайд 34</vt:lpstr>
      <vt:lpstr>Слайд 35</vt:lpstr>
      <vt:lpstr>Слайд 36</vt:lpstr>
      <vt:lpstr>Слайд 37</vt:lpstr>
      <vt:lpstr>Слайд 38</vt:lpstr>
      <vt:lpstr>Музыкальность живописи – это не только угадываемые, предполагаемые звуки- звуки, зарождающиеся в душе композитора, звуки музыкальных инструментов, звуки природы, - но и такие чисто изобразительные свойства картины, как её колорит, композиция линий и цветовых сочетаний, расположение ритмических элементов, вся организация художественного пространства. Такая связь живописи и музыки конечно же метафорична, но то, что она существует, подтвердит каждый художник.</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русской художественной картины мира в произведениях живописи и музыки.</dc:title>
  <dc:creator>user</dc:creator>
  <cp:lastModifiedBy>user</cp:lastModifiedBy>
  <cp:revision>55</cp:revision>
  <dcterms:created xsi:type="dcterms:W3CDTF">2015-02-08T11:36:56Z</dcterms:created>
  <dcterms:modified xsi:type="dcterms:W3CDTF">2015-02-17T16:07:54Z</dcterms:modified>
</cp:coreProperties>
</file>