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5" r:id="rId3"/>
    <p:sldId id="266" r:id="rId4"/>
    <p:sldId id="298" r:id="rId5"/>
    <p:sldId id="267" r:id="rId6"/>
    <p:sldId id="268" r:id="rId7"/>
    <p:sldId id="269" r:id="rId8"/>
    <p:sldId id="270" r:id="rId9"/>
    <p:sldId id="295" r:id="rId10"/>
    <p:sldId id="271" r:id="rId11"/>
    <p:sldId id="272" r:id="rId12"/>
    <p:sldId id="273" r:id="rId13"/>
    <p:sldId id="274" r:id="rId14"/>
    <p:sldId id="296" r:id="rId15"/>
    <p:sldId id="275" r:id="rId16"/>
    <p:sldId id="276" r:id="rId17"/>
    <p:sldId id="262" r:id="rId18"/>
    <p:sldId id="263" r:id="rId19"/>
    <p:sldId id="264" r:id="rId20"/>
    <p:sldId id="257" r:id="rId21"/>
    <p:sldId id="258" r:id="rId22"/>
    <p:sldId id="259" r:id="rId23"/>
    <p:sldId id="260" r:id="rId24"/>
    <p:sldId id="261" r:id="rId25"/>
    <p:sldId id="277" r:id="rId26"/>
    <p:sldId id="278" r:id="rId27"/>
    <p:sldId id="279" r:id="rId28"/>
    <p:sldId id="281" r:id="rId29"/>
    <p:sldId id="283" r:id="rId30"/>
    <p:sldId id="294" r:id="rId31"/>
    <p:sldId id="280" r:id="rId32"/>
    <p:sldId id="284" r:id="rId33"/>
    <p:sldId id="285" r:id="rId34"/>
    <p:sldId id="286" r:id="rId35"/>
    <p:sldId id="287" r:id="rId36"/>
    <p:sldId id="288" r:id="rId37"/>
    <p:sldId id="297" r:id="rId38"/>
    <p:sldId id="289" r:id="rId39"/>
    <p:sldId id="291" r:id="rId40"/>
    <p:sldId id="292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75" autoAdjust="0"/>
  </p:normalViewPr>
  <p:slideViewPr>
    <p:cSldViewPr>
      <p:cViewPr>
        <p:scale>
          <a:sx n="75" d="100"/>
          <a:sy n="75" d="100"/>
        </p:scale>
        <p:origin x="-2640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9E2E3FE-DB6A-4385-9BB4-7082BB42745A}" type="datetimeFigureOut">
              <a:rPr lang="ru-RU" smtClean="0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0F6BC92-A8AB-469C-BF71-BA8DAB0CDD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8DBF51-1E5F-4556-9BA3-D43EC1EAC60C}" type="datetimeFigureOut">
              <a:rPr lang="ru-RU" smtClean="0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C617E1-F2DD-45E6-9096-18B90288CE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33F472-4D0C-4D41-B314-65E919CFEEE6}" type="datetimeFigureOut">
              <a:rPr lang="ru-RU" smtClean="0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B0A430-1DA9-48C4-A9FD-E440A9C78A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C77FDE-4013-498D-A137-DC67945800FF}" type="datetimeFigureOut">
              <a:rPr lang="ru-RU" smtClean="0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90D8E2-3941-4D27-8063-C95FDE46B5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96BC55-AB7A-43C3-9CCB-AAA3EC2BBD92}" type="datetimeFigureOut">
              <a:rPr lang="ru-RU" smtClean="0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71A477-3F3B-41F5-9E15-21C72B0006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F823E8-0548-4B1F-BBA7-804B2AE48AAF}" type="datetimeFigureOut">
              <a:rPr lang="ru-RU" smtClean="0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882BCF-ABCD-4165-9515-62DB861329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4FFCC7-3D37-4626-91B0-8F5B5B11B8E3}" type="datetimeFigureOut">
              <a:rPr lang="ru-RU" smtClean="0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8129A5-738E-4552-8EED-1D45685A97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8C4ADA-71A7-4374-80FC-C1B11F743ED6}" type="datetimeFigureOut">
              <a:rPr lang="ru-RU" smtClean="0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C99CD44-2D09-4032-AB98-7E831CA777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382A3D-3FC3-4AD6-A18E-366A24298FDF}" type="datetimeFigureOut">
              <a:rPr lang="ru-RU" smtClean="0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A6AFE8-62DB-4DBF-955D-E483340AE3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80663590-8947-4D72-9C71-092CAA433A9A}" type="datetimeFigureOut">
              <a:rPr lang="ru-RU" smtClean="0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F7F10C-E888-4E67-BC3B-58C502545E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001491F-A1D1-4F3B-8638-A32E0196449E}" type="datetimeFigureOut">
              <a:rPr lang="ru-RU" smtClean="0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D4B6E9A-0B6E-4CF5-935A-4B202B37B0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696BC55-AB7A-43C3-9CCB-AAA3EC2BBD92}" type="datetimeFigureOut">
              <a:rPr lang="ru-RU" smtClean="0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571A477-3F3B-41F5-9E15-21C72B0006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navigator.rusedu.net/resource/1516/90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navigator.rusedu.net/gallery/1516/previews/9080-1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butuzici.ru/vse-dlja-prazdnikov/1541-15-maja-den-semi-1-ijunja-den-zaschity-detej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butuzici.ru/images/prazdniki_baneri/den_sim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navigator.rusedu.net/resource/1516/90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navigator.rusedu.net/gallery/1516/previews/9080-1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navigator.rusedu.net/resource/1516/90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navigator.rusedu.net/gallery/1516/previews/9080-1.jp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navigator.rusedu.net/resource/1516/90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navigator.rusedu.net/gallery/1516/previews/9080-1.jp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navigator.rusedu.net/resource/1516/90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navigator.rusedu.net/gallery/1516/previews/9080-1.j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tvoyrebenok.ru/igry_s_bukvami.s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tvoyrebenok.ru/images/icons/kid_games/12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navigator.rusedu.net/resource/1516/90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navigator.rusedu.net/gallery/1516/previews/9080-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navigator.rusedu.net/resource/1516/90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navigator.rusedu.net/gallery/1516/previews/9080-1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navigator.rusedu.net/resource/1516/90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navigator.rusedu.net/gallery/1516/previews/9080-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000108"/>
            <a:ext cx="8229600" cy="238320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«Формирование речи детей средствами нетрадиционной артикуляционной гимнастики»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996" y="3786190"/>
            <a:ext cx="9120004" cy="100412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Опыт работы воспитателя логопедической группы </a:t>
            </a:r>
          </a:p>
          <a:p>
            <a:pPr algn="ctr"/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Шкарпетовой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Галины Юрьевны</a:t>
            </a:r>
          </a:p>
          <a:p>
            <a:pPr algn="l"/>
            <a:endParaRPr lang="ru-RU" sz="1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786454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МДОУ ИРМО «Марковский детский сад комбинированного вида»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429684" cy="4525963"/>
          </a:xfrm>
        </p:spPr>
        <p:txBody>
          <a:bodyPr/>
          <a:lstStyle/>
          <a:p>
            <a:r>
              <a:rPr lang="ru-RU" dirty="0" smtClean="0"/>
              <a:t>подготовила консультации для воспитателей по данной теме; </a:t>
            </a:r>
          </a:p>
          <a:p>
            <a:r>
              <a:rPr lang="ru-RU" dirty="0" smtClean="0"/>
              <a:t>провела мастер-класс на семинаре с показом традиционных и нетрадиционных приёмов коррекционной гимнастики.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Взаимодействие с педагогами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10" descr="http://navigator.rusedu.net/gallery/1516/previews/9080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572264" y="4786322"/>
            <a:ext cx="1728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472518" cy="45259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консультации о значимости артикуляционной гимнастики для выработки правильного звукопроизношения;</a:t>
            </a:r>
          </a:p>
          <a:p>
            <a:pPr algn="just"/>
            <a:r>
              <a:rPr lang="ru-RU" dirty="0" smtClean="0"/>
              <a:t>мастер-классы на темы: «Уроки </a:t>
            </a:r>
            <a:r>
              <a:rPr lang="ru-RU" dirty="0" err="1" smtClean="0"/>
              <a:t>Звукознайки</a:t>
            </a:r>
            <a:r>
              <a:rPr lang="ru-RU" dirty="0" smtClean="0"/>
              <a:t>», «Трудности трудных звуков», «Игротека для заботливых родителей»;</a:t>
            </a:r>
          </a:p>
          <a:p>
            <a:pPr algn="just"/>
            <a:r>
              <a:rPr lang="ru-RU" dirty="0" smtClean="0"/>
              <a:t>папки-передвижки, </a:t>
            </a:r>
            <a:r>
              <a:rPr lang="ru-RU" dirty="0" err="1" smtClean="0"/>
              <a:t>фотопрезентации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индивидуальные беседы с родителями.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Взаимодействие с семьями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9" descr="http://www.butuzici.ru/images/prazdniki_baneri/den_sim.pn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000760" y="4786322"/>
            <a:ext cx="2357454" cy="186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2928958"/>
          </a:xfrm>
        </p:spPr>
        <p:txBody>
          <a:bodyPr>
            <a:normAutofit/>
          </a:bodyPr>
          <a:lstStyle/>
          <a:p>
            <a:r>
              <a:rPr lang="ru-RU" dirty="0" smtClean="0"/>
              <a:t>использование стихотворных текстов, считалочек</a:t>
            </a:r>
          </a:p>
          <a:p>
            <a:r>
              <a:rPr lang="ru-RU" dirty="0" smtClean="0"/>
              <a:t>метод биоэнергопластики</a:t>
            </a:r>
          </a:p>
          <a:p>
            <a:r>
              <a:rPr lang="ru-RU" dirty="0" smtClean="0"/>
              <a:t>театр пальчиков и язычка</a:t>
            </a:r>
          </a:p>
          <a:p>
            <a:r>
              <a:rPr lang="ru-RU" dirty="0" smtClean="0"/>
              <a:t>использование комплексных разминок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390736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Методы и приёмы 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работы с детьми: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10" descr="http://navigator.rusedu.net/gallery/1516/previews/9080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500826" y="4786322"/>
            <a:ext cx="1728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3" descr="DSC0262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47664" y="2276872"/>
            <a:ext cx="5843847" cy="43849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Игровые комплексы артикуляционных упражнений по лексическим темам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421" y="2285992"/>
            <a:ext cx="5048285" cy="378621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Комплекс упражнений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«Дикие обезьянки»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19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Содержимое 3" descr="DSC0251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643174" y="1285860"/>
            <a:ext cx="3495352" cy="466091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Наглядное пособие «Колобок»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Содержимое 3" descr="DSC0251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14480" y="1714488"/>
            <a:ext cx="5524666" cy="41443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Артикуляционное упражнение «Качели»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Содержимое 3" descr="DSC0252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14480" y="1500174"/>
            <a:ext cx="5813838" cy="43607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</a:rPr>
              <a:t>Артикуляционное упражнение «Маятник»</a:t>
            </a:r>
            <a:endParaRPr lang="ru-RU" sz="3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Содержимое 3" descr="DSC0252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20" y="1214422"/>
            <a:ext cx="4154487" cy="311508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«Вкусное варенье»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7651" name="Рисунок 4" descr="DSC0252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429000"/>
            <a:ext cx="4143404" cy="310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Содержимое 3" descr="DSC0252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63688" y="2060848"/>
            <a:ext cx="5594394" cy="41976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Логопедическое пособие</a:t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«Волшебные кубы»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357159" y="928670"/>
            <a:ext cx="8358246" cy="492922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Любой из нас пришёл на свет на этот</a:t>
            </a:r>
          </a:p>
          <a:p>
            <a:pPr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Творить добро, надеяться, любить.</a:t>
            </a:r>
          </a:p>
          <a:p>
            <a:pPr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Смеяться, плакать, но при всём при этом</a:t>
            </a:r>
          </a:p>
          <a:p>
            <a:pPr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Должны мы научиться говорить.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3284984"/>
            <a:ext cx="4619625" cy="304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Содержимое 6" descr="DSC0253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10" y="1428736"/>
            <a:ext cx="3462084" cy="46171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</a:rPr>
              <a:t>   «Барабанщики»                «Дудочка»</a:t>
            </a:r>
            <a:endParaRPr lang="ru-RU" sz="3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9698" name="Рисунок 4" descr="DSC0255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99202" y="1412776"/>
            <a:ext cx="3455985" cy="460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Содержимое 7" descr="DSC0256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282" y="1357298"/>
            <a:ext cx="4227510" cy="317026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</a:rPr>
              <a:t>		     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«Улыбка»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</a:rPr>
              <a:t>				</a:t>
            </a:r>
            <a:endParaRPr lang="ru-RU" sz="3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23" name="Рисунок 9" descr="DSC0256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357562"/>
            <a:ext cx="4190238" cy="314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Содержимое 3" descr="DSC0257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6024" y="1481138"/>
            <a:ext cx="6031952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</a:rPr>
              <a:t>	   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Упражнения с ложкой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Содержимое 3" descr="DSC0257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20" y="500042"/>
            <a:ext cx="4359275" cy="3268663"/>
          </a:xfrm>
        </p:spPr>
      </p:pic>
      <p:pic>
        <p:nvPicPr>
          <p:cNvPr id="32771" name="Рисунок 4" descr="DSC0257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286124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Содержимое 3" descr="DSC0258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58" y="500042"/>
            <a:ext cx="4321175" cy="3240088"/>
          </a:xfrm>
        </p:spPr>
      </p:pic>
      <p:pic>
        <p:nvPicPr>
          <p:cNvPr id="33795" name="Рисунок 4" descr="DSC0258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214686"/>
            <a:ext cx="4286280" cy="321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Содержимое 3" descr="DSC0258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56024" y="1481138"/>
            <a:ext cx="6031952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</a:rPr>
              <a:t>		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«Сладкая зарядка»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Содержимое 3" descr="DSC0259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282" y="2500306"/>
            <a:ext cx="4321175" cy="32400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«Сладкая зарядка»</a:t>
            </a:r>
            <a:endParaRPr lang="ru-RU" sz="4000" dirty="0"/>
          </a:p>
        </p:txBody>
      </p:sp>
      <p:pic>
        <p:nvPicPr>
          <p:cNvPr id="35843" name="Рисунок 4" descr="DSC0258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643050"/>
            <a:ext cx="433913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Содержимое 3" descr="DSC0259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536" y="620688"/>
            <a:ext cx="4219575" cy="3163888"/>
          </a:xfrm>
        </p:spPr>
      </p:pic>
      <p:pic>
        <p:nvPicPr>
          <p:cNvPr id="36867" name="Рисунок 4" descr="DSC0259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286124"/>
            <a:ext cx="4214842" cy="316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dirty="0" smtClean="0"/>
              <a:t>  </a:t>
            </a:r>
            <a:r>
              <a:rPr lang="ru-RU" b="1" dirty="0" err="1" smtClean="0"/>
              <a:t>Биоэнергопластика</a:t>
            </a:r>
            <a:r>
              <a:rPr lang="ru-RU" b="1" dirty="0" smtClean="0"/>
              <a:t> – это </a:t>
            </a:r>
            <a:r>
              <a:rPr lang="ru-RU" b="1" dirty="0" err="1" smtClean="0"/>
              <a:t>содружественное</a:t>
            </a:r>
            <a:r>
              <a:rPr lang="ru-RU" b="1" dirty="0" smtClean="0"/>
              <a:t> взаимодействие руки и языка.</a:t>
            </a:r>
          </a:p>
          <a:p>
            <a:pPr>
              <a:buFont typeface="Wingdings 2" pitchFamily="18" charset="2"/>
              <a:buNone/>
            </a:pPr>
            <a:endParaRPr lang="ru-RU" b="1" dirty="0" smtClean="0"/>
          </a:p>
          <a:p>
            <a:pPr>
              <a:buFont typeface="Wingdings 2" pitchFamily="18" charset="2"/>
              <a:buNone/>
            </a:pPr>
            <a:r>
              <a:rPr lang="ru-RU" dirty="0" smtClean="0"/>
              <a:t>   На каждое артикуляционное упражнение подбираются движения кисти руки, имитирующие положение органов артикуляции</a:t>
            </a:r>
            <a:r>
              <a:rPr lang="ru-RU" dirty="0"/>
              <a:t>:</a:t>
            </a:r>
            <a:endParaRPr lang="ru-RU" dirty="0" smtClean="0"/>
          </a:p>
          <a:p>
            <a:r>
              <a:rPr lang="ru-RU" dirty="0" smtClean="0"/>
              <a:t>«театр пальчиков и язычка»</a:t>
            </a:r>
          </a:p>
          <a:p>
            <a:r>
              <a:rPr lang="ru-RU" dirty="0" smtClean="0"/>
              <a:t>«волшебные перчатки»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</a:rPr>
              <a:t>	 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Метод биоэнергопластики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10" descr="http://navigator.rusedu.net/gallery/1516/previews/9080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572264" y="4786322"/>
            <a:ext cx="1728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Содержимое 3" descr="DSC0259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71604" y="1571612"/>
            <a:ext cx="6032112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</a:t>
            </a:r>
            <a:r>
              <a:rPr lang="ru-RU" sz="3300" dirty="0" smtClean="0">
                <a:solidFill>
                  <a:schemeClr val="bg2">
                    <a:lumMod val="25000"/>
                  </a:schemeClr>
                </a:solidFill>
              </a:rPr>
              <a:t>Упражнение </a:t>
            </a:r>
            <a:br>
              <a:rPr lang="ru-RU" sz="33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300" dirty="0" smtClean="0">
                <a:solidFill>
                  <a:schemeClr val="bg2">
                    <a:lumMod val="25000"/>
                  </a:schemeClr>
                </a:solidFill>
              </a:rPr>
              <a:t>		«Волшебные перчатки»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 2" pitchFamily="18" charset="2"/>
              <a:buNone/>
            </a:pPr>
            <a:r>
              <a:rPr lang="ru-RU" dirty="0" smtClean="0"/>
              <a:t>     Важным условием для начала успешного обучения в школе является хорошо сформированная речь:</a:t>
            </a:r>
          </a:p>
          <a:p>
            <a:pPr algn="just">
              <a:buFont typeface="Wingdings 2" pitchFamily="18" charset="2"/>
              <a:buNone/>
            </a:pPr>
            <a:endParaRPr lang="ru-RU" dirty="0" smtClean="0"/>
          </a:p>
          <a:p>
            <a:r>
              <a:rPr lang="ru-RU" dirty="0" smtClean="0"/>
              <a:t>развитый фонематический слух;</a:t>
            </a:r>
          </a:p>
          <a:p>
            <a:r>
              <a:rPr lang="ru-RU" dirty="0" smtClean="0"/>
              <a:t>владение простыми формами языкового анализа и синтеза;</a:t>
            </a:r>
          </a:p>
          <a:p>
            <a:r>
              <a:rPr lang="ru-RU" dirty="0" smtClean="0"/>
              <a:t>богатый словарный запас;</a:t>
            </a:r>
          </a:p>
          <a:p>
            <a:r>
              <a:rPr lang="ru-RU" dirty="0" smtClean="0"/>
              <a:t>сформированность грамматического строя речи;</a:t>
            </a:r>
          </a:p>
          <a:p>
            <a:r>
              <a:rPr lang="ru-RU" dirty="0" smtClean="0"/>
              <a:t>достаточное развитие связной речи;</a:t>
            </a:r>
          </a:p>
          <a:p>
            <a:r>
              <a:rPr lang="ru-RU" dirty="0" smtClean="0"/>
              <a:t>правильное звукопроизношение.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Актуальность проблемы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10" descr="http://navigator.rusedu.net/gallery/1516/previews/9080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572264" y="5214950"/>
            <a:ext cx="1728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8" y="-99392"/>
            <a:ext cx="9238704" cy="67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67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тренировка вестибулярного аппарата;</a:t>
            </a:r>
          </a:p>
          <a:p>
            <a:r>
              <a:rPr lang="ru-RU" dirty="0" smtClean="0"/>
              <a:t>тренировка общей координации движений;</a:t>
            </a:r>
          </a:p>
          <a:p>
            <a:r>
              <a:rPr lang="ru-RU" dirty="0" smtClean="0"/>
              <a:t>совершенствование артикуляционной и тонкой моторики;</a:t>
            </a:r>
          </a:p>
          <a:p>
            <a:r>
              <a:rPr lang="ru-RU" dirty="0" smtClean="0"/>
              <a:t>дыхательные и голосовые упражнения;</a:t>
            </a:r>
          </a:p>
          <a:p>
            <a:r>
              <a:rPr lang="ru-RU" dirty="0" smtClean="0"/>
              <a:t>задания на развитие фонематического восприятия.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</a:rPr>
              <a:t>	 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Комплексные разминки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10" descr="http://navigator.rusedu.net/gallery/1516/previews/9080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572264" y="4786322"/>
            <a:ext cx="1728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Содержимое 3" descr="DSC026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20" y="285728"/>
            <a:ext cx="4191846" cy="31432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412776"/>
            <a:ext cx="3322712" cy="157018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«Улыбка» 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b="0" dirty="0" smtClean="0">
                <a:effectLst/>
              </a:rPr>
              <a:t/>
            </a:r>
            <a:br>
              <a:rPr lang="ru-RU" sz="2800" b="0" dirty="0" smtClean="0">
                <a:effectLst/>
              </a:rPr>
            </a:br>
            <a:r>
              <a:rPr lang="ru-RU" sz="2800" b="0" dirty="0" smtClean="0">
                <a:effectLst/>
              </a:rPr>
              <a:t/>
            </a:r>
            <a:br>
              <a:rPr lang="ru-RU" sz="2800" b="0" dirty="0" smtClean="0">
                <a:effectLst/>
              </a:rPr>
            </a:br>
            <a:r>
              <a:rPr lang="ru-RU" sz="2800" b="0" dirty="0" smtClean="0">
                <a:effectLst/>
              </a:rPr>
              <a:t/>
            </a:r>
            <a:br>
              <a:rPr lang="ru-RU" sz="2800" b="0" dirty="0" smtClean="0">
                <a:effectLst/>
              </a:rPr>
            </a:br>
            <a:r>
              <a:rPr lang="ru-RU" sz="2800" b="0" dirty="0" smtClean="0">
                <a:effectLst/>
              </a:rPr>
              <a:t/>
            </a:r>
            <a:br>
              <a:rPr lang="ru-RU" sz="2800" b="0" dirty="0" smtClean="0">
                <a:effectLst/>
              </a:rPr>
            </a:br>
            <a:r>
              <a:rPr lang="ru-RU" sz="2800" b="0" dirty="0" smtClean="0">
                <a:effectLst/>
              </a:rPr>
              <a:t/>
            </a:r>
            <a:br>
              <a:rPr lang="ru-RU" sz="2800" b="0" dirty="0" smtClean="0">
                <a:effectLst/>
              </a:rPr>
            </a:br>
            <a:r>
              <a:rPr lang="ru-RU" sz="2800" b="0" dirty="0" smtClean="0">
                <a:effectLst/>
              </a:rPr>
              <a:t/>
            </a:r>
            <a:br>
              <a:rPr lang="ru-RU" sz="2800" b="0" dirty="0" smtClean="0">
                <a:effectLst/>
              </a:rPr>
            </a:br>
            <a:endParaRPr lang="ru-RU" sz="2800" b="0" dirty="0">
              <a:effectLst/>
            </a:endParaRPr>
          </a:p>
        </p:txBody>
      </p:sp>
      <p:pic>
        <p:nvPicPr>
          <p:cNvPr id="41987" name="Рисунок 4" descr="DSC0260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214686"/>
            <a:ext cx="421163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95513" y="4868863"/>
            <a:ext cx="27368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«Трубочка»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620688"/>
            <a:ext cx="3783934" cy="137955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«Болтушка»</a:t>
            </a:r>
            <a:r>
              <a:rPr lang="ru-RU" sz="2800" b="0" dirty="0" smtClean="0">
                <a:effectLst/>
              </a:rPr>
              <a:t/>
            </a:r>
            <a:br>
              <a:rPr lang="ru-RU" sz="2800" b="0" dirty="0" smtClean="0">
                <a:effectLst/>
              </a:rPr>
            </a:br>
            <a:endParaRPr lang="ru-RU" sz="2800" b="0" dirty="0">
              <a:effectLst/>
            </a:endParaRPr>
          </a:p>
        </p:txBody>
      </p:sp>
      <p:pic>
        <p:nvPicPr>
          <p:cNvPr id="43011" name="Рисунок 4" descr="DSC0260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3286124"/>
            <a:ext cx="4500562" cy="337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47813" y="4797425"/>
            <a:ext cx="273685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«Лошадка»</a:t>
            </a:r>
          </a:p>
        </p:txBody>
      </p:sp>
      <p:pic>
        <p:nvPicPr>
          <p:cNvPr id="8" name="Содержимое 3" descr="DSC0260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82" y="357166"/>
            <a:ext cx="4464496" cy="334878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Содержимое 3" descr="DSC026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283" y="344067"/>
            <a:ext cx="4429155" cy="33230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764704"/>
            <a:ext cx="3682752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«Часики»</a:t>
            </a:r>
            <a:r>
              <a:rPr lang="ru-RU" sz="2800" b="0" dirty="0" smtClean="0">
                <a:effectLst/>
              </a:rPr>
              <a:t/>
            </a:r>
            <a:br>
              <a:rPr lang="ru-RU" sz="2800" b="0" dirty="0" smtClean="0">
                <a:effectLst/>
              </a:rPr>
            </a:br>
            <a:endParaRPr lang="ru-RU" sz="2800" b="0" dirty="0">
              <a:effectLst/>
            </a:endParaRPr>
          </a:p>
        </p:txBody>
      </p:sp>
      <p:pic>
        <p:nvPicPr>
          <p:cNvPr id="44035" name="Рисунок 4" descr="DSC0261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3286124"/>
            <a:ext cx="4429156" cy="332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55875" y="4797425"/>
            <a:ext cx="244792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«Качели»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Содержимое 3" descr="DSC0261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282" y="500042"/>
            <a:ext cx="4421188" cy="33147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829048" cy="172560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b="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  <a:t>«Змея»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endParaRPr lang="ru-RU" sz="2800" b="0" dirty="0"/>
          </a:p>
        </p:txBody>
      </p:sp>
      <p:pic>
        <p:nvPicPr>
          <p:cNvPr id="45059" name="Рисунок 4" descr="DSC0261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535754"/>
            <a:ext cx="4429156" cy="332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91681" y="4652963"/>
            <a:ext cx="2448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Крокодил»</a:t>
            </a:r>
            <a:endParaRPr lang="ru-RU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Содержимое 3" descr="DSC0260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20" y="357166"/>
            <a:ext cx="4364037" cy="32718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23685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«Ракета»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6083" name="Рисунок 4" descr="DSC0260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429000"/>
            <a:ext cx="4357718" cy="3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47813" y="4581525"/>
            <a:ext cx="287972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«Задуй свечу»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1500174"/>
            <a:ext cx="4475989" cy="33569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Картотеки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118635"/>
            <a:ext cx="3579862" cy="47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329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сформировать у детей устойчивый интерес к выполнению артикуляционных упражнений;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помогло преодолеть страх неуспеха при их выполнении;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значительно повысило результат коррекционной работы по формированию правильного звукопроизношения.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</a:rPr>
              <a:t>Использование нетрадиционных игровых 		приёмов позволило: </a:t>
            </a:r>
            <a:endParaRPr lang="ru-RU" sz="3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10" descr="Кто что думает?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15207" y="5477996"/>
            <a:ext cx="1143008" cy="122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В.В. Коноваленко, С. В. Коноваленко «Хлоп-Топ»</a:t>
            </a:r>
          </a:p>
          <a:p>
            <a:r>
              <a:rPr lang="ru-RU" smtClean="0"/>
              <a:t>Е. А. Пожиленко «Артикуляционная гимнастика»</a:t>
            </a:r>
          </a:p>
          <a:p>
            <a:r>
              <a:rPr lang="ru-RU" smtClean="0"/>
              <a:t>Т.А.Куликовская «Артикуляционная гимнастика» в считалочках</a:t>
            </a:r>
          </a:p>
          <a:p>
            <a:r>
              <a:rPr lang="ru-RU" smtClean="0"/>
              <a:t>М. А. Поваляева «Сказки о Весёлом Язычке»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</a:rPr>
              <a:t>			Литература</a:t>
            </a:r>
            <a:endParaRPr lang="ru-RU" sz="3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/>
          <a:lstStyle/>
          <a:p>
            <a:r>
              <a:rPr lang="ru-RU" dirty="0" smtClean="0"/>
              <a:t>логопеда</a:t>
            </a:r>
          </a:p>
          <a:p>
            <a:r>
              <a:rPr lang="ru-RU" dirty="0" smtClean="0"/>
              <a:t>воспитателей</a:t>
            </a:r>
          </a:p>
          <a:p>
            <a:r>
              <a:rPr lang="ru-RU" dirty="0" smtClean="0"/>
              <a:t>родителей </a:t>
            </a:r>
          </a:p>
          <a:p>
            <a:pPr algn="just">
              <a:buNone/>
            </a:pPr>
            <a:r>
              <a:rPr lang="ru-RU" dirty="0" smtClean="0"/>
              <a:t>  Это сложный и продолжительный процесс, состоящий из нескольких этапов, основным из которых является</a:t>
            </a:r>
            <a:r>
              <a:rPr lang="ru-RU" b="1" dirty="0" smtClean="0"/>
              <a:t> артикуляционная гимнастика!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58246" cy="1582726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Формирование правильного звукопроизношения – это система работы: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smtClean="0"/>
              <a:t>	Спасибо за 			внимание!</a:t>
            </a:r>
            <a:endParaRPr lang="ru-RU" sz="72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395288" y="404813"/>
            <a:ext cx="8229600" cy="5616575"/>
          </a:xfrm>
        </p:spPr>
        <p:txBody>
          <a:bodyPr>
            <a:normAutofit fontScale="92500"/>
          </a:bodyPr>
          <a:lstStyle/>
          <a:p>
            <a:pPr algn="just">
              <a:buFont typeface="Wingdings 2" pitchFamily="18" charset="2"/>
              <a:buNone/>
            </a:pPr>
            <a:r>
              <a:rPr lang="ru-RU" dirty="0" smtClean="0"/>
              <a:t>    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Артикуляционная гимнастика </a:t>
            </a:r>
            <a:r>
              <a:rPr lang="ru-RU" b="1" dirty="0" smtClean="0">
                <a:solidFill>
                  <a:srgbClr val="FFFF00"/>
                </a:solidFill>
              </a:rPr>
              <a:t>- </a:t>
            </a:r>
            <a:r>
              <a:rPr lang="ru-RU" b="1" dirty="0" smtClean="0"/>
              <a:t>эффективное средство формирования правильного звукопроизношения дошкольников!</a:t>
            </a:r>
          </a:p>
          <a:p>
            <a:pPr algn="just">
              <a:buFont typeface="Wingdings 2" pitchFamily="18" charset="2"/>
              <a:buNone/>
            </a:pPr>
            <a:endParaRPr lang="ru-RU" b="1" dirty="0" smtClean="0"/>
          </a:p>
          <a:p>
            <a:pPr algn="ctr">
              <a:buFont typeface="Wingdings 2" pitchFamily="18" charset="2"/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Проблема:</a:t>
            </a:r>
          </a:p>
          <a:p>
            <a:r>
              <a:rPr lang="ru-RU" b="1" dirty="0" smtClean="0"/>
              <a:t>быстрая утомляемость;</a:t>
            </a:r>
          </a:p>
          <a:p>
            <a:r>
              <a:rPr lang="ru-RU" b="1" dirty="0" smtClean="0"/>
              <a:t>неустойчивость внимания;</a:t>
            </a:r>
          </a:p>
          <a:p>
            <a:r>
              <a:rPr lang="ru-RU" b="1" dirty="0" smtClean="0"/>
              <a:t>недостаток интереса к организованной деятельности </a:t>
            </a:r>
          </a:p>
          <a:p>
            <a:endParaRPr lang="ru-RU" b="1" dirty="0" smtClean="0"/>
          </a:p>
          <a:p>
            <a:pPr>
              <a:buFont typeface="Wingdings 2" pitchFamily="18" charset="2"/>
              <a:buNone/>
            </a:pPr>
            <a:r>
              <a:rPr lang="ru-RU" sz="3000" dirty="0" smtClean="0">
                <a:solidFill>
                  <a:srgbClr val="FFFF00"/>
                </a:solidFill>
              </a:rPr>
              <a:t>     </a:t>
            </a: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</a:rPr>
              <a:t>приводят к уменьшению эффективности выполнения арт. упражнений!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286248" y="1556792"/>
            <a:ext cx="35719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0" descr="Кто что думает?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5140" y="1500174"/>
            <a:ext cx="1500189" cy="161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472518" cy="4922839"/>
          </a:xfrm>
        </p:spPr>
        <p:txBody>
          <a:bodyPr>
            <a:normAutofit fontScale="92500" lnSpcReduction="2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</a:t>
            </a:r>
            <a:r>
              <a:rPr lang="ru-RU" b="1" dirty="0" smtClean="0"/>
              <a:t>Создание игровой мотивации и развитие интереса к работе по формированию правильного звукопроизношения путём использования нетрадиционных методов артикуляционной гимнастики.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/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Задачи: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изучение познавательной и методической литературы по теме;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подбор нетрадиционных методов и приёмов работы;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создание предметно-развивающей среды для реализации данной цели.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Цель: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10" descr="Игры с буквами и словами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143768" y="5143512"/>
            <a:ext cx="1428760" cy="143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7901014" cy="4708525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dirty="0" smtClean="0"/>
              <a:t>        </a:t>
            </a:r>
            <a:r>
              <a:rPr lang="ru-RU" b="1" dirty="0" smtClean="0"/>
              <a:t>Если в системе педагогической работы, направленной на формирование звукопроизношения дошкольников, активно использовать арт. гимнастику в игровых и нетрадиционных методах и приёмах, то это более эффективно скажется на воспитание правильного звукопроизношения дошкольников.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Предполагаемый результат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10" descr="http://navigator.rusedu.net/gallery/1516/previews/9080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643702" y="5214950"/>
            <a:ext cx="1728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ru-RU" b="1" dirty="0" smtClean="0"/>
              <a:t> составила с учётом:</a:t>
            </a:r>
          </a:p>
          <a:p>
            <a:r>
              <a:rPr lang="ru-RU" dirty="0" smtClean="0"/>
              <a:t>комплексно-тематического планирования логопедической группы;</a:t>
            </a:r>
          </a:p>
          <a:p>
            <a:r>
              <a:rPr lang="ru-RU" dirty="0" smtClean="0"/>
              <a:t>предметно-развивающей среды;</a:t>
            </a:r>
          </a:p>
          <a:p>
            <a:r>
              <a:rPr lang="ru-RU" dirty="0" smtClean="0"/>
              <a:t>взаимодействия с педагогами;</a:t>
            </a:r>
          </a:p>
          <a:p>
            <a:r>
              <a:rPr lang="ru-RU" dirty="0" smtClean="0"/>
              <a:t>взаимодействия с родителями.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Перспективное планирование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10" descr="http://navigator.rusedu.net/gallery/1516/previews/9080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500826" y="4929198"/>
            <a:ext cx="1728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r>
              <a:rPr lang="ru-RU" dirty="0" smtClean="0"/>
              <a:t>картотеки пальчиковой гимнастики и арт. упражнений по лексическим темам;</a:t>
            </a:r>
          </a:p>
          <a:p>
            <a:r>
              <a:rPr lang="ru-RU" dirty="0" smtClean="0"/>
              <a:t>картотека </a:t>
            </a:r>
            <a:r>
              <a:rPr lang="ru-RU" dirty="0" err="1" smtClean="0"/>
              <a:t>комлексных</a:t>
            </a:r>
            <a:r>
              <a:rPr lang="ru-RU" dirty="0" smtClean="0"/>
              <a:t> разминок;</a:t>
            </a:r>
          </a:p>
          <a:p>
            <a:r>
              <a:rPr lang="ru-RU" dirty="0" smtClean="0"/>
              <a:t>картотека «Сказок о Весёлом Язычке»;</a:t>
            </a:r>
          </a:p>
          <a:p>
            <a:r>
              <a:rPr lang="ru-RU" dirty="0" smtClean="0"/>
              <a:t>учебное пособие «Колобок»;</a:t>
            </a:r>
          </a:p>
          <a:p>
            <a:r>
              <a:rPr lang="ru-RU" dirty="0" smtClean="0"/>
              <a:t>учебное пособие «Логопедические кубы»;</a:t>
            </a:r>
          </a:p>
          <a:p>
            <a:r>
              <a:rPr lang="ru-RU" dirty="0" smtClean="0"/>
              <a:t>игровое пособие «Волшебные перчатки»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</a:rPr>
              <a:t>   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Предметно-развивающая среда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10" descr="http://navigator.rusedu.net/gallery/1516/previews/9080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572264" y="5000636"/>
            <a:ext cx="1728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4450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E1E1E1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344</TotalTime>
  <Words>584</Words>
  <Application>Microsoft Office PowerPoint</Application>
  <PresentationFormat>Экран (4:3)</PresentationFormat>
  <Paragraphs>113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Открытая</vt:lpstr>
      <vt:lpstr>«Формирование речи детей средствами нетрадиционной артикуляционной гимнастики» </vt:lpstr>
      <vt:lpstr>Слайд 2</vt:lpstr>
      <vt:lpstr>Актуальность проблемы</vt:lpstr>
      <vt:lpstr>Формирование правильного звукопроизношения – это система работы:</vt:lpstr>
      <vt:lpstr>Слайд 5</vt:lpstr>
      <vt:lpstr>Цель:</vt:lpstr>
      <vt:lpstr>Предполагаемый результат</vt:lpstr>
      <vt:lpstr>Перспективное планирование</vt:lpstr>
      <vt:lpstr>    Предметно-развивающая среда</vt:lpstr>
      <vt:lpstr>Взаимодействие с педагогами</vt:lpstr>
      <vt:lpstr>Взаимодействие с семьями</vt:lpstr>
      <vt:lpstr>Методы и приёмы  работы с детьми:</vt:lpstr>
      <vt:lpstr>Игровые комплексы артикуляционных упражнений по лексическим темам </vt:lpstr>
      <vt:lpstr>Комплекс упражнений  «Дикие обезьянки»</vt:lpstr>
      <vt:lpstr>Наглядное пособие «Колобок»</vt:lpstr>
      <vt:lpstr>Артикуляционное упражнение «Качели»</vt:lpstr>
      <vt:lpstr>Артикуляционное упражнение «Маятник»</vt:lpstr>
      <vt:lpstr>«Вкусное варенье»</vt:lpstr>
      <vt:lpstr> Логопедическое пособие  «Волшебные кубы»</vt:lpstr>
      <vt:lpstr>   «Барабанщики»                «Дудочка»</vt:lpstr>
      <vt:lpstr>        «Улыбка»     </vt:lpstr>
      <vt:lpstr>     Упражнения с ложкой</vt:lpstr>
      <vt:lpstr>Слайд 23</vt:lpstr>
      <vt:lpstr>Слайд 24</vt:lpstr>
      <vt:lpstr>  «Сладкая зарядка»</vt:lpstr>
      <vt:lpstr>«Сладкая зарядка»</vt:lpstr>
      <vt:lpstr>Слайд 27</vt:lpstr>
      <vt:lpstr>   Метод биоэнергопластики</vt:lpstr>
      <vt:lpstr>    Упражнение    «Волшебные перчатки» </vt:lpstr>
      <vt:lpstr>Слайд 30</vt:lpstr>
      <vt:lpstr>   Комплексные разминки</vt:lpstr>
      <vt:lpstr>      «Улыбка»         </vt:lpstr>
      <vt:lpstr>    «Болтушка» </vt:lpstr>
      <vt:lpstr> «Часики» </vt:lpstr>
      <vt:lpstr>     «Змея» </vt:lpstr>
      <vt:lpstr>  «Ракета» </vt:lpstr>
      <vt:lpstr>Картотеки</vt:lpstr>
      <vt:lpstr>Использование нетрадиционных игровых   приёмов позволило: </vt:lpstr>
      <vt:lpstr>   Литература</vt:lpstr>
      <vt:lpstr> Спасибо за   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воспитателя логопедической группы шкарпетовой галины юрьевны</dc:title>
  <dc:creator>111</dc:creator>
  <cp:lastModifiedBy>New Game</cp:lastModifiedBy>
  <cp:revision>94</cp:revision>
  <dcterms:created xsi:type="dcterms:W3CDTF">2014-01-19T04:41:48Z</dcterms:created>
  <dcterms:modified xsi:type="dcterms:W3CDTF">2015-02-15T11:45:23Z</dcterms:modified>
</cp:coreProperties>
</file>