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61" r:id="rId5"/>
    <p:sldId id="262" r:id="rId6"/>
    <p:sldId id="264" r:id="rId7"/>
    <p:sldId id="265" r:id="rId8"/>
    <p:sldId id="267" r:id="rId9"/>
    <p:sldId id="268" r:id="rId10"/>
    <p:sldId id="266" r:id="rId11"/>
    <p:sldId id="269" r:id="rId12"/>
    <p:sldId id="27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1482" y="-8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4B5FB-3BB9-4E54-911F-A790FAEA4E9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E1D64A0E-76E2-428C-9CEF-19C053B60996}">
      <dgm:prSet phldrT="[Текст]" custT="1"/>
      <dgm:spPr/>
      <dgm:t>
        <a:bodyPr/>
        <a:lstStyle/>
        <a:p>
          <a:r>
            <a:rPr lang="en-US" sz="5600" dirty="0" smtClean="0"/>
            <a:t>I</a:t>
          </a:r>
          <a:r>
            <a:rPr lang="ru-RU" sz="5600" dirty="0" smtClean="0"/>
            <a:t> </a:t>
          </a:r>
          <a:r>
            <a:rPr lang="ru-RU" sz="4000" dirty="0" smtClean="0"/>
            <a:t>этап</a:t>
          </a:r>
          <a:endParaRPr lang="ru-RU" sz="4000" dirty="0"/>
        </a:p>
      </dgm:t>
    </dgm:pt>
    <dgm:pt modelId="{E11F61D3-2A06-41BF-ACD0-9E582B2382E9}" type="parTrans" cxnId="{7672AD04-8EDA-4EF9-8E0D-3EAC07CE9E5C}">
      <dgm:prSet/>
      <dgm:spPr/>
      <dgm:t>
        <a:bodyPr/>
        <a:lstStyle/>
        <a:p>
          <a:endParaRPr lang="ru-RU"/>
        </a:p>
      </dgm:t>
    </dgm:pt>
    <dgm:pt modelId="{A6F848EA-E084-4B27-8155-02D7C668E40A}" type="sibTrans" cxnId="{7672AD04-8EDA-4EF9-8E0D-3EAC07CE9E5C}">
      <dgm:prSet/>
      <dgm:spPr/>
      <dgm:t>
        <a:bodyPr/>
        <a:lstStyle/>
        <a:p>
          <a:endParaRPr lang="ru-RU"/>
        </a:p>
      </dgm:t>
    </dgm:pt>
    <dgm:pt modelId="{4ED8CD02-C2CD-47D5-B913-52995E614D5F}">
      <dgm:prSet phldrT="[Текст]" custT="1"/>
      <dgm:spPr/>
      <dgm:t>
        <a:bodyPr/>
        <a:lstStyle/>
        <a:p>
          <a:endParaRPr lang="ru-RU" sz="2000" dirty="0"/>
        </a:p>
      </dgm:t>
    </dgm:pt>
    <dgm:pt modelId="{39A250B8-5C1A-446E-998E-C6D0DB5CE3ED}" type="parTrans" cxnId="{90518A7E-4D90-405B-90D4-796FA467184C}">
      <dgm:prSet/>
      <dgm:spPr/>
      <dgm:t>
        <a:bodyPr/>
        <a:lstStyle/>
        <a:p>
          <a:endParaRPr lang="ru-RU"/>
        </a:p>
      </dgm:t>
    </dgm:pt>
    <dgm:pt modelId="{E55044E2-935D-484B-9CDB-C71C3C2D81ED}" type="sibTrans" cxnId="{90518A7E-4D90-405B-90D4-796FA467184C}">
      <dgm:prSet/>
      <dgm:spPr/>
      <dgm:t>
        <a:bodyPr/>
        <a:lstStyle/>
        <a:p>
          <a:endParaRPr lang="ru-RU"/>
        </a:p>
      </dgm:t>
    </dgm:pt>
    <dgm:pt modelId="{193CD01F-3626-469A-9B08-D129EC2F0821}">
      <dgm:prSet phldrT="[Текст]" custT="1"/>
      <dgm:spPr/>
      <dgm:t>
        <a:bodyPr/>
        <a:lstStyle/>
        <a:p>
          <a:r>
            <a:rPr lang="ru-RU" sz="2400" b="1" dirty="0" smtClean="0"/>
            <a:t>Формирование навыков восприятия интонации.</a:t>
          </a:r>
          <a:endParaRPr lang="ru-RU" sz="2400" b="1" dirty="0"/>
        </a:p>
      </dgm:t>
    </dgm:pt>
    <dgm:pt modelId="{F4B67C9B-9256-4D02-BB76-F2F70E5DC1E1}" type="parTrans" cxnId="{B4F2DA5B-BC7E-4B8F-9A0C-0C66C1F19E7A}">
      <dgm:prSet/>
      <dgm:spPr/>
      <dgm:t>
        <a:bodyPr/>
        <a:lstStyle/>
        <a:p>
          <a:endParaRPr lang="ru-RU"/>
        </a:p>
      </dgm:t>
    </dgm:pt>
    <dgm:pt modelId="{D2E6BAD6-45BE-41C7-981F-7CF1F74BF4A1}" type="sibTrans" cxnId="{B4F2DA5B-BC7E-4B8F-9A0C-0C66C1F19E7A}">
      <dgm:prSet/>
      <dgm:spPr/>
      <dgm:t>
        <a:bodyPr/>
        <a:lstStyle/>
        <a:p>
          <a:endParaRPr lang="ru-RU"/>
        </a:p>
      </dgm:t>
    </dgm:pt>
    <dgm:pt modelId="{A44B4EF3-2A9C-444A-986A-5990D0BD53F5}">
      <dgm:prSet phldrT="[Текст]" custT="1"/>
      <dgm:spPr/>
      <dgm:t>
        <a:bodyPr/>
        <a:lstStyle/>
        <a:p>
          <a:r>
            <a:rPr lang="en-US" sz="5600" dirty="0" smtClean="0"/>
            <a:t>II</a:t>
          </a:r>
          <a:r>
            <a:rPr lang="ru-RU" sz="4000" dirty="0" smtClean="0"/>
            <a:t>этап</a:t>
          </a:r>
          <a:endParaRPr lang="ru-RU" sz="4000" dirty="0"/>
        </a:p>
      </dgm:t>
    </dgm:pt>
    <dgm:pt modelId="{FDE8C1C0-88D2-41AD-B56E-FBC3EFCC8633}" type="parTrans" cxnId="{2EDCB304-CEC3-42D5-9981-62D1D4DA739E}">
      <dgm:prSet/>
      <dgm:spPr/>
      <dgm:t>
        <a:bodyPr/>
        <a:lstStyle/>
        <a:p>
          <a:endParaRPr lang="ru-RU"/>
        </a:p>
      </dgm:t>
    </dgm:pt>
    <dgm:pt modelId="{9C73516B-E653-4F2D-90FF-08CCEB91BDBF}" type="sibTrans" cxnId="{2EDCB304-CEC3-42D5-9981-62D1D4DA739E}">
      <dgm:prSet/>
      <dgm:spPr/>
      <dgm:t>
        <a:bodyPr/>
        <a:lstStyle/>
        <a:p>
          <a:endParaRPr lang="ru-RU"/>
        </a:p>
      </dgm:t>
    </dgm:pt>
    <dgm:pt modelId="{026CE689-1717-4887-8075-D6FFA61A0ECF}">
      <dgm:prSet phldrT="[Текст]" custT="1"/>
      <dgm:spPr/>
      <dgm:t>
        <a:bodyPr/>
        <a:lstStyle/>
        <a:p>
          <a:r>
            <a:rPr lang="ru-RU" sz="2400" b="1" dirty="0" smtClean="0"/>
            <a:t>Использование этих навыков в собственной речи.</a:t>
          </a:r>
          <a:endParaRPr lang="ru-RU" sz="2400" b="1" dirty="0"/>
        </a:p>
      </dgm:t>
    </dgm:pt>
    <dgm:pt modelId="{79BE658A-A522-4BDA-8DA1-F864FB166348}" type="parTrans" cxnId="{F875352F-2825-4F00-A95F-E3BC57557377}">
      <dgm:prSet/>
      <dgm:spPr/>
      <dgm:t>
        <a:bodyPr/>
        <a:lstStyle/>
        <a:p>
          <a:endParaRPr lang="ru-RU"/>
        </a:p>
      </dgm:t>
    </dgm:pt>
    <dgm:pt modelId="{6BF00FB2-A004-4FC6-B87D-35668D7CB8EF}" type="sibTrans" cxnId="{F875352F-2825-4F00-A95F-E3BC57557377}">
      <dgm:prSet/>
      <dgm:spPr/>
      <dgm:t>
        <a:bodyPr/>
        <a:lstStyle/>
        <a:p>
          <a:endParaRPr lang="ru-RU"/>
        </a:p>
      </dgm:t>
    </dgm:pt>
    <dgm:pt modelId="{68163031-44C9-465D-9BC4-5D6AF9929A19}" type="pres">
      <dgm:prSet presAssocID="{1164B5FB-3BB9-4E54-911F-A790FAEA4E9F}" presName="Name0" presStyleCnt="0">
        <dgm:presLayoutVars>
          <dgm:dir/>
          <dgm:animLvl val="lvl"/>
          <dgm:resizeHandles/>
        </dgm:presLayoutVars>
      </dgm:prSet>
      <dgm:spPr/>
      <dgm:t>
        <a:bodyPr/>
        <a:lstStyle/>
        <a:p>
          <a:endParaRPr lang="ru-RU"/>
        </a:p>
      </dgm:t>
    </dgm:pt>
    <dgm:pt modelId="{6B2AFA8C-F94C-46CB-8FC8-8271E15FD359}" type="pres">
      <dgm:prSet presAssocID="{E1D64A0E-76E2-428C-9CEF-19C053B60996}" presName="linNode" presStyleCnt="0"/>
      <dgm:spPr/>
    </dgm:pt>
    <dgm:pt modelId="{0C51C356-860A-45DF-A473-8F0532EACE8C}" type="pres">
      <dgm:prSet presAssocID="{E1D64A0E-76E2-428C-9CEF-19C053B60996}" presName="parentShp" presStyleLbl="node1" presStyleIdx="0" presStyleCnt="2" custScaleX="85526" custScaleY="82411">
        <dgm:presLayoutVars>
          <dgm:bulletEnabled val="1"/>
        </dgm:presLayoutVars>
      </dgm:prSet>
      <dgm:spPr/>
      <dgm:t>
        <a:bodyPr/>
        <a:lstStyle/>
        <a:p>
          <a:endParaRPr lang="ru-RU"/>
        </a:p>
      </dgm:t>
    </dgm:pt>
    <dgm:pt modelId="{8C6D0A9F-AF01-4239-B744-51B5B0B8FC2D}" type="pres">
      <dgm:prSet presAssocID="{E1D64A0E-76E2-428C-9CEF-19C053B60996}" presName="childShp" presStyleLbl="bgAccFollowNode1" presStyleIdx="0" presStyleCnt="2">
        <dgm:presLayoutVars>
          <dgm:bulletEnabled val="1"/>
        </dgm:presLayoutVars>
      </dgm:prSet>
      <dgm:spPr/>
      <dgm:t>
        <a:bodyPr/>
        <a:lstStyle/>
        <a:p>
          <a:endParaRPr lang="ru-RU"/>
        </a:p>
      </dgm:t>
    </dgm:pt>
    <dgm:pt modelId="{45F1F314-3EF7-438F-B1B9-9ABC48E45C93}" type="pres">
      <dgm:prSet presAssocID="{A6F848EA-E084-4B27-8155-02D7C668E40A}" presName="spacing" presStyleCnt="0"/>
      <dgm:spPr/>
    </dgm:pt>
    <dgm:pt modelId="{98E0B41D-2AEE-40B0-A3DD-C83A125DE621}" type="pres">
      <dgm:prSet presAssocID="{A44B4EF3-2A9C-444A-986A-5990D0BD53F5}" presName="linNode" presStyleCnt="0"/>
      <dgm:spPr/>
    </dgm:pt>
    <dgm:pt modelId="{D54FE334-6446-4166-AAE0-1665544019A9}" type="pres">
      <dgm:prSet presAssocID="{A44B4EF3-2A9C-444A-986A-5990D0BD53F5}" presName="parentShp" presStyleLbl="node1" presStyleIdx="1" presStyleCnt="2" custScaleX="90460" custScaleY="85330">
        <dgm:presLayoutVars>
          <dgm:bulletEnabled val="1"/>
        </dgm:presLayoutVars>
      </dgm:prSet>
      <dgm:spPr/>
      <dgm:t>
        <a:bodyPr/>
        <a:lstStyle/>
        <a:p>
          <a:endParaRPr lang="ru-RU"/>
        </a:p>
      </dgm:t>
    </dgm:pt>
    <dgm:pt modelId="{BCEF8E15-7364-4546-96CC-2B0BBD26FF9D}" type="pres">
      <dgm:prSet presAssocID="{A44B4EF3-2A9C-444A-986A-5990D0BD53F5}" presName="childShp" presStyleLbl="bgAccFollowNode1" presStyleIdx="1" presStyleCnt="2">
        <dgm:presLayoutVars>
          <dgm:bulletEnabled val="1"/>
        </dgm:presLayoutVars>
      </dgm:prSet>
      <dgm:spPr/>
      <dgm:t>
        <a:bodyPr/>
        <a:lstStyle/>
        <a:p>
          <a:endParaRPr lang="ru-RU"/>
        </a:p>
      </dgm:t>
    </dgm:pt>
  </dgm:ptLst>
  <dgm:cxnLst>
    <dgm:cxn modelId="{20F068FD-B6B9-4554-890B-4232664F9451}" type="presOf" srcId="{4ED8CD02-C2CD-47D5-B913-52995E614D5F}" destId="{8C6D0A9F-AF01-4239-B744-51B5B0B8FC2D}" srcOrd="0" destOrd="0" presId="urn:microsoft.com/office/officeart/2005/8/layout/vList6"/>
    <dgm:cxn modelId="{90518A7E-4D90-405B-90D4-796FA467184C}" srcId="{E1D64A0E-76E2-428C-9CEF-19C053B60996}" destId="{4ED8CD02-C2CD-47D5-B913-52995E614D5F}" srcOrd="0" destOrd="0" parTransId="{39A250B8-5C1A-446E-998E-C6D0DB5CE3ED}" sibTransId="{E55044E2-935D-484B-9CDB-C71C3C2D81ED}"/>
    <dgm:cxn modelId="{7DC709DC-5C16-4AC3-8DB9-8EB2729C22EE}" type="presOf" srcId="{026CE689-1717-4887-8075-D6FFA61A0ECF}" destId="{BCEF8E15-7364-4546-96CC-2B0BBD26FF9D}" srcOrd="0" destOrd="0" presId="urn:microsoft.com/office/officeart/2005/8/layout/vList6"/>
    <dgm:cxn modelId="{2DBC4C5D-BCA0-4DA5-A282-BBA074B66DBB}" type="presOf" srcId="{E1D64A0E-76E2-428C-9CEF-19C053B60996}" destId="{0C51C356-860A-45DF-A473-8F0532EACE8C}" srcOrd="0" destOrd="0" presId="urn:microsoft.com/office/officeart/2005/8/layout/vList6"/>
    <dgm:cxn modelId="{B4F2DA5B-BC7E-4B8F-9A0C-0C66C1F19E7A}" srcId="{E1D64A0E-76E2-428C-9CEF-19C053B60996}" destId="{193CD01F-3626-469A-9B08-D129EC2F0821}" srcOrd="1" destOrd="0" parTransId="{F4B67C9B-9256-4D02-BB76-F2F70E5DC1E1}" sibTransId="{D2E6BAD6-45BE-41C7-981F-7CF1F74BF4A1}"/>
    <dgm:cxn modelId="{2A18A940-BEA2-42D4-88B5-1BE7153CBA7C}" type="presOf" srcId="{A44B4EF3-2A9C-444A-986A-5990D0BD53F5}" destId="{D54FE334-6446-4166-AAE0-1665544019A9}" srcOrd="0" destOrd="0" presId="urn:microsoft.com/office/officeart/2005/8/layout/vList6"/>
    <dgm:cxn modelId="{2EDCB304-CEC3-42D5-9981-62D1D4DA739E}" srcId="{1164B5FB-3BB9-4E54-911F-A790FAEA4E9F}" destId="{A44B4EF3-2A9C-444A-986A-5990D0BD53F5}" srcOrd="1" destOrd="0" parTransId="{FDE8C1C0-88D2-41AD-B56E-FBC3EFCC8633}" sibTransId="{9C73516B-E653-4F2D-90FF-08CCEB91BDBF}"/>
    <dgm:cxn modelId="{9F1A162F-BB26-4A48-8A56-C5529B763D72}" type="presOf" srcId="{1164B5FB-3BB9-4E54-911F-A790FAEA4E9F}" destId="{68163031-44C9-465D-9BC4-5D6AF9929A19}" srcOrd="0" destOrd="0" presId="urn:microsoft.com/office/officeart/2005/8/layout/vList6"/>
    <dgm:cxn modelId="{7672AD04-8EDA-4EF9-8E0D-3EAC07CE9E5C}" srcId="{1164B5FB-3BB9-4E54-911F-A790FAEA4E9F}" destId="{E1D64A0E-76E2-428C-9CEF-19C053B60996}" srcOrd="0" destOrd="0" parTransId="{E11F61D3-2A06-41BF-ACD0-9E582B2382E9}" sibTransId="{A6F848EA-E084-4B27-8155-02D7C668E40A}"/>
    <dgm:cxn modelId="{F875352F-2825-4F00-A95F-E3BC57557377}" srcId="{A44B4EF3-2A9C-444A-986A-5990D0BD53F5}" destId="{026CE689-1717-4887-8075-D6FFA61A0ECF}" srcOrd="0" destOrd="0" parTransId="{79BE658A-A522-4BDA-8DA1-F864FB166348}" sibTransId="{6BF00FB2-A004-4FC6-B87D-35668D7CB8EF}"/>
    <dgm:cxn modelId="{91E3F851-3E3A-4776-9A83-362CA2032A21}" type="presOf" srcId="{193CD01F-3626-469A-9B08-D129EC2F0821}" destId="{8C6D0A9F-AF01-4239-B744-51B5B0B8FC2D}" srcOrd="0" destOrd="1" presId="urn:microsoft.com/office/officeart/2005/8/layout/vList6"/>
    <dgm:cxn modelId="{397F5797-0796-42F8-96E7-E58DDB23DDBF}" type="presParOf" srcId="{68163031-44C9-465D-9BC4-5D6AF9929A19}" destId="{6B2AFA8C-F94C-46CB-8FC8-8271E15FD359}" srcOrd="0" destOrd="0" presId="urn:microsoft.com/office/officeart/2005/8/layout/vList6"/>
    <dgm:cxn modelId="{263378C2-AC52-454E-82D5-0BBD7B2EC9E9}" type="presParOf" srcId="{6B2AFA8C-F94C-46CB-8FC8-8271E15FD359}" destId="{0C51C356-860A-45DF-A473-8F0532EACE8C}" srcOrd="0" destOrd="0" presId="urn:microsoft.com/office/officeart/2005/8/layout/vList6"/>
    <dgm:cxn modelId="{B896036C-8894-4DFB-82DC-385C26D9DE55}" type="presParOf" srcId="{6B2AFA8C-F94C-46CB-8FC8-8271E15FD359}" destId="{8C6D0A9F-AF01-4239-B744-51B5B0B8FC2D}" srcOrd="1" destOrd="0" presId="urn:microsoft.com/office/officeart/2005/8/layout/vList6"/>
    <dgm:cxn modelId="{47694F56-D1CB-41F4-BA3B-28420188EDC2}" type="presParOf" srcId="{68163031-44C9-465D-9BC4-5D6AF9929A19}" destId="{45F1F314-3EF7-438F-B1B9-9ABC48E45C93}" srcOrd="1" destOrd="0" presId="urn:microsoft.com/office/officeart/2005/8/layout/vList6"/>
    <dgm:cxn modelId="{A3AAE8CE-B197-4B7A-B4B2-6162110265DA}" type="presParOf" srcId="{68163031-44C9-465D-9BC4-5D6AF9929A19}" destId="{98E0B41D-2AEE-40B0-A3DD-C83A125DE621}" srcOrd="2" destOrd="0" presId="urn:microsoft.com/office/officeart/2005/8/layout/vList6"/>
    <dgm:cxn modelId="{221FC7BE-1EB3-41FF-81E4-6783E1D571C8}" type="presParOf" srcId="{98E0B41D-2AEE-40B0-A3DD-C83A125DE621}" destId="{D54FE334-6446-4166-AAE0-1665544019A9}" srcOrd="0" destOrd="0" presId="urn:microsoft.com/office/officeart/2005/8/layout/vList6"/>
    <dgm:cxn modelId="{C2886B0D-F315-4749-AE57-F310BC0EE388}" type="presParOf" srcId="{98E0B41D-2AEE-40B0-A3DD-C83A125DE621}" destId="{BCEF8E15-7364-4546-96CC-2B0BBD26FF9D}"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CB1299CA-17BE-47D9-980B-6FE5D2CBF6BE}"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ru-RU"/>
        </a:p>
      </dgm:t>
    </dgm:pt>
    <dgm:pt modelId="{C77871FF-0AD4-4D67-A3E0-6E69710E6268}">
      <dgm:prSet phldrT="[Текст]" custT="1"/>
      <dgm:spPr/>
      <dgm:t>
        <a:bodyPr/>
        <a:lstStyle/>
        <a:p>
          <a:r>
            <a:rPr lang="ru-RU" sz="2000" b="1" i="1" u="sng" dirty="0" smtClean="0">
              <a:solidFill>
                <a:srgbClr val="FF0000"/>
              </a:solidFill>
            </a:rPr>
            <a:t>Мелодика-</a:t>
          </a:r>
        </a:p>
        <a:p>
          <a:r>
            <a:rPr lang="ru-RU" sz="1800" dirty="0" smtClean="0"/>
            <a:t>повышение и понижение голоса в начале, середине и конце фразы</a:t>
          </a:r>
          <a:endParaRPr lang="ru-RU" sz="1800" dirty="0"/>
        </a:p>
      </dgm:t>
    </dgm:pt>
    <dgm:pt modelId="{D1175070-2835-4A36-93D9-1B5329DCCF93}" type="parTrans" cxnId="{E4C11333-03D1-49AE-9493-DB7318BBCB21}">
      <dgm:prSet/>
      <dgm:spPr/>
      <dgm:t>
        <a:bodyPr/>
        <a:lstStyle/>
        <a:p>
          <a:endParaRPr lang="ru-RU"/>
        </a:p>
      </dgm:t>
    </dgm:pt>
    <dgm:pt modelId="{629F359D-B14C-42EE-96C2-D37B602BC45F}" type="sibTrans" cxnId="{E4C11333-03D1-49AE-9493-DB7318BBCB21}">
      <dgm:prSet/>
      <dgm:spPr/>
      <dgm:t>
        <a:bodyPr/>
        <a:lstStyle/>
        <a:p>
          <a:endParaRPr lang="ru-RU"/>
        </a:p>
      </dgm:t>
    </dgm:pt>
    <dgm:pt modelId="{42EFC868-61B7-4836-A846-3C823214C985}">
      <dgm:prSet phldrT="[Текст]" custT="1"/>
      <dgm:spPr/>
      <dgm:t>
        <a:bodyPr/>
        <a:lstStyle/>
        <a:p>
          <a:endParaRPr lang="ru-RU" sz="2000" b="1" i="1" u="sng" dirty="0" smtClean="0">
            <a:solidFill>
              <a:srgbClr val="FF0000"/>
            </a:solidFill>
          </a:endParaRPr>
        </a:p>
        <a:p>
          <a:r>
            <a:rPr lang="ru-RU" sz="2000" b="1" i="1" u="sng" dirty="0" smtClean="0">
              <a:solidFill>
                <a:srgbClr val="FF0000"/>
              </a:solidFill>
            </a:rPr>
            <a:t>Темп-</a:t>
          </a:r>
          <a:endParaRPr lang="ru-RU" sz="1800" dirty="0" smtClean="0"/>
        </a:p>
        <a:p>
          <a:r>
            <a:rPr lang="ru-RU" sz="1800" dirty="0" smtClean="0"/>
            <a:t>ускорение или замедление скорости произнесения фраз</a:t>
          </a:r>
          <a:r>
            <a:rPr lang="ru-RU" sz="1800" b="1" i="1" u="sng" dirty="0" smtClean="0">
              <a:solidFill>
                <a:srgbClr val="FF0000"/>
              </a:solidFill>
            </a:rPr>
            <a:t> </a:t>
          </a:r>
        </a:p>
        <a:p>
          <a:endParaRPr lang="ru-RU" sz="2000" b="1" i="1" u="sng" dirty="0">
            <a:solidFill>
              <a:srgbClr val="FF0000"/>
            </a:solidFill>
          </a:endParaRPr>
        </a:p>
      </dgm:t>
    </dgm:pt>
    <dgm:pt modelId="{2CA12284-338C-4FC0-ACB1-3ED28A5C5FBB}" type="parTrans" cxnId="{DC01221D-7E28-43C6-BC66-540E234B362E}">
      <dgm:prSet/>
      <dgm:spPr/>
      <dgm:t>
        <a:bodyPr/>
        <a:lstStyle/>
        <a:p>
          <a:endParaRPr lang="ru-RU"/>
        </a:p>
      </dgm:t>
    </dgm:pt>
    <dgm:pt modelId="{C47685D5-6F53-4FF1-B519-27CAE95AC3D8}" type="sibTrans" cxnId="{DC01221D-7E28-43C6-BC66-540E234B362E}">
      <dgm:prSet/>
      <dgm:spPr/>
      <dgm:t>
        <a:bodyPr/>
        <a:lstStyle/>
        <a:p>
          <a:endParaRPr lang="ru-RU"/>
        </a:p>
      </dgm:t>
    </dgm:pt>
    <dgm:pt modelId="{AEDF2DEB-133A-4D1B-BE90-2C7C53757C17}">
      <dgm:prSet phldrT="[Текст]" custT="1"/>
      <dgm:spPr/>
      <dgm:t>
        <a:bodyPr/>
        <a:lstStyle/>
        <a:p>
          <a:r>
            <a:rPr lang="ru-RU" sz="2000" b="1" i="1" u="sng" dirty="0" smtClean="0">
              <a:solidFill>
                <a:srgbClr val="FF0000"/>
              </a:solidFill>
            </a:rPr>
            <a:t>Ритм- </a:t>
          </a:r>
        </a:p>
        <a:p>
          <a:r>
            <a:rPr lang="ru-RU" sz="2000" dirty="0" smtClean="0"/>
            <a:t>чередование ударных слогов</a:t>
          </a:r>
          <a:endParaRPr lang="ru-RU" sz="2000" dirty="0"/>
        </a:p>
      </dgm:t>
    </dgm:pt>
    <dgm:pt modelId="{89273E1F-86DC-4F62-9837-AC00B3E3455C}" type="parTrans" cxnId="{6BD95344-A874-44C9-AB87-AD4C721EB44D}">
      <dgm:prSet/>
      <dgm:spPr/>
      <dgm:t>
        <a:bodyPr/>
        <a:lstStyle/>
        <a:p>
          <a:endParaRPr lang="ru-RU"/>
        </a:p>
      </dgm:t>
    </dgm:pt>
    <dgm:pt modelId="{9917BB49-E113-4DDF-A055-76FF7730F2C8}" type="sibTrans" cxnId="{6BD95344-A874-44C9-AB87-AD4C721EB44D}">
      <dgm:prSet/>
      <dgm:spPr/>
      <dgm:t>
        <a:bodyPr/>
        <a:lstStyle/>
        <a:p>
          <a:endParaRPr lang="ru-RU"/>
        </a:p>
      </dgm:t>
    </dgm:pt>
    <dgm:pt modelId="{1328F5B3-6A79-4388-A866-5828EE24FC1E}">
      <dgm:prSet phldrT="[Текст]" custT="1"/>
      <dgm:spPr/>
      <dgm:t>
        <a:bodyPr/>
        <a:lstStyle/>
        <a:p>
          <a:r>
            <a:rPr lang="ru-RU" sz="2000" b="1" i="1" u="sng" dirty="0" smtClean="0">
              <a:solidFill>
                <a:srgbClr val="FF0000"/>
              </a:solidFill>
            </a:rPr>
            <a:t>Тембр-</a:t>
          </a:r>
        </a:p>
        <a:p>
          <a:r>
            <a:rPr lang="ru-RU" sz="2000" dirty="0" smtClean="0"/>
            <a:t> эмоциональная окраска голоса</a:t>
          </a:r>
          <a:endParaRPr lang="ru-RU" sz="2000" dirty="0"/>
        </a:p>
      </dgm:t>
    </dgm:pt>
    <dgm:pt modelId="{E5764779-DBB9-434A-AC17-080E9C033D9D}" type="parTrans" cxnId="{EBBF320D-B32C-44A8-B1B3-DBC5F51B66FC}">
      <dgm:prSet/>
      <dgm:spPr/>
      <dgm:t>
        <a:bodyPr/>
        <a:lstStyle/>
        <a:p>
          <a:endParaRPr lang="ru-RU"/>
        </a:p>
      </dgm:t>
    </dgm:pt>
    <dgm:pt modelId="{2E352926-E84A-4C2C-A5F5-36D823EC9C3B}" type="sibTrans" cxnId="{EBBF320D-B32C-44A8-B1B3-DBC5F51B66FC}">
      <dgm:prSet/>
      <dgm:spPr/>
      <dgm:t>
        <a:bodyPr/>
        <a:lstStyle/>
        <a:p>
          <a:endParaRPr lang="ru-RU"/>
        </a:p>
      </dgm:t>
    </dgm:pt>
    <dgm:pt modelId="{0A7DA263-08A3-448B-8355-A794B170C7E9}">
      <dgm:prSet phldrT="[Текст]" custT="1"/>
      <dgm:spPr/>
      <dgm:t>
        <a:bodyPr/>
        <a:lstStyle/>
        <a:p>
          <a:r>
            <a:rPr lang="ru-RU" sz="2000" b="1" i="1" u="sng" dirty="0" smtClean="0">
              <a:solidFill>
                <a:srgbClr val="FF0000"/>
              </a:solidFill>
            </a:rPr>
            <a:t>Логическое ударение- </a:t>
          </a:r>
          <a:r>
            <a:rPr lang="ru-RU" sz="2000" dirty="0" smtClean="0"/>
            <a:t>выделение наиболее важного по смыслу слова</a:t>
          </a:r>
          <a:endParaRPr lang="ru-RU" sz="2000" dirty="0"/>
        </a:p>
      </dgm:t>
    </dgm:pt>
    <dgm:pt modelId="{22F8B1AE-FEC6-4119-9468-1594B1F82859}" type="parTrans" cxnId="{E605AA74-E2D6-4024-B101-F86ADAA03D42}">
      <dgm:prSet/>
      <dgm:spPr/>
      <dgm:t>
        <a:bodyPr/>
        <a:lstStyle/>
        <a:p>
          <a:endParaRPr lang="ru-RU"/>
        </a:p>
      </dgm:t>
    </dgm:pt>
    <dgm:pt modelId="{2D687523-C14E-42EF-B073-F0F613E2901D}" type="sibTrans" cxnId="{E605AA74-E2D6-4024-B101-F86ADAA03D42}">
      <dgm:prSet/>
      <dgm:spPr/>
      <dgm:t>
        <a:bodyPr/>
        <a:lstStyle/>
        <a:p>
          <a:endParaRPr lang="ru-RU"/>
        </a:p>
      </dgm:t>
    </dgm:pt>
    <dgm:pt modelId="{7D87558F-8B4B-4A9F-94AE-B23D73C5D23D}" type="pres">
      <dgm:prSet presAssocID="{CB1299CA-17BE-47D9-980B-6FE5D2CBF6BE}" presName="diagram" presStyleCnt="0">
        <dgm:presLayoutVars>
          <dgm:dir/>
          <dgm:resizeHandles val="exact"/>
        </dgm:presLayoutVars>
      </dgm:prSet>
      <dgm:spPr/>
      <dgm:t>
        <a:bodyPr/>
        <a:lstStyle/>
        <a:p>
          <a:endParaRPr lang="ru-RU"/>
        </a:p>
      </dgm:t>
    </dgm:pt>
    <dgm:pt modelId="{ADF14127-F8D5-4121-BCA5-06E3FB1EBD0C}" type="pres">
      <dgm:prSet presAssocID="{C77871FF-0AD4-4D67-A3E0-6E69710E6268}" presName="node" presStyleLbl="node1" presStyleIdx="0" presStyleCnt="5">
        <dgm:presLayoutVars>
          <dgm:bulletEnabled val="1"/>
        </dgm:presLayoutVars>
      </dgm:prSet>
      <dgm:spPr/>
      <dgm:t>
        <a:bodyPr/>
        <a:lstStyle/>
        <a:p>
          <a:endParaRPr lang="ru-RU"/>
        </a:p>
      </dgm:t>
    </dgm:pt>
    <dgm:pt modelId="{9317ACF3-EBFE-416B-AD9C-AF100C21BB44}" type="pres">
      <dgm:prSet presAssocID="{629F359D-B14C-42EE-96C2-D37B602BC45F}" presName="sibTrans" presStyleCnt="0"/>
      <dgm:spPr/>
    </dgm:pt>
    <dgm:pt modelId="{DE9BABDD-C383-4809-BFF5-6CF9B9A85FB8}" type="pres">
      <dgm:prSet presAssocID="{42EFC868-61B7-4836-A846-3C823214C985}" presName="node" presStyleLbl="node1" presStyleIdx="1" presStyleCnt="5">
        <dgm:presLayoutVars>
          <dgm:bulletEnabled val="1"/>
        </dgm:presLayoutVars>
      </dgm:prSet>
      <dgm:spPr/>
      <dgm:t>
        <a:bodyPr/>
        <a:lstStyle/>
        <a:p>
          <a:endParaRPr lang="ru-RU"/>
        </a:p>
      </dgm:t>
    </dgm:pt>
    <dgm:pt modelId="{D04173E4-A458-4AA4-B24E-BCF7EEC96AA8}" type="pres">
      <dgm:prSet presAssocID="{C47685D5-6F53-4FF1-B519-27CAE95AC3D8}" presName="sibTrans" presStyleCnt="0"/>
      <dgm:spPr/>
    </dgm:pt>
    <dgm:pt modelId="{8F7428B5-D4FF-4FC9-8A58-777888C66E84}" type="pres">
      <dgm:prSet presAssocID="{AEDF2DEB-133A-4D1B-BE90-2C7C53757C17}" presName="node" presStyleLbl="node1" presStyleIdx="2" presStyleCnt="5">
        <dgm:presLayoutVars>
          <dgm:bulletEnabled val="1"/>
        </dgm:presLayoutVars>
      </dgm:prSet>
      <dgm:spPr/>
      <dgm:t>
        <a:bodyPr/>
        <a:lstStyle/>
        <a:p>
          <a:endParaRPr lang="ru-RU"/>
        </a:p>
      </dgm:t>
    </dgm:pt>
    <dgm:pt modelId="{048C6BEE-DD07-4175-9819-FAA8B8A5ECEA}" type="pres">
      <dgm:prSet presAssocID="{9917BB49-E113-4DDF-A055-76FF7730F2C8}" presName="sibTrans" presStyleCnt="0"/>
      <dgm:spPr/>
    </dgm:pt>
    <dgm:pt modelId="{5BF56218-F9FF-47B2-BCA8-DDA0359D4BE7}" type="pres">
      <dgm:prSet presAssocID="{1328F5B3-6A79-4388-A866-5828EE24FC1E}" presName="node" presStyleLbl="node1" presStyleIdx="3" presStyleCnt="5">
        <dgm:presLayoutVars>
          <dgm:bulletEnabled val="1"/>
        </dgm:presLayoutVars>
      </dgm:prSet>
      <dgm:spPr/>
      <dgm:t>
        <a:bodyPr/>
        <a:lstStyle/>
        <a:p>
          <a:endParaRPr lang="ru-RU"/>
        </a:p>
      </dgm:t>
    </dgm:pt>
    <dgm:pt modelId="{9A8125C5-5C89-4070-9594-CC4DFBB39C53}" type="pres">
      <dgm:prSet presAssocID="{2E352926-E84A-4C2C-A5F5-36D823EC9C3B}" presName="sibTrans" presStyleCnt="0"/>
      <dgm:spPr/>
    </dgm:pt>
    <dgm:pt modelId="{52880CDD-A297-4145-8CF9-502B04266753}" type="pres">
      <dgm:prSet presAssocID="{0A7DA263-08A3-448B-8355-A794B170C7E9}" presName="node" presStyleLbl="node1" presStyleIdx="4" presStyleCnt="5">
        <dgm:presLayoutVars>
          <dgm:bulletEnabled val="1"/>
        </dgm:presLayoutVars>
      </dgm:prSet>
      <dgm:spPr/>
      <dgm:t>
        <a:bodyPr/>
        <a:lstStyle/>
        <a:p>
          <a:endParaRPr lang="ru-RU"/>
        </a:p>
      </dgm:t>
    </dgm:pt>
  </dgm:ptLst>
  <dgm:cxnLst>
    <dgm:cxn modelId="{D6D5AEB2-6641-4295-8F01-BF355440BEBD}" type="presOf" srcId="{AEDF2DEB-133A-4D1B-BE90-2C7C53757C17}" destId="{8F7428B5-D4FF-4FC9-8A58-777888C66E84}" srcOrd="0" destOrd="0" presId="urn:microsoft.com/office/officeart/2005/8/layout/default"/>
    <dgm:cxn modelId="{E605AA74-E2D6-4024-B101-F86ADAA03D42}" srcId="{CB1299CA-17BE-47D9-980B-6FE5D2CBF6BE}" destId="{0A7DA263-08A3-448B-8355-A794B170C7E9}" srcOrd="4" destOrd="0" parTransId="{22F8B1AE-FEC6-4119-9468-1594B1F82859}" sibTransId="{2D687523-C14E-42EF-B073-F0F613E2901D}"/>
    <dgm:cxn modelId="{F14811FA-05CD-4DE5-86AF-4E4C15BFA5C4}" type="presOf" srcId="{CB1299CA-17BE-47D9-980B-6FE5D2CBF6BE}" destId="{7D87558F-8B4B-4A9F-94AE-B23D73C5D23D}" srcOrd="0" destOrd="0" presId="urn:microsoft.com/office/officeart/2005/8/layout/default"/>
    <dgm:cxn modelId="{B43FE240-547B-4C48-BDDB-999794CC9AA5}" type="presOf" srcId="{C77871FF-0AD4-4D67-A3E0-6E69710E6268}" destId="{ADF14127-F8D5-4121-BCA5-06E3FB1EBD0C}" srcOrd="0" destOrd="0" presId="urn:microsoft.com/office/officeart/2005/8/layout/default"/>
    <dgm:cxn modelId="{6BD95344-A874-44C9-AB87-AD4C721EB44D}" srcId="{CB1299CA-17BE-47D9-980B-6FE5D2CBF6BE}" destId="{AEDF2DEB-133A-4D1B-BE90-2C7C53757C17}" srcOrd="2" destOrd="0" parTransId="{89273E1F-86DC-4F62-9837-AC00B3E3455C}" sibTransId="{9917BB49-E113-4DDF-A055-76FF7730F2C8}"/>
    <dgm:cxn modelId="{DC01221D-7E28-43C6-BC66-540E234B362E}" srcId="{CB1299CA-17BE-47D9-980B-6FE5D2CBF6BE}" destId="{42EFC868-61B7-4836-A846-3C823214C985}" srcOrd="1" destOrd="0" parTransId="{2CA12284-338C-4FC0-ACB1-3ED28A5C5FBB}" sibTransId="{C47685D5-6F53-4FF1-B519-27CAE95AC3D8}"/>
    <dgm:cxn modelId="{39B2EA92-0B60-4958-8F96-5B48F4C3A4E5}" type="presOf" srcId="{0A7DA263-08A3-448B-8355-A794B170C7E9}" destId="{52880CDD-A297-4145-8CF9-502B04266753}" srcOrd="0" destOrd="0" presId="urn:microsoft.com/office/officeart/2005/8/layout/default"/>
    <dgm:cxn modelId="{B2F2E726-376D-4014-8B4B-1FE9D04BA70B}" type="presOf" srcId="{42EFC868-61B7-4836-A846-3C823214C985}" destId="{DE9BABDD-C383-4809-BFF5-6CF9B9A85FB8}" srcOrd="0" destOrd="0" presId="urn:microsoft.com/office/officeart/2005/8/layout/default"/>
    <dgm:cxn modelId="{EBBF320D-B32C-44A8-B1B3-DBC5F51B66FC}" srcId="{CB1299CA-17BE-47D9-980B-6FE5D2CBF6BE}" destId="{1328F5B3-6A79-4388-A866-5828EE24FC1E}" srcOrd="3" destOrd="0" parTransId="{E5764779-DBB9-434A-AC17-080E9C033D9D}" sibTransId="{2E352926-E84A-4C2C-A5F5-36D823EC9C3B}"/>
    <dgm:cxn modelId="{E4C11333-03D1-49AE-9493-DB7318BBCB21}" srcId="{CB1299CA-17BE-47D9-980B-6FE5D2CBF6BE}" destId="{C77871FF-0AD4-4D67-A3E0-6E69710E6268}" srcOrd="0" destOrd="0" parTransId="{D1175070-2835-4A36-93D9-1B5329DCCF93}" sibTransId="{629F359D-B14C-42EE-96C2-D37B602BC45F}"/>
    <dgm:cxn modelId="{08E27A4A-584B-4D2D-9F93-3251291AF489}" type="presOf" srcId="{1328F5B3-6A79-4388-A866-5828EE24FC1E}" destId="{5BF56218-F9FF-47B2-BCA8-DDA0359D4BE7}" srcOrd="0" destOrd="0" presId="urn:microsoft.com/office/officeart/2005/8/layout/default"/>
    <dgm:cxn modelId="{BD213424-EE16-44D7-BFB1-1FA62FF78BA2}" type="presParOf" srcId="{7D87558F-8B4B-4A9F-94AE-B23D73C5D23D}" destId="{ADF14127-F8D5-4121-BCA5-06E3FB1EBD0C}" srcOrd="0" destOrd="0" presId="urn:microsoft.com/office/officeart/2005/8/layout/default"/>
    <dgm:cxn modelId="{F0E0B34B-3DDB-4E85-A2E9-7C771914989C}" type="presParOf" srcId="{7D87558F-8B4B-4A9F-94AE-B23D73C5D23D}" destId="{9317ACF3-EBFE-416B-AD9C-AF100C21BB44}" srcOrd="1" destOrd="0" presId="urn:microsoft.com/office/officeart/2005/8/layout/default"/>
    <dgm:cxn modelId="{74C787EE-34DA-43D3-8B02-10DC417761D9}" type="presParOf" srcId="{7D87558F-8B4B-4A9F-94AE-B23D73C5D23D}" destId="{DE9BABDD-C383-4809-BFF5-6CF9B9A85FB8}" srcOrd="2" destOrd="0" presId="urn:microsoft.com/office/officeart/2005/8/layout/default"/>
    <dgm:cxn modelId="{3BF69083-EDFF-43C1-8C00-17F8721AACF9}" type="presParOf" srcId="{7D87558F-8B4B-4A9F-94AE-B23D73C5D23D}" destId="{D04173E4-A458-4AA4-B24E-BCF7EEC96AA8}" srcOrd="3" destOrd="0" presId="urn:microsoft.com/office/officeart/2005/8/layout/default"/>
    <dgm:cxn modelId="{BC1B46F9-8975-4493-B4A5-35E4ABB05671}" type="presParOf" srcId="{7D87558F-8B4B-4A9F-94AE-B23D73C5D23D}" destId="{8F7428B5-D4FF-4FC9-8A58-777888C66E84}" srcOrd="4" destOrd="0" presId="urn:microsoft.com/office/officeart/2005/8/layout/default"/>
    <dgm:cxn modelId="{2FF6C9BD-3F0A-4073-B8A8-9BD3F7643E24}" type="presParOf" srcId="{7D87558F-8B4B-4A9F-94AE-B23D73C5D23D}" destId="{048C6BEE-DD07-4175-9819-FAA8B8A5ECEA}" srcOrd="5" destOrd="0" presId="urn:microsoft.com/office/officeart/2005/8/layout/default"/>
    <dgm:cxn modelId="{8EB4DE56-BDF6-4B78-85B9-5A5139FC5241}" type="presParOf" srcId="{7D87558F-8B4B-4A9F-94AE-B23D73C5D23D}" destId="{5BF56218-F9FF-47B2-BCA8-DDA0359D4BE7}" srcOrd="6" destOrd="0" presId="urn:microsoft.com/office/officeart/2005/8/layout/default"/>
    <dgm:cxn modelId="{889BBED2-21FE-44A0-929B-851883F7D289}" type="presParOf" srcId="{7D87558F-8B4B-4A9F-94AE-B23D73C5D23D}" destId="{9A8125C5-5C89-4070-9594-CC4DFBB39C53}" srcOrd="7" destOrd="0" presId="urn:microsoft.com/office/officeart/2005/8/layout/default"/>
    <dgm:cxn modelId="{203E9E30-6023-410C-ABA8-B66C0E9E119E}" type="presParOf" srcId="{7D87558F-8B4B-4A9F-94AE-B23D73C5D23D}" destId="{52880CDD-A297-4145-8CF9-502B04266753}"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855488A-9C75-4D13-A2C4-267515E38B08}" type="datetimeFigureOut">
              <a:rPr lang="ru-RU" smtClean="0"/>
              <a:pPr/>
              <a:t>28.05.2013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0DD7DA9-0158-493C-A6DD-8C7C0603B5D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855488A-9C75-4D13-A2C4-267515E38B08}" type="datetimeFigureOut">
              <a:rPr lang="ru-RU" smtClean="0"/>
              <a:pPr/>
              <a:t>28.05.2013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0DD7DA9-0158-493C-A6DD-8C7C0603B5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4855488A-9C75-4D13-A2C4-267515E38B08}" type="datetimeFigureOut">
              <a:rPr lang="ru-RU" smtClean="0"/>
              <a:pPr/>
              <a:t>28.05.2013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0DD7DA9-0158-493C-A6DD-8C7C0603B5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855488A-9C75-4D13-A2C4-267515E38B08}" type="datetimeFigureOut">
              <a:rPr lang="ru-RU" smtClean="0"/>
              <a:pPr/>
              <a:t>28.05.2013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0DD7DA9-0158-493C-A6DD-8C7C0603B5D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855488A-9C75-4D13-A2C4-267515E38B08}" type="datetimeFigureOut">
              <a:rPr lang="ru-RU" smtClean="0"/>
              <a:pPr/>
              <a:t>28.05.2013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40DD7DA9-0158-493C-A6DD-8C7C0603B5D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855488A-9C75-4D13-A2C4-267515E38B08}" type="datetimeFigureOut">
              <a:rPr lang="ru-RU" smtClean="0"/>
              <a:pPr/>
              <a:t>28.05.2013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0DD7DA9-0158-493C-A6DD-8C7C0603B5D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855488A-9C75-4D13-A2C4-267515E38B08}" type="datetimeFigureOut">
              <a:rPr lang="ru-RU" smtClean="0"/>
              <a:pPr/>
              <a:t>28.05.2013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0DD7DA9-0158-493C-A6DD-8C7C0603B5D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855488A-9C75-4D13-A2C4-267515E38B08}" type="datetimeFigureOut">
              <a:rPr lang="ru-RU" smtClean="0"/>
              <a:pPr/>
              <a:t>28.05.2013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0DD7DA9-0158-493C-A6DD-8C7C0603B5D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4855488A-9C75-4D13-A2C4-267515E38B08}" type="datetimeFigureOut">
              <a:rPr lang="ru-RU" smtClean="0"/>
              <a:pPr/>
              <a:t>28.05.2013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40DD7DA9-0158-493C-A6DD-8C7C0603B5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855488A-9C75-4D13-A2C4-267515E38B08}" type="datetimeFigureOut">
              <a:rPr lang="ru-RU" smtClean="0"/>
              <a:pPr/>
              <a:t>28.05.2013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0DD7DA9-0158-493C-A6DD-8C7C0603B5D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4855488A-9C75-4D13-A2C4-267515E38B08}" type="datetimeFigureOut">
              <a:rPr lang="ru-RU" smtClean="0"/>
              <a:pPr/>
              <a:t>28.05.2013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0DD7DA9-0158-493C-A6DD-8C7C0603B5D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855488A-9C75-4D13-A2C4-267515E38B08}" type="datetimeFigureOut">
              <a:rPr lang="ru-RU" smtClean="0"/>
              <a:pPr/>
              <a:t>28.05.2013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0DD7DA9-0158-493C-A6DD-8C7C0603B5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0"/>
            <a:ext cx="5105400" cy="3401568"/>
          </a:xfrm>
        </p:spPr>
        <p:txBody>
          <a:bodyPr/>
          <a:lstStyle/>
          <a:p>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Формирование интонационной выразительности у детей старшего дошкольного возраста с речевыми нарушениями</a:t>
            </a:r>
            <a:endParaRPr lang="ru-RU" sz="3200" dirty="0"/>
          </a:p>
        </p:txBody>
      </p:sp>
      <p:sp>
        <p:nvSpPr>
          <p:cNvPr id="3" name="Подзаголовок 2"/>
          <p:cNvSpPr>
            <a:spLocks noGrp="1"/>
          </p:cNvSpPr>
          <p:nvPr>
            <p:ph type="subTitle" idx="1"/>
          </p:nvPr>
        </p:nvSpPr>
        <p:spPr>
          <a:xfrm>
            <a:off x="3354442" y="3857628"/>
            <a:ext cx="5114778" cy="2000264"/>
          </a:xfrm>
        </p:spPr>
        <p:txBody>
          <a:bodyPr>
            <a:normAutofit fontScale="77500" lnSpcReduction="20000"/>
          </a:bodyPr>
          <a:lstStyle/>
          <a:p>
            <a:pPr algn="ctr"/>
            <a:r>
              <a:rPr lang="ru-RU" sz="2600" dirty="0" smtClean="0">
                <a:latin typeface="a_CooperBlack" pitchFamily="18" charset="-52"/>
              </a:rPr>
              <a:t>Система коррекционной работы</a:t>
            </a:r>
            <a:endParaRPr lang="en-US" sz="2600" dirty="0" smtClean="0">
              <a:latin typeface="a_CooperBlack" pitchFamily="18" charset="-52"/>
            </a:endParaRPr>
          </a:p>
          <a:p>
            <a:pPr algn="ctr"/>
            <a:endParaRPr lang="ru-RU" dirty="0" smtClean="0">
              <a:latin typeface="a_CooperBlack" pitchFamily="18" charset="-52"/>
            </a:endParaRPr>
          </a:p>
          <a:p>
            <a:pPr algn="ctr"/>
            <a:endParaRPr lang="ru-RU" dirty="0" smtClean="0">
              <a:latin typeface="a_CooperBlack" pitchFamily="18" charset="-52"/>
            </a:endParaRPr>
          </a:p>
          <a:p>
            <a:pPr algn="ctr"/>
            <a:endParaRPr lang="ru-RU" dirty="0" smtClean="0">
              <a:latin typeface="a_CooperBlack" pitchFamily="18" charset="-52"/>
            </a:endParaRPr>
          </a:p>
          <a:p>
            <a:r>
              <a:rPr lang="ru-RU" sz="1900" dirty="0" smtClean="0">
                <a:latin typeface="a_CooperBlack" pitchFamily="18" charset="-52"/>
              </a:rPr>
              <a:t>ПОДГОТОВИЛА УЧИТЕЛЬ-ЛОГОПЕД</a:t>
            </a:r>
          </a:p>
          <a:p>
            <a:r>
              <a:rPr lang="ru-RU" sz="1900" dirty="0" smtClean="0">
                <a:latin typeface="a_CooperBlack" pitchFamily="18" charset="-52"/>
              </a:rPr>
              <a:t> ЧИЖОВА И.А.</a:t>
            </a:r>
            <a:endParaRPr lang="ru-RU" sz="1900" dirty="0">
              <a:latin typeface="a_CooperBlack" pitchFamily="18" charset="-5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320040"/>
            <a:ext cx="7715304" cy="1143000"/>
          </a:xfrm>
          <a:solidFill>
            <a:schemeClr val="accent2">
              <a:lumMod val="40000"/>
              <a:lumOff val="60000"/>
            </a:schemeClr>
          </a:solidFill>
          <a:effectLst>
            <a:glow rad="101600">
              <a:schemeClr val="accent2">
                <a:satMod val="175000"/>
                <a:alpha val="40000"/>
              </a:schemeClr>
            </a:glow>
          </a:effectLst>
        </p:spPr>
        <p:txBody>
          <a:bodyPr>
            <a:normAutofit fontScale="90000"/>
          </a:bodyPr>
          <a:lstStyle/>
          <a:p>
            <a:r>
              <a:rPr lang="ru-RU" u="sng" dirty="0" smtClean="0">
                <a:solidFill>
                  <a:schemeClr val="bg2">
                    <a:lumMod val="50000"/>
                  </a:schemeClr>
                </a:solidFill>
              </a:rPr>
              <a:t>“Мимическая гимнастика”</a:t>
            </a:r>
            <a:r>
              <a:rPr lang="ru-RU" dirty="0" smtClean="0">
                <a:solidFill>
                  <a:schemeClr val="bg2">
                    <a:lumMod val="50000"/>
                  </a:schemeClr>
                </a:solidFill>
              </a:rPr>
              <a:t/>
            </a:r>
            <a:br>
              <a:rPr lang="ru-RU" dirty="0" smtClean="0">
                <a:solidFill>
                  <a:schemeClr val="bg2">
                    <a:lumMod val="50000"/>
                  </a:schemeClr>
                </a:solidFill>
              </a:rPr>
            </a:br>
            <a:endParaRPr lang="ru-RU" dirty="0"/>
          </a:p>
        </p:txBody>
      </p:sp>
      <p:sp>
        <p:nvSpPr>
          <p:cNvPr id="5" name="Содержимое 2"/>
          <p:cNvSpPr>
            <a:spLocks noGrp="1"/>
          </p:cNvSpPr>
          <p:nvPr>
            <p:ph idx="1"/>
          </p:nvPr>
        </p:nvSpPr>
        <p:spPr>
          <a:xfrm>
            <a:off x="285720" y="1571612"/>
            <a:ext cx="7715304" cy="4884124"/>
          </a:xfrm>
        </p:spPr>
        <p:style>
          <a:lnRef idx="1">
            <a:schemeClr val="accent5"/>
          </a:lnRef>
          <a:fillRef idx="2">
            <a:schemeClr val="accent5"/>
          </a:fillRef>
          <a:effectRef idx="1">
            <a:schemeClr val="accent5"/>
          </a:effectRef>
          <a:fontRef idx="minor">
            <a:schemeClr val="dk1"/>
          </a:fontRef>
        </p:style>
        <p:txBody>
          <a:bodyPr>
            <a:normAutofit/>
          </a:bodyPr>
          <a:lstStyle/>
          <a:p>
            <a:r>
              <a:rPr lang="ru-RU" sz="2200" b="1" dirty="0" smtClean="0">
                <a:solidFill>
                  <a:schemeClr val="accent2">
                    <a:lumMod val="50000"/>
                  </a:schemeClr>
                </a:solidFill>
                <a:latin typeface="Times New Roman" pitchFamily="18" charset="0"/>
                <a:cs typeface="Times New Roman" pitchFamily="18" charset="0"/>
              </a:rPr>
              <a:t>Ребёнку предлагается выполнить ряд упражнений для мимических мышц лица. Сморщить лоб, поднять брови (удивление). Расслабиться. Сохранить лоб гладким в течение одной минуты. Сдвинуть брови, нахмуриться (сержусь). Расслабиться. Полностью расслабить брови, закатить глаза (а мне всё равно - равнодушие). Расширить глаза, рот открыт, руки сжаты в кулаки, всё тело напряжено (страх, ужас). Расслабиться. Расслабить веки, лоб, щёки (лень, хочется дремать). Расширить ноздри, сморщить нос (брезгливость, вдыхаю неприятный запах). Расслабиться. Сжать губы, прищурить глаза (презрение). Расслабиться. Улыбнуться, подмигнуть (весело, вот я какой!).</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7858180" cy="132018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ru-RU" u="sng" dirty="0" smtClean="0">
                <a:solidFill>
                  <a:schemeClr val="accent1">
                    <a:lumMod val="75000"/>
                  </a:schemeClr>
                </a:solidFill>
              </a:rPr>
              <a:t>Пантомимические этюды</a:t>
            </a:r>
            <a:r>
              <a:rPr lang="ru-RU" dirty="0" smtClean="0">
                <a:solidFill>
                  <a:schemeClr val="accent1">
                    <a:lumMod val="75000"/>
                  </a:schemeClr>
                </a:solidFill>
              </a:rPr>
              <a:t/>
            </a:r>
            <a:br>
              <a:rPr lang="ru-RU" dirty="0" smtClean="0">
                <a:solidFill>
                  <a:schemeClr val="accent1">
                    <a:lumMod val="75000"/>
                  </a:schemeClr>
                </a:solidFill>
              </a:rPr>
            </a:br>
            <a:endParaRPr lang="ru-RU" dirty="0">
              <a:solidFill>
                <a:schemeClr val="accent1">
                  <a:lumMod val="75000"/>
                </a:schemeClr>
              </a:solidFill>
            </a:endParaRPr>
          </a:p>
        </p:txBody>
      </p:sp>
      <p:sp>
        <p:nvSpPr>
          <p:cNvPr id="3" name="Содержимое 2"/>
          <p:cNvSpPr>
            <a:spLocks noGrp="1"/>
          </p:cNvSpPr>
          <p:nvPr>
            <p:ph idx="1"/>
          </p:nvPr>
        </p:nvSpPr>
        <p:spPr>
          <a:xfrm>
            <a:off x="214282" y="1609416"/>
            <a:ext cx="7786742" cy="5034294"/>
          </a:xfrm>
        </p:spPr>
        <p:style>
          <a:lnRef idx="1">
            <a:schemeClr val="accent1"/>
          </a:lnRef>
          <a:fillRef idx="2">
            <a:schemeClr val="accent1"/>
          </a:fillRef>
          <a:effectRef idx="1">
            <a:schemeClr val="accent1"/>
          </a:effectRef>
          <a:fontRef idx="minor">
            <a:schemeClr val="dk1"/>
          </a:fontRef>
        </p:style>
        <p:txBody>
          <a:bodyPr>
            <a:normAutofit/>
          </a:bodyPr>
          <a:lstStyle/>
          <a:p>
            <a:r>
              <a:rPr lang="ru-RU" sz="2000" b="1" dirty="0" smtClean="0">
                <a:solidFill>
                  <a:schemeClr val="accent5">
                    <a:lumMod val="75000"/>
                  </a:schemeClr>
                </a:solidFill>
                <a:latin typeface="Times New Roman" pitchFamily="18" charset="0"/>
                <a:cs typeface="Times New Roman" pitchFamily="18" charset="0"/>
              </a:rPr>
              <a:t>Этюды на выражение различных эмоций способствуют осознанию способов их адекватного проявления. Ребёнок учится выражать свои эмоции. Освоив это, развив в себе такую способность, он одновременно осваивает и адекватные способы привлечения внимании к себе.</a:t>
            </a:r>
          </a:p>
          <a:p>
            <a:r>
              <a:rPr lang="ru-RU" sz="2000" b="1" dirty="0" smtClean="0">
                <a:solidFill>
                  <a:srgbClr val="0070C0"/>
                </a:solidFill>
                <a:latin typeface="Times New Roman" pitchFamily="18" charset="0"/>
                <a:cs typeface="Times New Roman" pitchFamily="18" charset="0"/>
              </a:rPr>
              <a:t>В этюде предлагается ситуация эмоционально пересказываемая детям. Например, “Встреча друзей”, “Два весёлых клоуна”, “Золушка на балу(после бала)”, “Солёный чай”, “Драчуны”.</a:t>
            </a:r>
          </a:p>
          <a:p>
            <a:endParaRPr lang="ru-RU" dirty="0"/>
          </a:p>
        </p:txBody>
      </p:sp>
      <p:pic>
        <p:nvPicPr>
          <p:cNvPr id="22532" name="Picture 4"/>
          <p:cNvPicPr>
            <a:picLocks noChangeAspect="1" noChangeArrowheads="1"/>
          </p:cNvPicPr>
          <p:nvPr/>
        </p:nvPicPr>
        <p:blipFill>
          <a:blip r:embed="rId2"/>
          <a:srcRect/>
          <a:stretch>
            <a:fillRect/>
          </a:stretch>
        </p:blipFill>
        <p:spPr bwMode="auto">
          <a:xfrm>
            <a:off x="5000628" y="4786322"/>
            <a:ext cx="2286000" cy="1428750"/>
          </a:xfrm>
          <a:prstGeom prst="rect">
            <a:avLst/>
          </a:prstGeom>
          <a:noFill/>
          <a:ln w="9525">
            <a:noFill/>
            <a:miter lim="800000"/>
            <a:headEnd/>
            <a:tailEnd/>
          </a:ln>
          <a:effectLst/>
        </p:spPr>
      </p:pic>
      <p:pic>
        <p:nvPicPr>
          <p:cNvPr id="22533" name="Picture 5"/>
          <p:cNvPicPr>
            <a:picLocks noChangeAspect="1" noChangeArrowheads="1"/>
          </p:cNvPicPr>
          <p:nvPr/>
        </p:nvPicPr>
        <p:blipFill>
          <a:blip r:embed="rId3"/>
          <a:srcRect/>
          <a:stretch>
            <a:fillRect/>
          </a:stretch>
        </p:blipFill>
        <p:spPr bwMode="auto">
          <a:xfrm>
            <a:off x="642910" y="4643446"/>
            <a:ext cx="1285884" cy="1706926"/>
          </a:xfrm>
          <a:prstGeom prst="rect">
            <a:avLst/>
          </a:prstGeom>
          <a:noFill/>
          <a:ln w="9525">
            <a:noFill/>
            <a:miter lim="800000"/>
            <a:headEnd/>
            <a:tailEnd/>
          </a:ln>
          <a:effectLst/>
        </p:spPr>
      </p:pic>
      <p:pic>
        <p:nvPicPr>
          <p:cNvPr id="22535" name="Picture 7"/>
          <p:cNvPicPr>
            <a:picLocks noChangeAspect="1" noChangeArrowheads="1"/>
          </p:cNvPicPr>
          <p:nvPr/>
        </p:nvPicPr>
        <p:blipFill>
          <a:blip r:embed="rId4"/>
          <a:srcRect/>
          <a:stretch>
            <a:fillRect/>
          </a:stretch>
        </p:blipFill>
        <p:spPr bwMode="auto">
          <a:xfrm>
            <a:off x="2786050" y="4429132"/>
            <a:ext cx="1357322" cy="2035982"/>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20" y="214290"/>
            <a:ext cx="7667660" cy="6429420"/>
          </a:xfrm>
        </p:spPr>
        <p:style>
          <a:lnRef idx="1">
            <a:schemeClr val="accent2"/>
          </a:lnRef>
          <a:fillRef idx="2">
            <a:schemeClr val="accent2"/>
          </a:fillRef>
          <a:effectRef idx="1">
            <a:schemeClr val="accent2"/>
          </a:effectRef>
          <a:fontRef idx="minor">
            <a:schemeClr val="dk1"/>
          </a:fontRef>
        </p:style>
        <p:txBody>
          <a:bodyPr>
            <a:normAutofit/>
          </a:bodyPr>
          <a:lstStyle/>
          <a:p>
            <a:r>
              <a:rPr lang="ru-RU" sz="3200" b="1" dirty="0" smtClean="0">
                <a:solidFill>
                  <a:srgbClr val="FF0000"/>
                </a:solidFill>
                <a:latin typeface="Times New Roman" pitchFamily="18" charset="0"/>
                <a:cs typeface="Times New Roman" pitchFamily="18" charset="0"/>
              </a:rPr>
              <a:t>Формирование </a:t>
            </a:r>
            <a:r>
              <a:rPr lang="ru-RU" sz="3200" b="1" u="sng" dirty="0" smtClean="0">
                <a:solidFill>
                  <a:srgbClr val="FF0000"/>
                </a:solidFill>
                <a:latin typeface="Times New Roman" pitchFamily="18" charset="0"/>
                <a:cs typeface="Times New Roman" pitchFamily="18" charset="0"/>
              </a:rPr>
              <a:t>интонационной выразительности речи </a:t>
            </a:r>
            <a:r>
              <a:rPr lang="ru-RU" sz="3200" b="1" dirty="0" smtClean="0">
                <a:solidFill>
                  <a:srgbClr val="FF0000"/>
                </a:solidFill>
                <a:latin typeface="Times New Roman" pitchFamily="18" charset="0"/>
                <a:cs typeface="Times New Roman" pitchFamily="18" charset="0"/>
              </a:rPr>
              <a:t>является одним из ведущих направлений коррекционной работы по развитию речевых функций у детей с нарушениями речи. </a:t>
            </a:r>
            <a:br>
              <a:rPr lang="ru-RU" sz="3200" b="1" dirty="0" smtClean="0">
                <a:solidFill>
                  <a:srgbClr val="FF0000"/>
                </a:solidFill>
                <a:latin typeface="Times New Roman" pitchFamily="18" charset="0"/>
                <a:cs typeface="Times New Roman" pitchFamily="18" charset="0"/>
              </a:rPr>
            </a:br>
            <a:endParaRPr lang="ru-RU" sz="3200" b="1" dirty="0">
              <a:solidFill>
                <a:srgbClr val="FF0000"/>
              </a:solidFill>
              <a:latin typeface="Times New Roman" pitchFamily="18" charset="0"/>
              <a:cs typeface="Times New Roman" pitchFamily="18" charset="0"/>
            </a:endParaRPr>
          </a:p>
        </p:txBody>
      </p:sp>
      <p:pic>
        <p:nvPicPr>
          <p:cNvPr id="1026" name="Picture 2" descr="http://im2-tub-ru.yandex.net/i?id=389435985-01-72&amp;n=21"/>
          <p:cNvPicPr>
            <a:picLocks noChangeAspect="1" noChangeArrowheads="1"/>
          </p:cNvPicPr>
          <p:nvPr/>
        </p:nvPicPr>
        <p:blipFill>
          <a:blip r:embed="rId2"/>
          <a:srcRect/>
          <a:stretch>
            <a:fillRect/>
          </a:stretch>
        </p:blipFill>
        <p:spPr bwMode="auto">
          <a:xfrm>
            <a:off x="1785918" y="3500438"/>
            <a:ext cx="4429156" cy="25357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335846"/>
            <a:ext cx="7429552" cy="640175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b="1" dirty="0" smtClean="0"/>
              <a:t>	</a:t>
            </a:r>
            <a:r>
              <a:rPr lang="ru-RU" sz="2200" b="1" dirty="0" smtClean="0">
                <a:solidFill>
                  <a:srgbClr val="FF0000"/>
                </a:solidFill>
              </a:rPr>
              <a:t>Интонационной выразительностью речи </a:t>
            </a:r>
            <a:r>
              <a:rPr lang="ru-RU" sz="2200" b="1" dirty="0" smtClean="0"/>
              <a:t>дети овладевают преимущественно к пятилетнему возрасту. Как правило, это происходит естественным путем в процессе общения со взрослыми. В то же время многие педагоги дошкольных учреждений сталкиваются с проблемой монотонности и невыразительности детской речи при подготовке к выступлениям на праздниках, при чтении стихотворений, при исполнении ролей в играх-драматизациях.</a:t>
            </a:r>
          </a:p>
          <a:p>
            <a:r>
              <a:rPr lang="ru-RU" sz="2200" b="1" dirty="0" smtClean="0"/>
              <a:t>	</a:t>
            </a:r>
          </a:p>
          <a:p>
            <a:r>
              <a:rPr lang="ru-RU" sz="2200" b="1" dirty="0" smtClean="0"/>
              <a:t>	 В большинстве случаев монотонность речи связана с тем, что дошкольники </a:t>
            </a:r>
            <a:r>
              <a:rPr lang="ru-RU" sz="2200" b="1" dirty="0" smtClean="0">
                <a:solidFill>
                  <a:schemeClr val="tx1"/>
                </a:solidFill>
              </a:rPr>
              <a:t>не осознают значения интонации для передачи смысла высказываний и своего отношения к происходящему.</a:t>
            </a:r>
          </a:p>
          <a:p>
            <a:endParaRPr lang="ru-RU" sz="2000" b="1" dirty="0"/>
          </a:p>
          <a:p>
            <a:endParaRPr lang="ru-RU" sz="2000" b="1"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320040"/>
            <a:ext cx="7239000" cy="1323010"/>
          </a:xfrm>
        </p:spPr>
        <p:style>
          <a:lnRef idx="1">
            <a:schemeClr val="accent5"/>
          </a:lnRef>
          <a:fillRef idx="2">
            <a:schemeClr val="accent5"/>
          </a:fillRef>
          <a:effectRef idx="1">
            <a:schemeClr val="accent5"/>
          </a:effectRef>
          <a:fontRef idx="minor">
            <a:schemeClr val="dk1"/>
          </a:fontRef>
        </p:style>
        <p:txBody>
          <a:bodyPr>
            <a:noAutofit/>
          </a:bodyPr>
          <a:lstStyle/>
          <a:p>
            <a:pPr algn="ctr">
              <a:lnSpc>
                <a:spcPct val="150000"/>
              </a:lnSpc>
            </a:pPr>
            <a:r>
              <a:rPr lang="ru-RU" sz="2000" dirty="0" smtClean="0">
                <a:solidFill>
                  <a:schemeClr val="tx2">
                    <a:lumMod val="75000"/>
                  </a:schemeClr>
                </a:solidFill>
              </a:rPr>
              <a:t>Работу  по  развитию  выразительности  речи целесообразно  проводить  последовательно, в два  этапа</a:t>
            </a:r>
            <a:endParaRPr lang="ru-RU" sz="2000" dirty="0">
              <a:solidFill>
                <a:schemeClr val="tx2">
                  <a:lumMod val="75000"/>
                </a:schemeClr>
              </a:solidFill>
            </a:endParaRPr>
          </a:p>
        </p:txBody>
      </p:sp>
      <p:graphicFrame>
        <p:nvGraphicFramePr>
          <p:cNvPr id="7" name="Содержимое 6"/>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214290"/>
            <a:ext cx="7500990" cy="612475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dirty="0" smtClean="0"/>
              <a:t>	</a:t>
            </a:r>
            <a:endParaRPr lang="en-US" dirty="0" smtClean="0"/>
          </a:p>
          <a:p>
            <a:r>
              <a:rPr lang="en-US" sz="2000" b="1" dirty="0" smtClean="0"/>
              <a:t>	</a:t>
            </a:r>
            <a:r>
              <a:rPr lang="ru-RU" sz="2200" b="1" dirty="0" smtClean="0"/>
              <a:t>Прием </a:t>
            </a:r>
            <a:r>
              <a:rPr lang="ru-RU" sz="2200" b="1" dirty="0"/>
              <a:t>сопоставительного анализа двух образцов чтения одного и того же текста дает возможность показать детям роль интонации в речи. Первый раз </a:t>
            </a:r>
            <a:r>
              <a:rPr lang="ru-RU" sz="2200" b="1" dirty="0" smtClean="0"/>
              <a:t>логопед или взрослый  </a:t>
            </a:r>
            <a:r>
              <a:rPr lang="ru-RU" sz="2200" b="1" dirty="0"/>
              <a:t>читает текст невыразительно, второй раз - с интонационным оформлением. Дети, безусловно, отметят разницу, и их будет легко подвести к выводу, что она заключается в выразительности речи. Желательно объяснить дошкольникам, что интонация помогает не только точно передавать свои мысли и чувства, но и лучше понимать чувства и отношение к нам других людей.</a:t>
            </a:r>
            <a:br>
              <a:rPr lang="ru-RU" sz="2200" b="1" dirty="0"/>
            </a:br>
            <a:r>
              <a:rPr lang="ru-RU" sz="2200" b="1" dirty="0" smtClean="0"/>
              <a:t>	</a:t>
            </a:r>
            <a:endParaRPr lang="en-US" sz="2200" b="1" dirty="0" smtClean="0"/>
          </a:p>
          <a:p>
            <a:r>
              <a:rPr lang="en-US" sz="2200" b="1" dirty="0" smtClean="0"/>
              <a:t>	</a:t>
            </a:r>
            <a:r>
              <a:rPr lang="ru-RU" sz="2200" b="1" dirty="0" smtClean="0"/>
              <a:t>После </a:t>
            </a:r>
            <a:r>
              <a:rPr lang="ru-RU" sz="2200" b="1" dirty="0"/>
              <a:t>этого можно переходить к формированию навыков восприятия отдельных интонационных </a:t>
            </a:r>
            <a:r>
              <a:rPr lang="ru-RU" sz="2200" b="1" dirty="0" smtClean="0"/>
              <a:t>компонентов.</a:t>
            </a:r>
            <a:r>
              <a:rPr lang="ru-RU" sz="2200" b="1" dirty="0"/>
              <a:t/>
            </a:r>
            <a:br>
              <a:rPr lang="ru-RU" sz="2200" b="1" dirty="0"/>
            </a:br>
            <a:endParaRPr lang="ru-RU" sz="2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7239000" cy="1000132"/>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ru-RU" sz="3200" dirty="0" smtClean="0">
                <a:solidFill>
                  <a:schemeClr val="tx2">
                    <a:lumMod val="75000"/>
                  </a:schemeClr>
                </a:solidFill>
              </a:rPr>
              <a:t>Интонационные компоненты речи</a:t>
            </a:r>
            <a:endParaRPr lang="ru-RU" sz="3200" dirty="0">
              <a:solidFill>
                <a:schemeClr val="tx2">
                  <a:lumMod val="75000"/>
                </a:schemeClr>
              </a:solidFill>
            </a:endParaRPr>
          </a:p>
        </p:txBody>
      </p:sp>
      <p:graphicFrame>
        <p:nvGraphicFramePr>
          <p:cNvPr id="4" name="Содержимое 3"/>
          <p:cNvGraphicFramePr>
            <a:graphicFrameLocks noGrp="1"/>
          </p:cNvGraphicFramePr>
          <p:nvPr>
            <p:ph idx="1"/>
          </p:nvPr>
        </p:nvGraphicFramePr>
        <p:xfrm>
          <a:off x="571472" y="1285860"/>
          <a:ext cx="6910414" cy="5027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20" y="285750"/>
            <a:ext cx="7358114" cy="6357960"/>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US" b="1" dirty="0" smtClean="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Задача </a:t>
            </a:r>
            <a:r>
              <a:rPr lang="ru-RU" b="1" dirty="0" smtClean="0">
                <a:solidFill>
                  <a:srgbClr val="7030A0"/>
                </a:solidFill>
                <a:latin typeface="Times New Roman" pitchFamily="18" charset="0"/>
                <a:cs typeface="Times New Roman" pitchFamily="18" charset="0"/>
              </a:rPr>
              <a:t>воспитания интонационной выразительности речи заключается в том, чтобы учить детей изменять голос по высоте и силе в зависимости от содержания высказывания, пользоваться паузами, логическим ударением, менять темп и тембр речи; точно, осознанно выражать как свои, так и авторские мысли, чувства и настроения.</a:t>
            </a:r>
            <a:br>
              <a:rPr lang="ru-RU" b="1" dirty="0" smtClean="0">
                <a:solidFill>
                  <a:srgbClr val="7030A0"/>
                </a:solidFill>
                <a:latin typeface="Times New Roman" pitchFamily="18" charset="0"/>
                <a:cs typeface="Times New Roman" pitchFamily="18" charset="0"/>
              </a:rPr>
            </a:br>
            <a:r>
              <a:rPr lang="en-US" b="1" dirty="0" smtClean="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Ребенок </a:t>
            </a:r>
            <a:r>
              <a:rPr lang="ru-RU" b="1" dirty="0" smtClean="0">
                <a:solidFill>
                  <a:srgbClr val="7030A0"/>
                </a:solidFill>
                <a:latin typeface="Times New Roman" pitchFamily="18" charset="0"/>
                <a:cs typeface="Times New Roman" pitchFamily="18" charset="0"/>
              </a:rPr>
              <a:t>должен уметь правильно использовать интонационные средства выразительности, чтобы передать в собственной речи различные чувства и переживания. </a:t>
            </a:r>
            <a:br>
              <a:rPr lang="ru-RU" b="1" dirty="0" smtClean="0">
                <a:solidFill>
                  <a:srgbClr val="7030A0"/>
                </a:solidFill>
                <a:latin typeface="Times New Roman" pitchFamily="18" charset="0"/>
                <a:cs typeface="Times New Roman" pitchFamily="18" charset="0"/>
              </a:rPr>
            </a:br>
            <a:endParaRPr lang="ru-RU" b="1" dirty="0">
              <a:solidFill>
                <a:srgbClr val="7030A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14290"/>
            <a:ext cx="8001056" cy="6429420"/>
          </a:xfrm>
          <a:effectLst>
            <a:glow rad="228600">
              <a:schemeClr val="accent5">
                <a:satMod val="175000"/>
                <a:alpha val="40000"/>
              </a:schemeClr>
            </a:glow>
            <a:outerShdw blurRad="50800" dist="25000" dir="5400000" rotWithShape="0">
              <a:schemeClr val="accent4">
                <a:shade val="30000"/>
                <a:satMod val="150000"/>
                <a:alpha val="38000"/>
              </a:schemeClr>
            </a:outerShdw>
          </a:effectLst>
        </p:spPr>
        <p:style>
          <a:lnRef idx="1">
            <a:schemeClr val="accent4"/>
          </a:lnRef>
          <a:fillRef idx="1003">
            <a:schemeClr val="lt1"/>
          </a:fillRef>
          <a:effectRef idx="1">
            <a:schemeClr val="accent4"/>
          </a:effectRef>
          <a:fontRef idx="minor">
            <a:schemeClr val="dk1"/>
          </a:fontRef>
        </p:style>
        <p:txBody>
          <a:bodyPr>
            <a:normAutofit/>
          </a:bodyPr>
          <a:lstStyle/>
          <a:p>
            <a:r>
              <a:rPr lang="en-US" sz="2400" dirty="0" smtClean="0">
                <a:solidFill>
                  <a:srgbClr val="00B0F0"/>
                </a:solidFill>
              </a:rPr>
              <a:t>	</a:t>
            </a:r>
            <a:r>
              <a:rPr lang="ru-RU" sz="2400" dirty="0" smtClean="0">
                <a:solidFill>
                  <a:srgbClr val="00B0F0"/>
                </a:solidFill>
              </a:rPr>
              <a:t>Большую </a:t>
            </a:r>
            <a:r>
              <a:rPr lang="ru-RU" sz="2400" dirty="0" smtClean="0">
                <a:solidFill>
                  <a:srgbClr val="00B0F0"/>
                </a:solidFill>
              </a:rPr>
              <a:t>роль в развитии интонационной выразительности речи играют стихотворные произведения, которые легки для восприятия и воспроизведения детьми . Воспринимая поэтические образы, дети получают эстетическое наслаждение. </a:t>
            </a:r>
            <a:r>
              <a:rPr lang="en-US" sz="2400" dirty="0" smtClean="0">
                <a:solidFill>
                  <a:srgbClr val="00B0F0"/>
                </a:solidFill>
              </a:rPr>
              <a:t/>
            </a:r>
            <a:br>
              <a:rPr lang="en-US" sz="2400" dirty="0" smtClean="0">
                <a:solidFill>
                  <a:srgbClr val="00B0F0"/>
                </a:solidFill>
              </a:rPr>
            </a:br>
            <a:r>
              <a:rPr lang="en-US" sz="2400" dirty="0" smtClean="0">
                <a:solidFill>
                  <a:srgbClr val="00B0F0"/>
                </a:solidFill>
              </a:rPr>
              <a:t/>
            </a:r>
            <a:br>
              <a:rPr lang="en-US" sz="2400" dirty="0" smtClean="0">
                <a:solidFill>
                  <a:srgbClr val="00B0F0"/>
                </a:solidFill>
              </a:rPr>
            </a:br>
            <a:r>
              <a:rPr lang="en-US" sz="2400" dirty="0" smtClean="0">
                <a:solidFill>
                  <a:srgbClr val="00B0F0"/>
                </a:solidFill>
              </a:rPr>
              <a:t>	</a:t>
            </a:r>
            <a:r>
              <a:rPr lang="ru-RU" sz="2400" dirty="0" smtClean="0">
                <a:solidFill>
                  <a:srgbClr val="00B0F0"/>
                </a:solidFill>
              </a:rPr>
              <a:t>В</a:t>
            </a:r>
            <a:r>
              <a:rPr lang="ru-RU" sz="2400" dirty="0" smtClean="0">
                <a:solidFill>
                  <a:srgbClr val="00B0F0"/>
                </a:solidFill>
              </a:rPr>
              <a:t>. Г. Белинский, обращаясь к педагогам, писал: </a:t>
            </a:r>
            <a:r>
              <a:rPr lang="ru-RU" sz="2200" dirty="0" smtClean="0">
                <a:solidFill>
                  <a:schemeClr val="tx2">
                    <a:lumMod val="75000"/>
                  </a:schemeClr>
                </a:solidFill>
              </a:rPr>
              <a:t>«Читайте детям стихи, пусть ухо их приучится к гармонии русского слова, сердце преисполнится чувством изящного, пусть поэзия действует на них так же, как и музыка».</a:t>
            </a:r>
            <a:r>
              <a:rPr lang="ru-RU" sz="2200" dirty="0" smtClean="0">
                <a:solidFill>
                  <a:srgbClr val="00B0F0"/>
                </a:solidFill>
              </a:rPr>
              <a:t/>
            </a:r>
            <a:br>
              <a:rPr lang="ru-RU" sz="2200" dirty="0" smtClean="0">
                <a:solidFill>
                  <a:srgbClr val="00B0F0"/>
                </a:solidFill>
              </a:rPr>
            </a:br>
            <a:r>
              <a:rPr lang="ru-RU" sz="2200" dirty="0" smtClean="0">
                <a:solidFill>
                  <a:srgbClr val="00B0F0"/>
                </a:solidFill>
              </a:rPr>
              <a:t>Стихи действуют на ребенка силой и обаянием ритма, мелодики; детей привлекает к себе мир звуков.</a:t>
            </a:r>
            <a:br>
              <a:rPr lang="ru-RU" sz="2200" dirty="0" smtClean="0">
                <a:solidFill>
                  <a:srgbClr val="00B0F0"/>
                </a:solidFill>
              </a:rPr>
            </a:br>
            <a:endParaRPr lang="ru-RU" sz="2200" dirty="0">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58" y="214290"/>
            <a:ext cx="7358114" cy="6242073"/>
          </a:xfrm>
        </p:spPr>
        <p:style>
          <a:lnRef idx="1">
            <a:schemeClr val="accent2"/>
          </a:lnRef>
          <a:fillRef idx="2">
            <a:schemeClr val="accent2"/>
          </a:fillRef>
          <a:effectRef idx="1">
            <a:schemeClr val="accent2"/>
          </a:effectRef>
          <a:fontRef idx="minor">
            <a:schemeClr val="dk1"/>
          </a:fontRef>
        </p:style>
        <p:txBody>
          <a:bodyPr/>
          <a:lstStyle/>
          <a:p>
            <a:r>
              <a:rPr lang="ru-RU" b="1" dirty="0" smtClean="0">
                <a:solidFill>
                  <a:srgbClr val="0070C0"/>
                </a:solidFill>
              </a:rPr>
              <a:t>Важнейшие источники развития выразительности детской речи - </a:t>
            </a:r>
            <a:r>
              <a:rPr lang="ru-RU" b="1" i="1" u="sng" dirty="0" smtClean="0">
                <a:solidFill>
                  <a:srgbClr val="0070C0"/>
                </a:solidFill>
              </a:rPr>
              <a:t>это произведения художественной литературы и устного народного творчества, в том числе и малые фольклорные формы (пословицы, поговорки, загадки, </a:t>
            </a:r>
            <a:r>
              <a:rPr lang="ru-RU" b="1" i="1" u="sng" dirty="0" err="1" smtClean="0">
                <a:solidFill>
                  <a:srgbClr val="0070C0"/>
                </a:solidFill>
              </a:rPr>
              <a:t>потешки</a:t>
            </a:r>
            <a:r>
              <a:rPr lang="ru-RU" b="1" i="1" u="sng" dirty="0" smtClean="0">
                <a:solidFill>
                  <a:srgbClr val="0070C0"/>
                </a:solidFill>
              </a:rPr>
              <a:t>, считалки, фразеологизмы). </a:t>
            </a:r>
            <a:br>
              <a:rPr lang="ru-RU" b="1" i="1" u="sng" dirty="0" smtClean="0">
                <a:solidFill>
                  <a:srgbClr val="0070C0"/>
                </a:solidFill>
              </a:rPr>
            </a:br>
            <a:endParaRPr lang="ru-RU" b="1" i="1" u="sng" dirty="0">
              <a:solidFill>
                <a:srgbClr val="0070C0"/>
              </a:solidFill>
            </a:endParaRPr>
          </a:p>
        </p:txBody>
      </p:sp>
      <p:pic>
        <p:nvPicPr>
          <p:cNvPr id="5122" name="Picture 2" descr="http://im3-tub-ru.yandex.net/i?id=220353406-67-72&amp;n=21"/>
          <p:cNvPicPr>
            <a:picLocks noChangeAspect="1" noChangeArrowheads="1"/>
          </p:cNvPicPr>
          <p:nvPr/>
        </p:nvPicPr>
        <p:blipFill>
          <a:blip r:embed="rId2"/>
          <a:srcRect/>
          <a:stretch>
            <a:fillRect/>
          </a:stretch>
        </p:blipFill>
        <p:spPr bwMode="auto">
          <a:xfrm>
            <a:off x="4071934" y="3786190"/>
            <a:ext cx="2500330" cy="250033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7715304" cy="1000132"/>
          </a:xfrm>
          <a:ln/>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u="sng" dirty="0" smtClean="0">
                <a:solidFill>
                  <a:schemeClr val="accent1">
                    <a:lumMod val="75000"/>
                  </a:schemeClr>
                </a:solidFill>
              </a:rPr>
              <a:t>“Азбука настроений”</a:t>
            </a:r>
            <a:r>
              <a:rPr lang="ru-RU" dirty="0" smtClean="0">
                <a:solidFill>
                  <a:schemeClr val="accent1">
                    <a:lumMod val="75000"/>
                  </a:schemeClr>
                </a:solidFill>
              </a:rPr>
              <a:t/>
            </a:r>
            <a:br>
              <a:rPr lang="ru-RU" dirty="0" smtClean="0">
                <a:solidFill>
                  <a:schemeClr val="accent1">
                    <a:lumMod val="75000"/>
                  </a:schemeClr>
                </a:solidFill>
              </a:rPr>
            </a:br>
            <a:endParaRPr lang="ru-RU" dirty="0">
              <a:solidFill>
                <a:schemeClr val="accent1">
                  <a:lumMod val="75000"/>
                </a:schemeClr>
              </a:solidFill>
            </a:endParaRPr>
          </a:p>
        </p:txBody>
      </p:sp>
      <p:sp>
        <p:nvSpPr>
          <p:cNvPr id="3" name="Содержимое 2"/>
          <p:cNvSpPr>
            <a:spLocks noGrp="1"/>
          </p:cNvSpPr>
          <p:nvPr>
            <p:ph idx="1"/>
          </p:nvPr>
        </p:nvSpPr>
        <p:spPr>
          <a:xfrm>
            <a:off x="214282" y="1357298"/>
            <a:ext cx="7715304" cy="5286412"/>
          </a:xfrm>
          <a:solidFill>
            <a:schemeClr val="accent4">
              <a:lumMod val="20000"/>
              <a:lumOff val="80000"/>
            </a:schemeClr>
          </a:solidFill>
          <a:effectLst>
            <a:glow rad="2286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a:bodyPr>
          <a:lstStyle/>
          <a:p>
            <a:r>
              <a:rPr lang="ru-RU" sz="1800" b="1" dirty="0" smtClean="0"/>
              <a:t>Для этого упражнения понадобятся картинки или игрушки известных литературных героев, персонажей мультфильмов, фотопортреты самих детей в разном эмоциональном состоянии. Дети составляют рассказы о том, как изображен на фото или иллюстрации. Особое внимание следует обратить на то, что в данный момент чувствует, переживает этот человек, и каковы возможные причины этих переживаний.</a:t>
            </a:r>
          </a:p>
          <a:p>
            <a:r>
              <a:rPr lang="ru-RU" sz="1800" b="1" dirty="0" smtClean="0"/>
              <a:t>Детей просим по сигналу ведущего поднять карточку, на которой персонаж удивлен, обижен, радуется и т.д., можно также попросить детей рассказать случай из своей жизни, когда они испытывали такие же чувства.</a:t>
            </a:r>
          </a:p>
          <a:p>
            <a:endParaRPr lang="ru-RU" dirty="0"/>
          </a:p>
        </p:txBody>
      </p:sp>
      <p:pic>
        <p:nvPicPr>
          <p:cNvPr id="21507" name="Picture 3"/>
          <p:cNvPicPr>
            <a:picLocks noChangeAspect="1" noChangeArrowheads="1"/>
          </p:cNvPicPr>
          <p:nvPr/>
        </p:nvPicPr>
        <p:blipFill>
          <a:blip r:embed="rId2"/>
          <a:srcRect/>
          <a:stretch>
            <a:fillRect/>
          </a:stretch>
        </p:blipFill>
        <p:spPr bwMode="auto">
          <a:xfrm>
            <a:off x="857224" y="4637391"/>
            <a:ext cx="1357322" cy="1725409"/>
          </a:xfrm>
          <a:prstGeom prst="rect">
            <a:avLst/>
          </a:prstGeom>
          <a:noFill/>
          <a:ln w="9525">
            <a:noFill/>
            <a:miter lim="800000"/>
            <a:headEnd/>
            <a:tailEnd/>
          </a:ln>
          <a:effectLst/>
        </p:spPr>
      </p:pic>
      <p:pic>
        <p:nvPicPr>
          <p:cNvPr id="21510" name="Picture 6"/>
          <p:cNvPicPr>
            <a:picLocks noChangeAspect="1" noChangeArrowheads="1"/>
          </p:cNvPicPr>
          <p:nvPr/>
        </p:nvPicPr>
        <p:blipFill>
          <a:blip r:embed="rId3"/>
          <a:srcRect/>
          <a:stretch>
            <a:fillRect/>
          </a:stretch>
        </p:blipFill>
        <p:spPr bwMode="auto">
          <a:xfrm>
            <a:off x="5929322" y="4572008"/>
            <a:ext cx="1571636" cy="1932339"/>
          </a:xfrm>
          <a:prstGeom prst="rect">
            <a:avLst/>
          </a:prstGeom>
          <a:noFill/>
          <a:ln w="9525">
            <a:noFill/>
            <a:miter lim="800000"/>
            <a:headEnd/>
            <a:tailEnd/>
          </a:ln>
          <a:effectLst/>
        </p:spPr>
      </p:pic>
      <p:pic>
        <p:nvPicPr>
          <p:cNvPr id="21511" name="Picture 7"/>
          <p:cNvPicPr>
            <a:picLocks noChangeAspect="1" noChangeArrowheads="1"/>
          </p:cNvPicPr>
          <p:nvPr/>
        </p:nvPicPr>
        <p:blipFill>
          <a:blip r:embed="rId4"/>
          <a:srcRect/>
          <a:stretch>
            <a:fillRect/>
          </a:stretch>
        </p:blipFill>
        <p:spPr bwMode="auto">
          <a:xfrm>
            <a:off x="3214678" y="4687526"/>
            <a:ext cx="2214578" cy="17669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355</TotalTime>
  <Words>426</Words>
  <Application>Microsoft Office PowerPoint</Application>
  <PresentationFormat>Экран (4:3)</PresentationFormat>
  <Paragraphs>42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      Формирование интонационной выразительности у детей старшего дошкольного возраста с речевыми нарушениями</vt:lpstr>
      <vt:lpstr>Слайд 2</vt:lpstr>
      <vt:lpstr>Работу  по  развитию  выразительности  речи целесообразно  проводить  последовательно, в два  этапа</vt:lpstr>
      <vt:lpstr>Слайд 4</vt:lpstr>
      <vt:lpstr>Интонационные компоненты речи</vt:lpstr>
      <vt:lpstr>Слайд 6</vt:lpstr>
      <vt:lpstr> Большую роль в развитии интонационной выразительности речи играют стихотворные произведения, которые легки для восприятия и воспроизведения детьми . Воспринимая поэтические образы, дети получают эстетическое наслаждение.    В. Г. Белинский, обращаясь к педагогам, писал: «Читайте детям стихи, пусть ухо их приучится к гармонии русского слова, сердце преисполнится чувством изящного, пусть поэзия действует на них так же, как и музыка». Стихи действуют на ребенка силой и обаянием ритма, мелодики; детей привлекает к себе мир звуков. </vt:lpstr>
      <vt:lpstr>Слайд 8</vt:lpstr>
      <vt:lpstr>“Азбука настроений” </vt:lpstr>
      <vt:lpstr>“Мимическая гимнастика” </vt:lpstr>
      <vt:lpstr>Пантомимические этюды </vt:lpstr>
      <vt:lpstr>Слайд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Формирование интонационной выразительности у детей старшего дошкольного возраста с речевыми нарушениями</dc:title>
  <dc:creator>Alex</dc:creator>
  <cp:lastModifiedBy>Alex</cp:lastModifiedBy>
  <cp:revision>39</cp:revision>
  <dcterms:created xsi:type="dcterms:W3CDTF">2011-08-09T14:53:16Z</dcterms:created>
  <dcterms:modified xsi:type="dcterms:W3CDTF">2013-05-27T17:55:51Z</dcterms:modified>
</cp:coreProperties>
</file>