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26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631-E049-4C22-9DDA-BA53BB16FACD}" type="datetimeFigureOut">
              <a:rPr lang="ru-RU" smtClean="0"/>
              <a:t>10.04.2015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610A-0FB1-40D2-BF32-FD05CD7C93C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43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631-E049-4C22-9DDA-BA53BB16FACD}" type="datetimeFigureOut">
              <a:rPr lang="ru-RU" smtClean="0"/>
              <a:t>10.04.2015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610A-0FB1-40D2-BF32-FD05CD7C93C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34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631-E049-4C22-9DDA-BA53BB16FACD}" type="datetimeFigureOut">
              <a:rPr lang="ru-RU" smtClean="0"/>
              <a:t>10.04.2015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610A-0FB1-40D2-BF32-FD05CD7C93C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4536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631-E049-4C22-9DDA-BA53BB16FACD}" type="datetimeFigureOut">
              <a:rPr lang="ru-RU" smtClean="0"/>
              <a:t>10.04.2015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610A-0FB1-40D2-BF32-FD05CD7C93C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631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631-E049-4C22-9DDA-BA53BB16FACD}" type="datetimeFigureOut">
              <a:rPr lang="ru-RU" smtClean="0"/>
              <a:t>10.04.2015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610A-0FB1-40D2-BF32-FD05CD7C93C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8259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631-E049-4C22-9DDA-BA53BB16FACD}" type="datetimeFigureOut">
              <a:rPr lang="ru-RU" smtClean="0"/>
              <a:t>10.04.2015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610A-0FB1-40D2-BF32-FD05CD7C93C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31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631-E049-4C22-9DDA-BA53BB16FACD}" type="datetimeFigureOut">
              <a:rPr lang="ru-RU" smtClean="0"/>
              <a:t>10.04.2015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610A-0FB1-40D2-BF32-FD05CD7C93C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768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631-E049-4C22-9DDA-BA53BB16FACD}" type="datetimeFigureOut">
              <a:rPr lang="ru-RU" smtClean="0"/>
              <a:t>10.04.2015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610A-0FB1-40D2-BF32-FD05CD7C93C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41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631-E049-4C22-9DDA-BA53BB16FACD}" type="datetimeFigureOut">
              <a:rPr lang="ru-RU" smtClean="0"/>
              <a:t>10.04.2015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610A-0FB1-40D2-BF32-FD05CD7C93C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1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631-E049-4C22-9DDA-BA53BB16FACD}" type="datetimeFigureOut">
              <a:rPr lang="ru-RU" smtClean="0"/>
              <a:t>10.04.2015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610A-0FB1-40D2-BF32-FD05CD7C93C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43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631-E049-4C22-9DDA-BA53BB16FACD}" type="datetimeFigureOut">
              <a:rPr lang="ru-RU" smtClean="0"/>
              <a:t>10.04.2015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610A-0FB1-40D2-BF32-FD05CD7C93C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14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631-E049-4C22-9DDA-BA53BB16FACD}" type="datetimeFigureOut">
              <a:rPr lang="ru-RU" smtClean="0"/>
              <a:t>10.04.2015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610A-0FB1-40D2-BF32-FD05CD7C93C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99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631-E049-4C22-9DDA-BA53BB16FACD}" type="datetimeFigureOut">
              <a:rPr lang="ru-RU" smtClean="0"/>
              <a:t>10.04.2015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610A-0FB1-40D2-BF32-FD05CD7C93C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75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631-E049-4C22-9DDA-BA53BB16FACD}" type="datetimeFigureOut">
              <a:rPr lang="ru-RU" smtClean="0"/>
              <a:t>10.04.2015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610A-0FB1-40D2-BF32-FD05CD7C93C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14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631-E049-4C22-9DDA-BA53BB16FACD}" type="datetimeFigureOut">
              <a:rPr lang="ru-RU" smtClean="0"/>
              <a:t>10.04.2015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610A-0FB1-40D2-BF32-FD05CD7C93C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29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631-E049-4C22-9DDA-BA53BB16FACD}" type="datetimeFigureOut">
              <a:rPr lang="ru-RU" smtClean="0"/>
              <a:t>10.04.2015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610A-0FB1-40D2-BF32-FD05CD7C93C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90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A0631-E049-4C22-9DDA-BA53BB16FACD}" type="datetimeFigureOut">
              <a:rPr lang="ru-RU" smtClean="0"/>
              <a:t>10.04.2015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E0610A-0FB1-40D2-BF32-FD05CD7C93C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15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ru.science.wikia.com/wiki/%D0%9A%D1%83%D0%B1?action=edit&amp;redlink=1" TargetMode="External"/><Relationship Id="rId13" Type="http://schemas.openxmlformats.org/officeDocument/2006/relationships/hyperlink" Target="http://ru.science.wikia.com/wiki/%D0%AD%D0%BB%D0%B5%D0%BC%D0%B5%D0%BD%D1%82%D1%8B_%D0%95%D0%B2%D0%BA%D0%BB%D0%B8%D0%B4%D0%B0?veaction=edit&amp;redlink=1" TargetMode="External"/><Relationship Id="rId3" Type="http://schemas.openxmlformats.org/officeDocument/2006/relationships/hyperlink" Target="http://ru.science.wikia.com/wiki/%D0%A4%D0%B8%D0%B4%D0%B8%D0%B0%D1%81?veaction=edit&amp;redlink=1" TargetMode="External"/><Relationship Id="rId7" Type="http://schemas.openxmlformats.org/officeDocument/2006/relationships/hyperlink" Target="http://ru.science.wikia.com/wiki/%D0%A2%D0%B5%D1%82%D1%80%D0%B0%D1%8D%D0%B4%D1%80" TargetMode="External"/><Relationship Id="rId12" Type="http://schemas.openxmlformats.org/officeDocument/2006/relationships/hyperlink" Target="http://ru.science.wikia.com/wiki/%D0%95%D0%B2%D0%BA%D0%BB%D0%B8%D0%B4" TargetMode="External"/><Relationship Id="rId17" Type="http://schemas.openxmlformats.org/officeDocument/2006/relationships/hyperlink" Target="http://ru.science.wikia.com/wiki/%D0%98%D0%BE%D0%B3%D0%B0%D0%BD%D0%BD_%D0%9A%D0%B5%D0%BF%D0%BB%D0%B5%D1%80" TargetMode="External"/><Relationship Id="rId2" Type="http://schemas.openxmlformats.org/officeDocument/2006/relationships/image" Target="../media/image13.jpeg"/><Relationship Id="rId16" Type="http://schemas.openxmlformats.org/officeDocument/2006/relationships/hyperlink" Target="http://ru.science.wikia.com/wiki/%D0%A4%D1%80%D0%B0_%D0%9B%D1%83%D0%BA%D0%B0_%D0%9F%D0%B0%D1%87%D0%BE%D0%BB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science.wikia.com/wiki/%D0%9F%D0%BB%D0%B0%D1%82%D0%BE%D0%BD%D0%BE%D0%B2%D1%8B_%D1%82%D0%B5%D0%BB%D0%B0?action=edit&amp;redlink=1" TargetMode="External"/><Relationship Id="rId11" Type="http://schemas.openxmlformats.org/officeDocument/2006/relationships/hyperlink" Target="http://ru.science.wikia.com/wiki/%D0%98%D0%BA%D0%BE%D1%81%D0%B0%D1%8D%D0%B4%D1%80?action=edit&amp;redlink=1" TargetMode="External"/><Relationship Id="rId5" Type="http://schemas.openxmlformats.org/officeDocument/2006/relationships/hyperlink" Target="http://ru.science.wikia.com/wiki/%D0%9F%D0%BB%D0%B0%D1%82%D0%BE%D0%BD" TargetMode="External"/><Relationship Id="rId15" Type="http://schemas.openxmlformats.org/officeDocument/2006/relationships/hyperlink" Target="http://ru.science.wikia.com/wiki/%D0%A4%D0%B8%D0%B1%D0%BE%D0%BD%D0%B0%D1%87%D1%87%D0%B8?veaction=edit&amp;redlink=1" TargetMode="External"/><Relationship Id="rId10" Type="http://schemas.openxmlformats.org/officeDocument/2006/relationships/hyperlink" Target="http://ru.science.wikia.com/wiki/%D0%94%D0%BE%D0%B4%D0%B5%D0%BA%D0%B0%D1%8D%D0%B4%D1%80?action=edit&amp;redlink=1" TargetMode="External"/><Relationship Id="rId4" Type="http://schemas.openxmlformats.org/officeDocument/2006/relationships/hyperlink" Target="http://ru.science.wikia.com/wiki/%D0%9F%D0%B0%D1%80%D1%84%D0%B5%D0%BD%D0%BE%D0%BD?veaction=edit&amp;redlink=1" TargetMode="External"/><Relationship Id="rId9" Type="http://schemas.openxmlformats.org/officeDocument/2006/relationships/hyperlink" Target="http://ru.science.wikia.com/wiki/%D0%9E%D0%BA%D1%82%D0%B0%D1%8D%D0%B4%D1%80?action=edit&amp;redlink=1" TargetMode="External"/><Relationship Id="rId14" Type="http://schemas.openxmlformats.org/officeDocument/2006/relationships/hyperlink" Target="http://ru.science.wikia.com/wiki/%D0%93%D1%80%D0%B5%D1%87%D0%B5%D1%81%D0%BA%D0%B8%D0%B9_%D1%8F%D0%B7%D1%8B%D0%BA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ru.science.wikia.com/wiki/%D0%A0%D0%BE%D0%B4%D0%B6%D0%B5%D1%80_%D0%9F%D0%B5%D0%BD%D1%80%D0%BE%D1%83%D0%B7?veaction=edit&amp;redlink=1" TargetMode="External"/><Relationship Id="rId3" Type="http://schemas.openxmlformats.org/officeDocument/2006/relationships/hyperlink" Target="http://ru.science.wikia.com/wiki/%D0%A7%D0%B0%D1%80%D0%BB%D1%8C%D0%B7_%D0%91%D0%BE%D0%BD%D0%B5?veaction=edit&amp;redlink=1" TargetMode="External"/><Relationship Id="rId7" Type="http://schemas.openxmlformats.org/officeDocument/2006/relationships/hyperlink" Target="http://ru.science.wikia.com/wiki/%D0%A4%D0%B8%D0%B4%D0%B8%D0%B0%D1%81?action=edit&amp;redlink=1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science.wikia.com/wiki/%D0%9C%D0%B0%D1%80%D0%BA_%D0%91%D0%B0%D1%80%D1%80?veaction=edit&amp;redlink=1" TargetMode="External"/><Relationship Id="rId5" Type="http://schemas.openxmlformats.org/officeDocument/2006/relationships/hyperlink" Target="http://ru.science.wikia.com/wiki/%D0%AD%D0%B4%D0%B2%D0%B0%D1%80%D0%B4_%D0%9B%D1%83%D0%BA%D0%B0%D1%81?veaction=edit&amp;redlink=1" TargetMode="External"/><Relationship Id="rId4" Type="http://schemas.openxmlformats.org/officeDocument/2006/relationships/hyperlink" Target="http://ru.science.wikia.com/wiki/%D0%9C%D0%B0%D1%80%D1%82%D0%B8%D0%BD_%D0%9E%D0%BC?veaction=edit&amp;redlink=1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Золотое сечение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Или золотая пропорция.</a:t>
            </a:r>
          </a:p>
          <a:p>
            <a:r>
              <a:rPr lang="ru-RU" dirty="0" smtClean="0"/>
              <a:t>Быстрых Алексей. 6Б класс.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0630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dn.x2n.com.br/~minilua/wp-content/uploads/2013/04/Mona-Lisa-Golden-se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7930055" cy="631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23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ru-RU" dirty="0" smtClean="0"/>
              <a:t>Разгадка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20521"/>
            <a:ext cx="8596668" cy="1323590"/>
          </a:xfrm>
        </p:spPr>
        <p:txBody>
          <a:bodyPr/>
          <a:lstStyle/>
          <a:p>
            <a:r>
              <a:rPr lang="ru-RU" dirty="0" smtClean="0"/>
              <a:t>Как показано в эксперименте, Леонардо да Винчи действительно использовал «Золотое сечение» в своих работах. Но только ли он придавал большое значение математике в своих шедеврах? Также золотое сечение можно заметить на картине Жоржа </a:t>
            </a:r>
            <a:r>
              <a:rPr lang="ru-RU" dirty="0" err="1" smtClean="0"/>
              <a:t>Сёра</a:t>
            </a:r>
            <a:r>
              <a:rPr lang="ru-RU" dirty="0" smtClean="0"/>
              <a:t> «Купальщики в </a:t>
            </a:r>
            <a:r>
              <a:rPr lang="ru-RU" dirty="0" err="1" smtClean="0"/>
              <a:t>Аньере</a:t>
            </a:r>
            <a:r>
              <a:rPr lang="ru-RU" dirty="0" smtClean="0"/>
              <a:t>»:</a:t>
            </a:r>
            <a:endParaRPr lang="ru-RU" dirty="0"/>
          </a:p>
        </p:txBody>
      </p:sp>
      <p:pic>
        <p:nvPicPr>
          <p:cNvPr id="5122" name="Picture 2" descr="http://acdn1.lmng.net/imgres/45/167476/1_1000_800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712" y="2141321"/>
            <a:ext cx="6733956" cy="472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4794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ru-RU" dirty="0" smtClean="0"/>
              <a:t>Сечение в архитектуре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62562"/>
            <a:ext cx="5785945" cy="440721"/>
          </a:xfrm>
        </p:spPr>
        <p:txBody>
          <a:bodyPr/>
          <a:lstStyle/>
          <a:p>
            <a:r>
              <a:rPr lang="ru-RU" dirty="0" smtClean="0"/>
              <a:t>Давайте рассмотрим Парфенон – шедевр Фидия: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2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edwstage.vivolum.net/storage/img/d9/2f/asset-83fd0ed0528c69f9e2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155" y="-5501"/>
            <a:ext cx="9151335" cy="686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0566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нем также использован принцип «Золотого сечения»: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30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rpp.nashaucheba.ru/pars_docs/refs/11/10942/img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442"/>
            <a:ext cx="9156589" cy="686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9601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ru-RU" dirty="0" smtClean="0"/>
              <a:t>Золотые пропорции в человеке:</a:t>
            </a:r>
            <a:endParaRPr lang="ru-RU" dirty="0"/>
          </a:p>
        </p:txBody>
      </p:sp>
      <p:pic>
        <p:nvPicPr>
          <p:cNvPr id="9218" name="Picture 2" descr="http://www.newreferat.com/images/referats/2497/image0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035" y="812764"/>
            <a:ext cx="3972910" cy="604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99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Золотое сечение в математике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 как же это золотое сечение построить? Просмотрим рисунок:</a:t>
            </a:r>
            <a:endParaRPr lang="ru-RU" dirty="0"/>
          </a:p>
        </p:txBody>
      </p:sp>
      <p:pic>
        <p:nvPicPr>
          <p:cNvPr id="10242" name="Picture 2" descr="Файл:Zs p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825300"/>
            <a:ext cx="5812951" cy="344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6173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пропорциональных отрезков золотого сечения</a:t>
            </a:r>
            <a:endParaRPr lang="ru-RU" dirty="0"/>
          </a:p>
        </p:txBody>
      </p:sp>
      <p:pic>
        <p:nvPicPr>
          <p:cNvPr id="11266" name="Picture 2" descr="Файл:Zolotoe setshe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009276"/>
            <a:ext cx="7098130" cy="484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50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Хронология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779517"/>
          </a:xfrm>
        </p:spPr>
        <p:txBody>
          <a:bodyPr/>
          <a:lstStyle/>
          <a:p>
            <a:r>
              <a:rPr lang="ru-RU" dirty="0" smtClean="0"/>
              <a:t>Золотое сечения, как мы уже знаем, использовалось и в искусстве, и в архитектуре. Составим хронологию использования «Золотого числа»: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7729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32259"/>
            <a:ext cx="2240924" cy="745780"/>
          </a:xfrm>
        </p:spPr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Теперь более чем когда-либо все в нашем мире основано на числах. Некоторые из них даже имеют свои собственные имена – число пи, число </a:t>
            </a:r>
            <a:r>
              <a:rPr lang="en-US" dirty="0" smtClean="0"/>
              <a:t>e</a:t>
            </a:r>
            <a:r>
              <a:rPr lang="ru-RU" dirty="0" smtClean="0"/>
              <a:t>. Среди этих чисел одно является особенно интересным – 1,6180339887…</a:t>
            </a:r>
          </a:p>
          <a:p>
            <a:r>
              <a:rPr lang="ru-RU" dirty="0" smtClean="0"/>
              <a:t>Мы будем называть его «Золотым сечением». Оно обозначается буквой «Ф» (Фи) и играет в математике выдающуюся роль, обладая своими уникальными свойствами.</a:t>
            </a:r>
          </a:p>
          <a:p>
            <a:r>
              <a:rPr lang="ru-RU" dirty="0" smtClean="0"/>
              <a:t>Одним из уникальных свойств данного числа является его способность создавать изысканные формы: от треугольников, до двадцатигранных тел, называемых икосаэдрами. Оно также встречается и в повседневной жизни – кредитная карта была создана на основе данного числа. Это число часто присутствует в структуре зданий, на картинах и даже в настольных играх!</a:t>
            </a:r>
          </a:p>
        </p:txBody>
      </p:sp>
      <p:pic>
        <p:nvPicPr>
          <p:cNvPr id="1028" name="Picture 4" descr="http://yt3.ggpht.com/-xPBO5ey2YrI/AAAAAAAAAAI/AAAAAAAAAAA/WfBWMFY1tLI/s900-c-k-no/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624" y="187081"/>
            <a:ext cx="1743319" cy="1743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astro-live.gr/wp-content/uploads/2013/12/1024px-Phi_uc_lc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414" y="187081"/>
            <a:ext cx="3315116" cy="221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512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851518"/>
            <a:ext cx="2585545" cy="500648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290" name="Picture 2" descr="http://vignette2.wikia.nocookie.net/science/images/d/d3/Phi.jpg/revision/latest?cb=20080505101250&amp;path-prefix=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46517" cy="185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1851519"/>
            <a:ext cx="254651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Кстати, греческая буква «Фи» - первая буква фамилии </a:t>
            </a:r>
            <a:r>
              <a:rPr lang="ru-RU" dirty="0" err="1" smtClean="0"/>
              <a:t>Фидиас</a:t>
            </a:r>
            <a:r>
              <a:rPr lang="ru-RU" dirty="0" smtClean="0"/>
              <a:t>, введенная для обозначения золотого сечения Марком Баром, вначале </a:t>
            </a:r>
            <a:r>
              <a:rPr lang="en-US" dirty="0" smtClean="0"/>
              <a:t>XX</a:t>
            </a:r>
            <a:r>
              <a:rPr lang="ru-RU" dirty="0" smtClean="0"/>
              <a:t> века. Заглавная буква обычно используется для обратного отношения: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Ф = 1/Ф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85545" y="0"/>
            <a:ext cx="9606455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85545" y="0"/>
            <a:ext cx="960645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dirty="0" err="1">
                <a:hlinkClick r:id="rId3" tooltip="Фидиас (страница не существует)"/>
              </a:rPr>
              <a:t>Фидиас</a:t>
            </a:r>
            <a:r>
              <a:rPr lang="ru-RU" dirty="0"/>
              <a:t> (</a:t>
            </a:r>
            <a:r>
              <a:rPr lang="ru-RU" dirty="0" err="1"/>
              <a:t>Phidias</a:t>
            </a:r>
            <a:r>
              <a:rPr lang="ru-RU" dirty="0"/>
              <a:t>) (490–430 BC) создал статуи </a:t>
            </a:r>
            <a:r>
              <a:rPr lang="ru-RU" dirty="0">
                <a:hlinkClick r:id="rId4" tooltip="Парфенон (страница не существует)"/>
              </a:rPr>
              <a:t>Парфенона</a:t>
            </a:r>
            <a:r>
              <a:rPr lang="ru-RU" dirty="0"/>
              <a:t>, которые своими пропорциями воплощают </a:t>
            </a:r>
            <a:r>
              <a:rPr lang="ru-RU" i="1" dirty="0"/>
              <a:t>золотое сечение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pPr fontAlgn="base"/>
            <a:r>
              <a:rPr lang="ru-RU" dirty="0">
                <a:hlinkClick r:id="rId5" tooltip="Платон"/>
              </a:rPr>
              <a:t>Платон</a:t>
            </a:r>
            <a:r>
              <a:rPr lang="ru-RU" dirty="0"/>
              <a:t> (427–347 BC) в своем труде </a:t>
            </a:r>
            <a:r>
              <a:rPr lang="ru-RU" i="1" dirty="0" err="1"/>
              <a:t>Timaeus</a:t>
            </a:r>
            <a:r>
              <a:rPr lang="ru-RU" dirty="0"/>
              <a:t> описывает пять возможных правильных геометрических тел (</a:t>
            </a:r>
            <a:r>
              <a:rPr lang="ru-RU" dirty="0">
                <a:hlinkClick r:id="rId6" tooltip="Платоновы тела (страница не существует)"/>
              </a:rPr>
              <a:t>Платоновы тела</a:t>
            </a:r>
            <a:r>
              <a:rPr lang="ru-RU" dirty="0"/>
              <a:t>: </a:t>
            </a:r>
            <a:r>
              <a:rPr lang="ru-RU" dirty="0">
                <a:hlinkClick r:id="rId7" tooltip="Тетраэдр"/>
              </a:rPr>
              <a:t>тетраэдр</a:t>
            </a:r>
            <a:r>
              <a:rPr lang="ru-RU" dirty="0"/>
              <a:t>, </a:t>
            </a:r>
            <a:r>
              <a:rPr lang="ru-RU" dirty="0">
                <a:hlinkClick r:id="rId8" tooltip="Куб (страница не существует)"/>
              </a:rPr>
              <a:t>куб</a:t>
            </a:r>
            <a:r>
              <a:rPr lang="ru-RU" dirty="0"/>
              <a:t>, </a:t>
            </a:r>
            <a:r>
              <a:rPr lang="ru-RU" dirty="0">
                <a:hlinkClick r:id="rId9" tooltip="Октаэдр (страница не существует)"/>
              </a:rPr>
              <a:t>октаэдр</a:t>
            </a:r>
            <a:r>
              <a:rPr lang="ru-RU" dirty="0"/>
              <a:t>, </a:t>
            </a:r>
            <a:r>
              <a:rPr lang="ru-RU" dirty="0">
                <a:hlinkClick r:id="rId10" tooltip="Додекаэдр (страница не существует)"/>
              </a:rPr>
              <a:t>додекаэдр</a:t>
            </a:r>
            <a:r>
              <a:rPr lang="ru-RU" dirty="0"/>
              <a:t> и </a:t>
            </a:r>
            <a:r>
              <a:rPr lang="ru-RU" dirty="0">
                <a:hlinkClick r:id="rId11" tooltip="Икосаэдр (страница не существует)"/>
              </a:rPr>
              <a:t>икосаэдр</a:t>
            </a:r>
            <a:r>
              <a:rPr lang="ru-RU" dirty="0"/>
              <a:t>), часть из которых имеет отношение к </a:t>
            </a:r>
            <a:r>
              <a:rPr lang="ru-RU" i="1" dirty="0"/>
              <a:t>золотому сечению</a:t>
            </a:r>
            <a:r>
              <a:rPr lang="ru-RU" dirty="0"/>
              <a:t>.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dirty="0">
                <a:hlinkClick r:id="rId12" tooltip="Евклид"/>
              </a:rPr>
              <a:t>Евклид</a:t>
            </a:r>
            <a:r>
              <a:rPr lang="ru-RU" dirty="0"/>
              <a:t> (325–265 BC) в своих </a:t>
            </a:r>
            <a:r>
              <a:rPr lang="ru-RU" i="1" dirty="0">
                <a:hlinkClick r:id="rId13" tooltip="Элементы Евклида (страница не существует)"/>
              </a:rPr>
              <a:t>Элементах</a:t>
            </a:r>
            <a:r>
              <a:rPr lang="ru-RU" dirty="0"/>
              <a:t> дал первое письменное </a:t>
            </a:r>
            <a:r>
              <a:rPr lang="ru-RU" dirty="0" err="1"/>
              <a:t>определение</a:t>
            </a:r>
            <a:r>
              <a:rPr lang="ru-RU" i="1" dirty="0" err="1"/>
              <a:t>золотого</a:t>
            </a:r>
            <a:r>
              <a:rPr lang="ru-RU" i="1" dirty="0"/>
              <a:t> сечения</a:t>
            </a:r>
            <a:r>
              <a:rPr lang="ru-RU" dirty="0"/>
              <a:t>, которое в переводе было названо «деление в крайнем и среднем отношении (</a:t>
            </a:r>
            <a:r>
              <a:rPr lang="ru-RU" dirty="0" err="1"/>
              <a:t>extreme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mean</a:t>
            </a:r>
            <a:r>
              <a:rPr lang="ru-RU" dirty="0"/>
              <a:t> </a:t>
            </a:r>
            <a:r>
              <a:rPr lang="ru-RU" dirty="0" err="1"/>
              <a:t>ratio</a:t>
            </a:r>
            <a:r>
              <a:rPr lang="ru-RU" dirty="0"/>
              <a:t>)» (</a:t>
            </a:r>
            <a:r>
              <a:rPr lang="ru-RU" dirty="0">
                <a:hlinkClick r:id="rId14" tooltip="Греческий язык"/>
              </a:rPr>
              <a:t>греч.</a:t>
            </a:r>
            <a:r>
              <a:rPr lang="ru-RU" dirty="0"/>
              <a:t> α</a:t>
            </a:r>
            <a:r>
              <a:rPr lang="ru-RU" dirty="0" err="1"/>
              <a:t>κροςκ</a:t>
            </a:r>
            <a:r>
              <a:rPr lang="ru-RU" dirty="0"/>
              <a:t>αιμεσοςλογος).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dirty="0">
                <a:hlinkClick r:id="rId15" tooltip="Фибоначчи (страница не существует)"/>
              </a:rPr>
              <a:t>Фибоначчи</a:t>
            </a:r>
            <a:r>
              <a:rPr lang="ru-RU" dirty="0"/>
              <a:t> (</a:t>
            </a:r>
            <a:r>
              <a:rPr lang="ru-RU" dirty="0" err="1"/>
              <a:t>Fibonacci</a:t>
            </a:r>
            <a:r>
              <a:rPr lang="ru-RU" dirty="0"/>
              <a:t>) (1170–1250) открыл числовой ряд, теперь называемый его именем, который тесно связан с </a:t>
            </a:r>
            <a:r>
              <a:rPr lang="ru-RU" i="1" dirty="0"/>
              <a:t>золотым сечением</a:t>
            </a:r>
            <a:r>
              <a:rPr lang="ru-RU" dirty="0"/>
              <a:t>.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dirty="0">
                <a:hlinkClick r:id="rId16" tooltip="Фра Лука Пачоли"/>
              </a:rPr>
              <a:t>Фра Лука </a:t>
            </a:r>
            <a:r>
              <a:rPr lang="ru-RU" dirty="0" err="1">
                <a:hlinkClick r:id="rId16" tooltip="Фра Лука Пачоли"/>
              </a:rPr>
              <a:t>Пачоли</a:t>
            </a:r>
            <a:r>
              <a:rPr lang="ru-RU" dirty="0"/>
              <a:t> (</a:t>
            </a:r>
            <a:r>
              <a:rPr lang="ru-RU" dirty="0" err="1"/>
              <a:t>Fra</a:t>
            </a:r>
            <a:r>
              <a:rPr lang="ru-RU" dirty="0"/>
              <a:t> </a:t>
            </a:r>
            <a:r>
              <a:rPr lang="ru-RU" dirty="0" err="1"/>
              <a:t>Luca</a:t>
            </a:r>
            <a:r>
              <a:rPr lang="ru-RU" dirty="0"/>
              <a:t> </a:t>
            </a:r>
            <a:r>
              <a:rPr lang="ru-RU" dirty="0" err="1"/>
              <a:t>Pacioli</a:t>
            </a:r>
            <a:r>
              <a:rPr lang="ru-RU" dirty="0"/>
              <a:t>) (1445–1517) совместно с Леонардо </a:t>
            </a:r>
            <a:r>
              <a:rPr lang="ru-RU" dirty="0" err="1"/>
              <a:t>определил</a:t>
            </a:r>
            <a:r>
              <a:rPr lang="ru-RU" i="1" dirty="0" err="1"/>
              <a:t>золотое</a:t>
            </a:r>
            <a:r>
              <a:rPr lang="ru-RU" i="1" dirty="0"/>
              <a:t> сечение</a:t>
            </a:r>
            <a:r>
              <a:rPr lang="ru-RU" dirty="0"/>
              <a:t> как «божественную пропорцию» в их труде «Божественная пропорция (</a:t>
            </a:r>
            <a:r>
              <a:rPr lang="ru-RU" dirty="0" err="1"/>
              <a:t>Divina</a:t>
            </a:r>
            <a:r>
              <a:rPr lang="ru-RU" dirty="0"/>
              <a:t> </a:t>
            </a:r>
            <a:r>
              <a:rPr lang="ru-RU" dirty="0" err="1"/>
              <a:t>Proportione</a:t>
            </a:r>
            <a:r>
              <a:rPr lang="ru-RU" dirty="0"/>
              <a:t>)».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dirty="0">
                <a:hlinkClick r:id="rId17" tooltip="Иоганн Кеплер"/>
              </a:rPr>
              <a:t>Иоганн Кеплер</a:t>
            </a:r>
            <a:r>
              <a:rPr lang="ru-RU" dirty="0"/>
              <a:t> (</a:t>
            </a:r>
            <a:r>
              <a:rPr lang="ru-RU" dirty="0" err="1"/>
              <a:t>Johannes</a:t>
            </a:r>
            <a:r>
              <a:rPr lang="ru-RU" dirty="0"/>
              <a:t> </a:t>
            </a:r>
            <a:r>
              <a:rPr lang="ru-RU" dirty="0" err="1"/>
              <a:t>Kepler</a:t>
            </a:r>
            <a:r>
              <a:rPr lang="ru-RU" dirty="0"/>
              <a:t>) (1571–1630) называет </a:t>
            </a:r>
            <a:r>
              <a:rPr lang="ru-RU" i="1" dirty="0"/>
              <a:t>золотое сечение</a:t>
            </a:r>
            <a:r>
              <a:rPr lang="ru-RU" dirty="0"/>
              <a:t> "драгоценным камнем": «Геометрия обладает двумя великими сокровищами: теорема Пифагора и деление отрезка в крайнем и среднем отношении; первое можно сравнить с мерой золота, второе назвать драгоценным камнем».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17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851518"/>
            <a:ext cx="2585545" cy="500648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290" name="Picture 2" descr="http://vignette2.wikia.nocookie.net/science/images/d/d3/Phi.jpg/revision/latest?cb=20080505101250&amp;path-prefix=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46517" cy="185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1851519"/>
            <a:ext cx="254651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Кстати, греческая буква «Фи» - первая буква фамилии </a:t>
            </a:r>
            <a:r>
              <a:rPr lang="ru-RU" dirty="0" err="1" smtClean="0"/>
              <a:t>Фидиас</a:t>
            </a:r>
            <a:r>
              <a:rPr lang="ru-RU" dirty="0" smtClean="0"/>
              <a:t>, введенная для обозначения золотого сечения Марком Баром, вначале </a:t>
            </a:r>
            <a:r>
              <a:rPr lang="en-US" dirty="0" smtClean="0"/>
              <a:t>XX</a:t>
            </a:r>
            <a:r>
              <a:rPr lang="ru-RU" dirty="0" smtClean="0"/>
              <a:t> века. Заглавная буква обычно используется для обратного отношения: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Ф = 1/Ф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85545" y="0"/>
            <a:ext cx="9606455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85545" y="0"/>
            <a:ext cx="960645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dirty="0">
                <a:hlinkClick r:id="rId3" tooltip="Чарльз Боне (страница не существует)"/>
              </a:rPr>
              <a:t>Чарльз Боне</a:t>
            </a:r>
            <a:r>
              <a:rPr lang="ru-RU" dirty="0"/>
              <a:t> (</a:t>
            </a:r>
            <a:r>
              <a:rPr lang="ru-RU" dirty="0" err="1"/>
              <a:t>Charles</a:t>
            </a:r>
            <a:r>
              <a:rPr lang="ru-RU" dirty="0"/>
              <a:t> </a:t>
            </a:r>
            <a:r>
              <a:rPr lang="ru-RU" dirty="0" err="1"/>
              <a:t>Bonnet</a:t>
            </a:r>
            <a:r>
              <a:rPr lang="ru-RU" dirty="0"/>
              <a:t>) (1720–1793) указывает, что в спиралях растений, закрученных по и против часовой стрелки, часто обнаруживается ряд Фибоначчи.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dirty="0">
                <a:hlinkClick r:id="rId4" tooltip="Мартин Ом (страница не существует)"/>
              </a:rPr>
              <a:t>Мартин Ом</a:t>
            </a:r>
            <a:r>
              <a:rPr lang="ru-RU" dirty="0"/>
              <a:t> (</a:t>
            </a:r>
            <a:r>
              <a:rPr lang="ru-RU" dirty="0" err="1"/>
              <a:t>Martin</a:t>
            </a:r>
            <a:r>
              <a:rPr lang="ru-RU" dirty="0"/>
              <a:t> </a:t>
            </a:r>
            <a:r>
              <a:rPr lang="ru-RU" dirty="0" err="1"/>
              <a:t>Ohm</a:t>
            </a:r>
            <a:r>
              <a:rPr lang="ru-RU" dirty="0"/>
              <a:t>) (1792–1872) был первым, кто систематически использовал слова </a:t>
            </a:r>
            <a:r>
              <a:rPr lang="ru-RU" i="1" dirty="0"/>
              <a:t>золотое сечение</a:t>
            </a:r>
            <a:r>
              <a:rPr lang="ru-RU" dirty="0"/>
              <a:t> для описания этого отношения.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dirty="0">
                <a:hlinkClick r:id="rId5" tooltip="Эдвард Лукас (страница не существует)"/>
              </a:rPr>
              <a:t>Эдвард Лукас</a:t>
            </a:r>
            <a:r>
              <a:rPr lang="ru-RU" dirty="0"/>
              <a:t> (</a:t>
            </a:r>
            <a:r>
              <a:rPr lang="ru-RU" dirty="0" err="1"/>
              <a:t>Edouard</a:t>
            </a:r>
            <a:r>
              <a:rPr lang="ru-RU" dirty="0"/>
              <a:t> </a:t>
            </a:r>
            <a:r>
              <a:rPr lang="ru-RU" dirty="0" err="1"/>
              <a:t>Lucas</a:t>
            </a:r>
            <a:r>
              <a:rPr lang="ru-RU" dirty="0"/>
              <a:t>) (1842–1891) вводит числовую последовательность, теперь известную как последовательность Фибоначчи в её нынешнем виде.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dirty="0">
                <a:hlinkClick r:id="rId6" tooltip="Марк Барр (страница не существует)"/>
              </a:rPr>
              <a:t>Марк </a:t>
            </a:r>
            <a:r>
              <a:rPr lang="ru-RU" dirty="0" err="1">
                <a:hlinkClick r:id="rId6" tooltip="Марк Барр (страница не существует)"/>
              </a:rPr>
              <a:t>Барр</a:t>
            </a:r>
            <a:r>
              <a:rPr lang="ru-RU" dirty="0"/>
              <a:t> (</a:t>
            </a:r>
            <a:r>
              <a:rPr lang="ru-RU" dirty="0" err="1"/>
              <a:t>Mark</a:t>
            </a:r>
            <a:r>
              <a:rPr lang="ru-RU" dirty="0"/>
              <a:t> </a:t>
            </a:r>
            <a:r>
              <a:rPr lang="ru-RU" dirty="0" err="1"/>
              <a:t>Barr</a:t>
            </a:r>
            <a:r>
              <a:rPr lang="ru-RU" dirty="0"/>
              <a:t>) (20 в.) вводит «Ф» — первую греческую букву имени </a:t>
            </a:r>
            <a:r>
              <a:rPr lang="ru-RU" dirty="0" err="1">
                <a:hlinkClick r:id="rId7" tooltip="Фидиас (страница не существует)"/>
              </a:rPr>
              <a:t>Фидиас</a:t>
            </a:r>
            <a:r>
              <a:rPr lang="ru-RU" dirty="0"/>
              <a:t> для обозначения </a:t>
            </a:r>
            <a:r>
              <a:rPr lang="ru-RU" i="1" dirty="0"/>
              <a:t>золотого сечения</a:t>
            </a:r>
            <a:r>
              <a:rPr lang="ru-RU" dirty="0"/>
              <a:t>.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dirty="0">
                <a:hlinkClick r:id="rId8" tooltip="Роджер Пенроуз (страница не существует)"/>
              </a:rPr>
              <a:t>Роджер </a:t>
            </a:r>
            <a:r>
              <a:rPr lang="ru-RU" dirty="0" err="1">
                <a:hlinkClick r:id="rId8" tooltip="Роджер Пенроуз (страница не существует)"/>
              </a:rPr>
              <a:t>Пенроуз</a:t>
            </a:r>
            <a:r>
              <a:rPr lang="ru-RU" dirty="0"/>
              <a:t> (</a:t>
            </a:r>
            <a:r>
              <a:rPr lang="ru-RU" dirty="0" err="1"/>
              <a:t>Roger</a:t>
            </a:r>
            <a:r>
              <a:rPr lang="ru-RU" dirty="0"/>
              <a:t> </a:t>
            </a:r>
            <a:r>
              <a:rPr lang="ru-RU" dirty="0" err="1"/>
              <a:t>Penrose</a:t>
            </a:r>
            <a:r>
              <a:rPr lang="ru-RU" dirty="0"/>
              <a:t>) (р.1931) открывает симметрию, использующую </a:t>
            </a:r>
            <a:r>
              <a:rPr lang="ru-RU" i="1" dirty="0"/>
              <a:t>золотое </a:t>
            </a:r>
            <a:r>
              <a:rPr lang="ru-RU" i="1" dirty="0" err="1"/>
              <a:t>сечение</a:t>
            </a:r>
            <a:r>
              <a:rPr lang="ru-RU" dirty="0" err="1"/>
              <a:t>в</a:t>
            </a:r>
            <a:r>
              <a:rPr lang="ru-RU" dirty="0"/>
              <a:t> области «апериодических черепиц», которая привела к новым открытиям в </a:t>
            </a:r>
            <a:r>
              <a:rPr lang="ru-RU" dirty="0" err="1"/>
              <a:t>квазикристаллах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7787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просмотр!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92856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06321"/>
            <a:ext cx="3791635" cy="660400"/>
          </a:xfrm>
        </p:spPr>
        <p:txBody>
          <a:bodyPr/>
          <a:lstStyle/>
          <a:p>
            <a:r>
              <a:rPr lang="ru-RU" dirty="0" smtClean="0"/>
              <a:t>Золотое сечение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Вы думаете, что общего, между  спиралью раковины улитки и формой Млечного пути?  Ответом на этот вопрос является простое число, известное на протяжении многих веков. В разные эпохи его называли по разному – «божественное сечение», «золотое сечение», «золотое число»…</a:t>
            </a:r>
          </a:p>
          <a:p>
            <a:r>
              <a:rPr lang="ru-RU" dirty="0" smtClean="0"/>
              <a:t>Записать «Божественное сечение» практически невозможно, так как оно состоит из бесконечного ряда цифр, которые никогда не образуют повторяющуюся группу. Из-за этого нам придется использовать математическую формулу: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150772" y="1166721"/>
            <a:ext cx="7123230" cy="10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/>
              <a:t>Чувствам человека приятны объекты, обладающие правильными пропорциями </a:t>
            </a:r>
          </a:p>
          <a:p>
            <a:r>
              <a:rPr lang="ru-RU" dirty="0" smtClean="0"/>
              <a:t>Святой Фома Аквинский (1225 – 1274).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69220" y="5169668"/>
                <a:ext cx="2612895" cy="5754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1+ 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√5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1,6180339887.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220" y="5169668"/>
                <a:ext cx="2612895" cy="57547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5992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Давайте попытаемся построить прямоугольник, одна сторона которого в 1,618 раз длиннее другой, получится такой прямоугольник: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11068" y="3380975"/>
            <a:ext cx="23292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4136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497011"/>
          </a:xfrm>
        </p:spPr>
        <p:txBody>
          <a:bodyPr/>
          <a:lstStyle/>
          <a:p>
            <a:r>
              <a:rPr lang="ru-RU" dirty="0" smtClean="0"/>
              <a:t>Этот прямоугольник называется золотым. Он входит в основу «Кредитных карт». Проведем еще один эксперимент. Положим одну кредитную карту вертикально, а вторую – горизонтально, так, чтобы нижние их стороны были на одинаковой высоте:</a:t>
            </a:r>
            <a:endParaRPr lang="ru-RU" dirty="0"/>
          </a:p>
        </p:txBody>
      </p:sp>
      <p:pic>
        <p:nvPicPr>
          <p:cNvPr id="1026" name="Picture 2" descr="http://kiberboy.ru/pic/large-32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4532531"/>
            <a:ext cx="276225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kiberboy.ru/pic/large-32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25928" y="4032469"/>
            <a:ext cx="276225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1069975" y="3532406"/>
            <a:ext cx="4518141" cy="276225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48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 видим, что линия проходит в точности через правый верхний угол карты – приятная неожиданность! Многие предметы созданы с помощью формулы «Золотого сечения» – даже, вполне вероятно, - книги! Попробуйте проделать тот же эксперимент с книгами одинакового размера!</a:t>
            </a:r>
            <a:endParaRPr lang="ru-RU" dirty="0"/>
          </a:p>
        </p:txBody>
      </p:sp>
      <p:pic>
        <p:nvPicPr>
          <p:cNvPr id="4" name="Picture 2" descr="http://kiberboy.ru/pic/large-32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4532531"/>
            <a:ext cx="276225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kiberboy.ru/pic/large-32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25928" y="4032469"/>
            <a:ext cx="276225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1069975" y="3532406"/>
            <a:ext cx="4518141" cy="276225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529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Мона</a:t>
            </a:r>
            <a:r>
              <a:rPr lang="ru-RU" dirty="0" smtClean="0"/>
              <a:t> 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Леонардо Да Винчи также использовал «Золотое сечение» в своих работах. Давайте рассмотрим его, пожалуй, самую знаменитую картину:</a:t>
            </a:r>
          </a:p>
          <a:p>
            <a:r>
              <a:rPr lang="ru-RU" dirty="0" smtClean="0"/>
              <a:t>* (продолжение на сл. Слайде)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0864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1.liveinternet.ru/images/attach/c/0/117/854/117854967_00_portret_monuy_lizu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834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83430" y="0"/>
            <a:ext cx="6074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Мона</a:t>
            </a:r>
            <a:r>
              <a:rPr lang="ru-RU" sz="2800" dirty="0" smtClean="0"/>
              <a:t> Лиза. Леонардо да Винчи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4104245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Многие, наверняка, слышали об этой картине. Но никто не догадывался о её «Золотых» свойствах. Давайте же их рассмотрим: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61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612</Words>
  <Application>Microsoft Office PowerPoint</Application>
  <PresentationFormat>Произвольный</PresentationFormat>
  <Paragraphs>72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Грань</vt:lpstr>
      <vt:lpstr>Золотое сечение</vt:lpstr>
      <vt:lpstr>Введение</vt:lpstr>
      <vt:lpstr>Золотое сечение</vt:lpstr>
      <vt:lpstr>Эксперимент</vt:lpstr>
      <vt:lpstr>Эксперимент</vt:lpstr>
      <vt:lpstr>Эксперимент</vt:lpstr>
      <vt:lpstr>Мона Лиза</vt:lpstr>
      <vt:lpstr>Презентация PowerPoint</vt:lpstr>
      <vt:lpstr>Эксперимент</vt:lpstr>
      <vt:lpstr>Презентация PowerPoint</vt:lpstr>
      <vt:lpstr>Разгадка</vt:lpstr>
      <vt:lpstr>Сечение в архитектуре</vt:lpstr>
      <vt:lpstr>Презентация PowerPoint</vt:lpstr>
      <vt:lpstr>Эксперимент</vt:lpstr>
      <vt:lpstr>Презентация PowerPoint</vt:lpstr>
      <vt:lpstr>Золотые пропорции в человеке:</vt:lpstr>
      <vt:lpstr>Золотое сечение в математике</vt:lpstr>
      <vt:lpstr>Схема пропорциональных отрезков золотого сечения</vt:lpstr>
      <vt:lpstr>Хронология</vt:lpstr>
      <vt:lpstr>Презентация PowerPoint</vt:lpstr>
      <vt:lpstr>Презентация PowerPoint</vt:lpstr>
      <vt:lpstr>Спасибо за просмотр!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Золотое сечение</dc:title>
  <dc:creator>Bomzh</dc:creator>
  <cp:lastModifiedBy>Home</cp:lastModifiedBy>
  <cp:revision>11</cp:revision>
  <dcterms:created xsi:type="dcterms:W3CDTF">2015-04-06T07:45:27Z</dcterms:created>
  <dcterms:modified xsi:type="dcterms:W3CDTF">2015-04-10T17:43:33Z</dcterms:modified>
</cp:coreProperties>
</file>