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5" autoAdjust="0"/>
    <p:restoredTop sz="94600" autoAdjust="0"/>
  </p:normalViewPr>
  <p:slideViewPr>
    <p:cSldViewPr>
      <p:cViewPr>
        <p:scale>
          <a:sx n="80" d="100"/>
          <a:sy n="80" d="100"/>
        </p:scale>
        <p:origin x="-9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43712D5B-87A7-4E87-AEE0-D95311EDAB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8652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5C0A35A6-88A6-4851-8981-57E049271E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0395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51FD94C-ACF1-4DDC-8902-0CF09E9CAB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E8344-8954-48F6-B362-7B0C4FB875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44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066E3-73C6-4E8A-942C-4C0984F212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791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1CE70-56F3-40C8-B591-ECBAA483A6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09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C1658-8BCE-41D0-8890-3CFDF6405E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260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E5BFE-7A67-45F8-A388-C429759D50C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86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4F326-16F9-4504-9482-2A9F3C0CD5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961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19F83-454B-46E9-82E2-CC881E6904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42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5DF91-39BA-4D93-A817-04CC0570D3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497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4FC4B-1F5B-4493-8CD3-82BF9BA76D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182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F9E6C-837D-4411-8A2F-8C4076F40B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345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03370895-B936-401C-84CE-3DD935D4C9A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51920" y="-387424"/>
            <a:ext cx="5562600" cy="1774825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История Франции</a:t>
            </a:r>
            <a:br>
              <a:rPr lang="ru-RU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32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Капетинги</a:t>
            </a:r>
            <a:endParaRPr lang="ru-RU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https://upload.wikimedia.org/wikipedia/commons/thumb/0/02/Coat_of_arms_of_the_kings_of_France_%28chivalric%29.svg/418px-Coat_of_arms_of_the_kings_of_France_%28chivalric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98145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3008313" cy="116205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Орлеанский процесс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6847" y="0"/>
            <a:ext cx="5111750" cy="5853113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Еретики отвергли непорочное зачатие и исповедали веру в духовного Иисуса — не осквернившего себя плотью и не страдавшего на кресте. Слова еретиков побудили ряд исследователей отнести их к христианским дуалистам — единомышленникам богомилов и предшественникам катар.</a:t>
            </a:r>
          </a:p>
          <a:p>
            <a:pPr algn="just"/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162050"/>
            <a:ext cx="3008313" cy="4691063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В правление Роберта II в 1022 году, впервые производится казнь десяти ересиархов посредством сожжения на костре. </a:t>
            </a:r>
            <a:endParaRPr lang="ru-RU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Орлеанский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процесс 1022 года — судебное рассмотрение королем Франции и собором епископов обвинений в ереси, выдвинутых против клириков храма Святого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Креста.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Первый процесс против еретиков на Западе со времен Римской империи, суд в Орлеане возобновил практику сожжений на кострах, не применявшуюся к инаковерующим в течение 6 столетий.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Согласно монаху Павлу из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Сэн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-Пэр-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дё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-Шартр, на суде состоялся спор между епископами и еретиками. </a:t>
            </a:r>
          </a:p>
        </p:txBody>
      </p:sp>
      <p:pic>
        <p:nvPicPr>
          <p:cNvPr id="11266" name="Picture 2" descr="https://upload.wikimedia.org/wikipedia/commons/thumb/5/5c/Burning_of_Sodomites.jpg/481px-Burning_of_Sodomi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4581525" cy="5705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23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7691" y="151240"/>
            <a:ext cx="5111750" cy="5853113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Франция при Роберте 11</a:t>
            </a:r>
            <a:endParaRPr lang="ru-RU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338895"/>
            <a:ext cx="3008313" cy="4691063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Последние годы жизни короля были омрачены распрей с его сыновьями. Виновницей ссоры, как считают, была королева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Констанция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, желавшая непременно передать престол своему младшему сыну Роберту. Из-за этого два старших сына — Гуго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Магнус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и Генрих, лишённые почти всякого содержания, принуждены были вести жизнь бродячих рыцарей. Гуго умер в цвете молодости 17 сентября 1025 года, а 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Генрих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, примирившись с отцом, был назначен его преемником и коронован в Реймсе ещё при жизни отца 14 мая 1027 года.</a:t>
            </a:r>
          </a:p>
          <a:p>
            <a:pPr algn="just"/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4" name="Picture 2" descr="https://upload.wikimedia.org/wikipedia/commons/thumb/1/1c/Map_France_1030-ru.svg/527px-Map_France_1030-ru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66" y="837653"/>
            <a:ext cx="5019675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upload.wikimedia.org/wikipedia/commons/thumb/1/13/Lys_thick.svg/186px-Lys_thi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219" y="4512323"/>
            <a:ext cx="177165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upload.wikimedia.org/wikipedia/commons/thumb/1/13/Blason_France_moderne.svg/218px-Blason_France_modern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4" y="4512324"/>
            <a:ext cx="207645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04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65073"/>
            <a:ext cx="3008313" cy="116205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Генрих 1 Французский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2250" y="15952"/>
            <a:ext cx="5111750" cy="585311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Родился  4 мая 1008, Реймс, Франция — 4 августа 1060, около Орлеана, Франция) — король Франции c 1031 года, герцог Бургундии в 1016—1032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годах. Сын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короля Роберта II Благочестивого и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Констанции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Арльской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После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смерти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Роберта 11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началась смута,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Генриху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пришлось утверждать свои права при помощи оружия.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Королева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Констанция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мечтала передать престол своему младшему сыну Роберту. После смерти мужа она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направила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против Генриха виднейших вельмож королевства. Самым деятельным сторонником Роберта был Эд II де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Блуа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граф Шампанский.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Разбитый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противниками Генрих бежал к Роберту Дьяволу, герцогу Нормандскому. Роберт принял его с почётом в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Фекане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собрал войско, повёл изгнанного короля в Париж и восстановил его власть.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Младший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брат короля Роберт отказался от притязаний на престол после того, как получил во владение Бургундию, где стал родоначальником особого герцогского рода.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19 мая 1051 года в возрасте сорока лет Генрих женился во второй раз — на Анне, младшей дочери Ярослава Мудрого (была известна во Франции как Анна Русская или Анна Киевская). Бракосочетание состоялось в кафедральном соборе Реймса. От этого брака родилось четверо детей.</a:t>
            </a:r>
          </a:p>
        </p:txBody>
      </p:sp>
      <p:pic>
        <p:nvPicPr>
          <p:cNvPr id="15362" name="Picture 2" descr="https://upload.wikimedia.org/wikipedia/commons/3/30/HendrikI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77"/>
            <a:ext cx="2847975" cy="3676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upload.wikimedia.org/wikipedia/commons/thumb/1/13/Blason_France_moderne.svg/218px-Blason_France_modern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43" y="596977"/>
            <a:ext cx="207645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upload.wikimedia.org/wikipedia/commons/b/bf/Anne_of_Ky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123" y="2942508"/>
            <a:ext cx="2857500" cy="3952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upload.wikimedia.org/wikipedia/commons/thumb/f/fe/Blason_Ducs_Bourgogne_%28ancien%29.svg/218px-Blason_Ducs_Bourgogne_%28ancien%29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6056"/>
            <a:ext cx="207645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51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37" y="-391088"/>
            <a:ext cx="3008313" cy="116205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Филипп 1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7463" y="285515"/>
            <a:ext cx="5111750" cy="585311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1052 — 29 июля </a:t>
            </a:r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1108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— </a:t>
            </a: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король Франции с 1060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года.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Сын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короля Генриха I и Анны Ярославны, дочери Великого князя Киевского Ярослава Мудрого. Правнук основателя династии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Капетингов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короля Гуго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Капета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Филипп всегда широко пользовался правом инвеституры, которое приносило ему хороший доход.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Инвеститутра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акт передачи земельного владения или должности, закреплявший вассальную зависимость и сопровождавшийся церемонией передачи какого-либо символического предмета (кома земли, посоха, кинжала,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перчатки)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от сеньора к вассалу. Обряд передачи совершался после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оммажа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и принесения клятвы верности. Символический смысл процедуры заключался в переходе обладания предметом от одного лица к другому.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Но Филипп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не избежал интердикта: в 1094 году он был отлучен за то, что разошёлся со своей первой женой Бертой Голландской и женился на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Бертраде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де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Монфор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графине Анжуйской. Десять лет он прожил под интердиктом, в 1104 году раскаялся, обещал прекратить сношения с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Бертрадой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был прощён, но продолжал жить с ней. Из-за интердикта он не мог принять участия в первом крестовом походе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 err="1" smtClean="0">
                <a:latin typeface="Comic Sans MS" panose="030F0702030302020204" pitchFamily="66" charset="0"/>
              </a:rPr>
              <a:t>Бертрада</a:t>
            </a:r>
            <a:r>
              <a:rPr lang="ru-RU" sz="1400" dirty="0" smtClean="0">
                <a:latin typeface="Comic Sans MS" panose="030F0702030302020204" pitchFamily="66" charset="0"/>
              </a:rPr>
              <a:t> де </a:t>
            </a:r>
            <a:r>
              <a:rPr lang="ru-RU" sz="1400" dirty="0" err="1" smtClean="0">
                <a:latin typeface="Comic Sans MS" panose="030F0702030302020204" pitchFamily="66" charset="0"/>
              </a:rPr>
              <a:t>Монфор</a:t>
            </a:r>
            <a:endParaRPr lang="ru-RU" sz="1400" dirty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upload.wikimedia.org/wikipedia/commons/thumb/d/d5/Philippe_Ier.jpg/433px-Philippe_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1" y="770962"/>
            <a:ext cx="4124325" cy="5705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upload.wikimedia.org/wikipedia/commons/8/8f/Bertha_of_hol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1" y="4747496"/>
            <a:ext cx="1428750" cy="2105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upload.wikimedia.org/wikipedia/commons/e/e1/Bertrade-montfor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55" y="4299822"/>
            <a:ext cx="2333625" cy="255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26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-423664"/>
            <a:ext cx="3008313" cy="1162050"/>
          </a:xfrm>
        </p:spPr>
        <p:txBody>
          <a:bodyPr/>
          <a:lstStyle/>
          <a:p>
            <a:pPr algn="ctr"/>
            <a:r>
              <a:rPr lang="ru-RU" sz="1400" dirty="0">
                <a:latin typeface="Comic Sans MS" panose="030F0702030302020204" pitchFamily="66" charset="0"/>
              </a:rPr>
              <a:t>Филипп I со своей первой женой Бертой Голландской и детьми Людовиком VI и </a:t>
            </a:r>
            <a:r>
              <a:rPr lang="ru-RU" sz="1400" dirty="0" err="1">
                <a:latin typeface="Comic Sans MS" panose="030F0702030302020204" pitchFamily="66" charset="0"/>
              </a:rPr>
              <a:t>Констанцией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5967" y="1004887"/>
            <a:ext cx="5111750" cy="5853113"/>
          </a:xfrm>
        </p:spPr>
        <p:txBody>
          <a:bodyPr/>
          <a:lstStyle/>
          <a:p>
            <a:r>
              <a:rPr lang="ru-RU" sz="1400" b="1" dirty="0">
                <a:latin typeface="Comic Sans MS" panose="030F0702030302020204" pitchFamily="66" charset="0"/>
              </a:rPr>
              <a:t>Раскаяние Филиппа I и его второй жены </a:t>
            </a:r>
            <a:r>
              <a:rPr lang="ru-RU" sz="1400" b="1" dirty="0" err="1">
                <a:latin typeface="Comic Sans MS" panose="030F0702030302020204" pitchFamily="66" charset="0"/>
              </a:rPr>
              <a:t>Бертрады</a:t>
            </a:r>
            <a:r>
              <a:rPr lang="ru-RU" sz="1400" b="1" dirty="0">
                <a:latin typeface="Comic Sans MS" panose="030F0702030302020204" pitchFamily="66" charset="0"/>
              </a:rPr>
              <a:t> де </a:t>
            </a:r>
            <a:r>
              <a:rPr lang="ru-RU" sz="1400" b="1" dirty="0" err="1">
                <a:latin typeface="Comic Sans MS" panose="030F0702030302020204" pitchFamily="66" charset="0"/>
              </a:rPr>
              <a:t>Монфор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pic>
        <p:nvPicPr>
          <p:cNvPr id="17412" name="Picture 4" descr="https://upload.wikimedia.org/wikipedia/commons/4/48/Filip1_bertradaMOntfort_exkomunik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2" y="1662498"/>
            <a:ext cx="5705475" cy="4429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c/c5/Filip1_berta_Ludvik_Konst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291"/>
            <a:ext cx="4086225" cy="4029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upload.wikimedia.org/wikipedia/commons/thumb/1/13/Lys_thick.svg/186px-Lys_thick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79836"/>
            <a:ext cx="177165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82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421" y="3171"/>
            <a:ext cx="7848600" cy="1173162"/>
          </a:xfrm>
        </p:spPr>
        <p:txBody>
          <a:bodyPr/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При Филиппе королевская власть прочно утвердилась в Иль-де-Франсе; но в этом заслуга больше не самого Филиппа, а его сына, будущего короля Людовика VI</a:t>
            </a:r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Умер в </a:t>
            </a:r>
            <a:r>
              <a:rPr lang="ru-RU" sz="1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Мелене</a:t>
            </a: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(департамент Сена и Марна). Похоронен в аббатстве </a:t>
            </a:r>
            <a:r>
              <a:rPr lang="ru-RU" sz="1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Флери</a:t>
            </a: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в местечке Сен-Бенуа-</a:t>
            </a:r>
            <a:r>
              <a:rPr lang="ru-RU" sz="1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сюр</a:t>
            </a: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-</a:t>
            </a:r>
            <a:r>
              <a:rPr lang="ru-RU" sz="1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Луар</a:t>
            </a: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на берегах Луары недалеко от Орлеана</a:t>
            </a:r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b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1400" dirty="0" smtClean="0">
                <a:latin typeface="Comic Sans MS" panose="030F0702030302020204" pitchFamily="66" charset="0"/>
              </a:rPr>
              <a:t>Надгробный </a:t>
            </a:r>
            <a:r>
              <a:rPr lang="ru-RU" sz="1400" dirty="0">
                <a:latin typeface="Comic Sans MS" panose="030F0702030302020204" pitchFamily="66" charset="0"/>
              </a:rPr>
              <a:t>памятник Филиппа I в аббатстве </a:t>
            </a:r>
            <a:r>
              <a:rPr lang="ru-RU" sz="1400" dirty="0" err="1">
                <a:latin typeface="Comic Sans MS" panose="030F0702030302020204" pitchFamily="66" charset="0"/>
              </a:rPr>
              <a:t>Флери</a:t>
            </a:r>
            <a:r>
              <a:rPr lang="ru-RU" sz="1400" dirty="0">
                <a:latin typeface="Comic Sans MS" panose="030F0702030302020204" pitchFamily="66" charset="0"/>
              </a:rPr>
              <a:t> в Сен-Бенуа-</a:t>
            </a:r>
            <a:r>
              <a:rPr lang="ru-RU" sz="1400" dirty="0" err="1">
                <a:latin typeface="Comic Sans MS" panose="030F0702030302020204" pitchFamily="66" charset="0"/>
              </a:rPr>
              <a:t>сюр</a:t>
            </a:r>
            <a:r>
              <a:rPr lang="ru-RU" sz="1400" dirty="0">
                <a:latin typeface="Comic Sans MS" panose="030F0702030302020204" pitchFamily="66" charset="0"/>
              </a:rPr>
              <a:t>-</a:t>
            </a:r>
            <a:r>
              <a:rPr lang="ru-RU" sz="1400" dirty="0" err="1">
                <a:latin typeface="Comic Sans MS" panose="030F0702030302020204" pitchFamily="66" charset="0"/>
              </a:rPr>
              <a:t>Луар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upload.wikimedia.org/wikipedia/commons/thumb/b/be/Saint_benoit_sur_loire_basilique_pavement.jpg/798px-Saint_benoit_sur_loire_basilique_pav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00" y="1152524"/>
            <a:ext cx="7600950" cy="5705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5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967" y="-348939"/>
            <a:ext cx="7848600" cy="1173162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Аббатство </a:t>
            </a:r>
            <a:r>
              <a:rPr lang="ru-RU" sz="20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Флёри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́ -</a:t>
            </a:r>
            <a:r>
              <a:rPr lang="en-US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Аббатство Святого Бенедикта на 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Луаре основан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между 630 и 650 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годами, бенедиктин-</a:t>
            </a:r>
            <a:b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0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ский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монастырь в центральной Франции</a:t>
            </a:r>
          </a:p>
        </p:txBody>
      </p:sp>
      <p:pic>
        <p:nvPicPr>
          <p:cNvPr id="19458" name="Picture 2" descr="https://upload.wikimedia.org/wikipedia/commons/thumb/0/04/Abbaye_Saint_Benoit_sur_Loire.jpg/590px-Abbaye_Saint_Benoit_sur_Lo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61975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upload.wikimedia.org/wikipedia/commons/thumb/8/8f/Fleury01.jpg/309px-Fleury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288624"/>
            <a:ext cx="2943225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http://upload.wikimedia.org/wikipedia/commons/thumb/b/bb/Normandie_Seine_Jumieges1_tango7174.jpg/300px-Normandie_Seine_Jumieges1_tango71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73178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http://www.francethisway.com/images/places/saint-benoit-sur-loire-abb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62049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43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7975"/>
            <a:ext cx="3008313" cy="1162050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Людовик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VI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Толстый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874101"/>
            <a:ext cx="3008313" cy="469106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Родился 1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декабря 1081, Париж, Франция — 1 августа 1137, Франция) — король Франции (1108—1137), пятый из династии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Капетингов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. Сын короля Филиппа I и Берты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Голландской.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Вступив на престол, он энергично боролся с вассалами для защиты королевского права, церкви и общественного порядка, стремясь установить в королевстве порядок и правосудие. </a:t>
            </a:r>
            <a:endParaRPr lang="ru-RU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Охраняя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церковные интересы, Людовик смирил барона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Бушара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де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Монморанси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и прекратил распри между ним и аббатством Сен-Дени (1101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).</a:t>
            </a:r>
          </a:p>
          <a:p>
            <a:pPr algn="just"/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 smtClean="0">
                <a:latin typeface="Comic Sans MS" panose="030F0702030302020204" pitchFamily="66" charset="0"/>
              </a:rPr>
              <a:t>Жена - Аделаида </a:t>
            </a:r>
            <a:r>
              <a:rPr lang="ru-RU" dirty="0">
                <a:latin typeface="Comic Sans MS" panose="030F0702030302020204" pitchFamily="66" charset="0"/>
              </a:rPr>
              <a:t>Савойская (Аделаида </a:t>
            </a:r>
            <a:r>
              <a:rPr lang="ru-RU" dirty="0" err="1">
                <a:latin typeface="Comic Sans MS" panose="030F0702030302020204" pitchFamily="66" charset="0"/>
              </a:rPr>
              <a:t>Морьенская</a:t>
            </a:r>
            <a:r>
              <a:rPr lang="ru-RU" dirty="0"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20482" name="Picture 2" descr="https://upload.wikimedia.org/wikipedia/commons/f/f9/Louis_VI_le_G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46" y="536314"/>
            <a:ext cx="4543425" cy="6305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upload.wikimedia.org/wikipedia/commons/c/cf/Adelaidesavojs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706534"/>
            <a:ext cx="1257300" cy="2952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13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66" y="-469354"/>
            <a:ext cx="3008313" cy="1162050"/>
          </a:xfrm>
        </p:spPr>
        <p:txBody>
          <a:bodyPr/>
          <a:lstStyle/>
          <a:p>
            <a:pPr algn="just"/>
            <a:r>
              <a:rPr lang="ru-RU" sz="1400" dirty="0">
                <a:latin typeface="Comic Sans MS" panose="030F0702030302020204" pitchFamily="66" charset="0"/>
              </a:rPr>
              <a:t>Коронация Людовика VI Миниатюра из «Больших французских хроник»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6577" y="273050"/>
            <a:ext cx="5111750" cy="585311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b="1" dirty="0">
                <a:latin typeface="Comic Sans MS" panose="030F0702030302020204" pitchFamily="66" charset="0"/>
              </a:rPr>
              <a:t>Статуя Людовика VI в Версальском дворце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11259" y="2526767"/>
            <a:ext cx="3008313" cy="4691063"/>
          </a:xfrm>
        </p:spPr>
        <p:txBody>
          <a:bodyPr/>
          <a:lstStyle/>
          <a:p>
            <a:pPr algn="just"/>
            <a:r>
              <a:rPr lang="ru-RU" b="1" dirty="0">
                <a:latin typeface="Comic Sans MS" panose="030F0702030302020204" pitchFamily="66" charset="0"/>
              </a:rPr>
              <a:t>Фрагмент надгробия Людовика VI в Сен-Дени</a:t>
            </a:r>
          </a:p>
        </p:txBody>
      </p:sp>
      <p:pic>
        <p:nvPicPr>
          <p:cNvPr id="21508" name="Picture 4" descr="https://upload.wikimedia.org/wikipedia/commons/thumb/1/15/Louis_VI_le_Gros%2C_galerie_de_pierre_basse.jpg/306px-Louis_VI_le_Gros%2C_galerie_de_pierre_ba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321" y="692696"/>
            <a:ext cx="2914650" cy="5705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s://upload.wikimedia.org/wikipedia/commons/8/83/Ludvik6_den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57" y="3191916"/>
            <a:ext cx="5267325" cy="3676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c/cd/LudvikVIFr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" y="692696"/>
            <a:ext cx="3000375" cy="3686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06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581025"/>
            <a:ext cx="3008313" cy="116205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Людовик У11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4125" y="24784"/>
            <a:ext cx="5111750" cy="5853113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1120—18 сентября 1180) — французский король (1137—1180), сын Людовика VI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Толстого.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Женился на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Алиеноре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Аквитанской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дочери и наследнице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Гийома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X, герцога Аквитании. Следствием брака, устроенного по мысли Людовика VI, было соединение земель, лежавших по обе стороны Луары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1400" dirty="0" err="1" smtClean="0">
                <a:latin typeface="Comic Sans MS" panose="030F0702030302020204" pitchFamily="66" charset="0"/>
              </a:rPr>
              <a:t>Алиенора</a:t>
            </a:r>
            <a:r>
              <a:rPr lang="ru-RU" sz="1400" dirty="0" smtClean="0">
                <a:latin typeface="Comic Sans MS" panose="030F0702030302020204" pitchFamily="66" charset="0"/>
              </a:rPr>
              <a:t> </a:t>
            </a:r>
            <a:r>
              <a:rPr lang="ru-RU" sz="1400" dirty="0">
                <a:latin typeface="Comic Sans MS" panose="030F0702030302020204" pitchFamily="66" charset="0"/>
              </a:rPr>
              <a:t>и Людовик VII. Миниатюра из «Хроник Сен-Дени»</a:t>
            </a:r>
            <a:endParaRPr lang="ru-RU" sz="1400" dirty="0" smtClean="0">
              <a:latin typeface="Comic Sans MS" panose="030F0702030302020204" pitchFamily="66" charset="0"/>
            </a:endParaRPr>
          </a:p>
          <a:p>
            <a:pPr algn="just"/>
            <a:endParaRPr lang="en-US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upload.wikimedia.org/wikipedia/commons/c/c1/Louis_VII_le_Jeu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" y="848525"/>
            <a:ext cx="4238625" cy="6038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upload.wikimedia.org/wikipedia/commons/2/28/Louis_vii_and_alien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87" y="1839913"/>
            <a:ext cx="4010025" cy="428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71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-747464"/>
            <a:ext cx="3008313" cy="1162050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Капетинги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2078" y="540779"/>
            <a:ext cx="5111750" cy="5853113"/>
          </a:xfrm>
        </p:spPr>
        <p:txBody>
          <a:bodyPr/>
          <a:lstStyle/>
          <a:p>
            <a:pPr algn="just"/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Капетинги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- третья французская династия, давшая Франции 16 королей и прекратившаяся в старшей линии в 1328 г.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Валуа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и Бурбоны - ее младшие линии.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П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мнению большинства французских исследователей, </a:t>
            </a:r>
            <a:r>
              <a:rPr lang="ru-RU" sz="1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Капетинги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происходят из Центральной Франции, другие же (большею частью немцы) производят их от саксонца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Witichin'a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сын которого, Роберт Храбрый, приобрел значительную территорию (герцогство между Сеной и Луарой) и пал в 866 году в борьбе с норманнами.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Его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сын Эд, или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Эвд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(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Eudes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), герцог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Нейстрийский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и гр. Парижский, после удачной защиты Парижа от норманнов был (888) избран французским королем и умер в 898 г.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Его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противник (с 893)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каролинг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Карл Простой допустил в 922 г. переход короны к брату Эда, Роберту, а по смерти Роберта - к его зятю, Рудольфу Бургундскому (ум. 936).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Сын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Роберта Гуго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Великий,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герцог Французский и Бургундский, гр. Парижский и Орлеанский, предоставил королевскую корону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каролингам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Людовику Заморскому и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Лотарю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5618" y="0"/>
            <a:ext cx="3008313" cy="4691063"/>
          </a:xfrm>
        </p:spPr>
        <p:txBody>
          <a:bodyPr/>
          <a:lstStyle/>
          <a:p>
            <a:r>
              <a:rPr lang="ru-RU" dirty="0" smtClean="0"/>
              <a:t>                            </a:t>
            </a:r>
            <a:r>
              <a:rPr lang="ru-RU" dirty="0" smtClean="0">
                <a:latin typeface="Comic Sans MS" panose="030F0702030302020204" pitchFamily="66" charset="0"/>
              </a:rPr>
              <a:t>Эд Парижский</a:t>
            </a:r>
          </a:p>
          <a:p>
            <a:endParaRPr lang="ru-RU" dirty="0">
              <a:latin typeface="Comic Sans MS" panose="030F0702030302020204" pitchFamily="66" charset="0"/>
            </a:endParaRPr>
          </a:p>
          <a:p>
            <a:endParaRPr lang="ru-RU" dirty="0" smtClean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  <a:p>
            <a:endParaRPr lang="ru-RU" dirty="0" smtClean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 smtClean="0">
                <a:latin typeface="Comic Sans MS" panose="030F0702030302020204" pitchFamily="66" charset="0"/>
              </a:rPr>
              <a:t>    Роберт 1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s://upload.wikimedia.org/wikipedia/commons/5/52/Odo_of_Fr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" y="0"/>
            <a:ext cx="1647825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2/27/Robert_I_de_Fr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25" y="297916"/>
            <a:ext cx="2047875" cy="2705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b/b7/Armoiries_r%C3%A9publique_fran%C3%A7aise.svg/422px-Armoiries_r%C3%A9publique_fran%C3%A7ais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0560"/>
            <a:ext cx="401955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38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-310894"/>
            <a:ext cx="3008313" cy="11620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Второй крестовый поход</a:t>
            </a:r>
            <a:b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Бернард </a:t>
            </a:r>
            <a:r>
              <a:rPr lang="ru-RU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Клервоский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1634" y="10197"/>
            <a:ext cx="5111750" cy="585311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В 1146 г. Людовик отправился в крестовый поход, поручив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Сугерию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управление государством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В 1146 году святой Бернард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Клервоский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присутствовал на государственном собрании в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Везеле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(Бургундия). Он сел рядом с королем Людовиком, надел на него крест и произнес речь, в которой приглашал вооружиться на защиту Гроба Господня против неверных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Берна́рд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Клерво́ский-французский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средневековый богослов, мистик, общественный деятель, цистерцианский монах, аббат монастыря </a:t>
            </a:r>
            <a:r>
              <a:rPr lang="ru-RU" sz="1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Клерво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                   </a:t>
            </a:r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                       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                     </a:t>
            </a:r>
            <a:r>
              <a:rPr lang="ru-RU" sz="1400" dirty="0" err="1" smtClean="0">
                <a:latin typeface="Comic Sans MS" panose="030F0702030302020204" pitchFamily="66" charset="0"/>
              </a:rPr>
              <a:t>Ф.Рибальта</a:t>
            </a:r>
            <a:endParaRPr lang="ru-RU" sz="1400" dirty="0" smtClean="0">
              <a:latin typeface="Comic Sans MS" panose="030F0702030302020204" pitchFamily="66" charset="0"/>
            </a:endParaRPr>
          </a:p>
          <a:p>
            <a:pPr algn="just"/>
            <a:endParaRPr lang="ru-RU" sz="1400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Эмиль </a:t>
            </a:r>
            <a:r>
              <a:rPr lang="ru-RU" sz="1400" dirty="0" err="1">
                <a:latin typeface="Comic Sans MS" panose="030F0702030302020204" pitchFamily="66" charset="0"/>
              </a:rPr>
              <a:t>Сигнол</a:t>
            </a:r>
            <a:r>
              <a:rPr lang="ru-RU" sz="1400" dirty="0">
                <a:latin typeface="Comic Sans MS" panose="030F0702030302020204" pitchFamily="66" charset="0"/>
              </a:rPr>
              <a:t> Св. Бернард призывает в </a:t>
            </a:r>
            <a:r>
              <a:rPr lang="ru-RU" sz="1400" dirty="0" err="1">
                <a:latin typeface="Comic Sans MS" panose="030F0702030302020204" pitchFamily="66" charset="0"/>
              </a:rPr>
              <a:t>Везле</a:t>
            </a:r>
            <a:r>
              <a:rPr lang="ru-RU" sz="1400" dirty="0">
                <a:latin typeface="Comic Sans MS" panose="030F0702030302020204" pitchFamily="66" charset="0"/>
              </a:rPr>
              <a:t> христианский мир к крестовому походу в 1146 году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upload.wikimedia.org/wikipedia/commons/thumb/c/ce/Stained_glass_St_Bernard_MNMA_Cl3273.jpg/397px-Stained_glass_St_Bernard_MNMA_Cl32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3781425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s://upload.wikimedia.org/wikipedia/commons/f/fd/Saint-Bernard_pr%C3%AAchant_la_2e_croisade%2C_%C3%A0_V%C3%A9zelay%2C_en_11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2716572"/>
            <a:ext cx="2495550" cy="341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s://upload.wikimedia.org/wikipedia/commons/thumb/3/30/Heiligenkreuz.Bernard_of_Clervaux.jpg/143px-Heiligenkreuz.Bernard_of_Clervau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04" y="2720629"/>
            <a:ext cx="1362075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s://upload.wikimedia.org/wikipedia/commons/thumb/d/d3/Francisco_Ribalta_001.jpg/169px-Francisco_Ribalta_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3838228"/>
            <a:ext cx="1609725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51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675456"/>
            <a:ext cx="3008313" cy="116205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Гуго </a:t>
            </a:r>
            <a:r>
              <a:rPr lang="ru-RU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Капет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94129"/>
            <a:ext cx="3008313" cy="469106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Родился </a:t>
            </a:r>
            <a:r>
              <a:rPr lang="ru-RU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ок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940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—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умер </a:t>
            </a:r>
            <a:r>
              <a:rPr lang="ru-RU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ок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. 24 октября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996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Герцог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франков (960—987), король Франции (987—996), основатель королевской династии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Капетингов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  <a:endParaRPr lang="ru-RU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Сын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герцога Гуго Великого и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Гедвиги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Саксонской, представитель рода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Робертинов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, конкурировавшего за трон с династией Каролингов и другими аристократическими семьями Франции на протяжении девятого и десятого веков, внук Беатрисы де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Вермандуа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, королевы Франции из Каролингов (922—923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).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Смысл прозвища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Капет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был уже в XIII столетии утрачен, вероятно, оно вызвано было какой-нибудь особенностью в костюме Гуго (наиболее вероятен головной убор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).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Либо носил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мантию светского священника, которая называлась "капа".</a:t>
            </a:r>
          </a:p>
        </p:txBody>
      </p:sp>
      <p:pic>
        <p:nvPicPr>
          <p:cNvPr id="3076" name="Picture 4" descr="https://upload.wikimedia.org/wikipedia/commons/2/20/King_Hugh_Cap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33" y="505043"/>
            <a:ext cx="4848225" cy="6010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thumb/1/13/Lys_thick.svg/186px-Lys_thi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857" y="7068"/>
            <a:ext cx="177165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04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Французское королевство в начале правления Гуго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Капета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(987 год)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9" y="116632"/>
            <a:ext cx="3008313" cy="4691063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Отец: Гуго Великий (897—956) — герцог франков с 25 июля 936 года, маркиз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Нейстрии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, граф Парижа и Орлеана с 922 года, сын короля Роберта I и Беатрис де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Вермандуа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Мать: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Гедвига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Саксонская (922—965) — дочь короля Германии Генриха I Птицелова и Матильды Вестфальской, сестра императора Священной Римской империи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Оттона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I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По смерти отца Гуго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Капет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наследовал герцогство Францию и графства Парижское и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Орлеанское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; от короля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Лотаря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получил Пуатье, за что деятельно поддерживал его в борьбе с непокорными вассалами и в попытках овладеть Лотарингией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Ф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ранцузские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феодалы на собрании в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Санлисе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1 июня избрали королем Гуго, которого поддержал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реймский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архиепископ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Адальберон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, а вслед за тем (3 июля 987) в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Нуайоне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произошло и венчание его на царство.</a:t>
            </a:r>
          </a:p>
        </p:txBody>
      </p:sp>
      <p:pic>
        <p:nvPicPr>
          <p:cNvPr id="5122" name="Picture 2" descr="https://upload.wikimedia.org/wikipedia/commons/thumb/9/9f/Le_royaume_des_Francs_sous_Hugues_Capet-ru.svg/600px-Le_royaume_des_Francs_sous_Hugues_Capet-ru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980728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92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484" y="-530900"/>
            <a:ext cx="3008313" cy="116205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Сеньоры и вассалы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1839" y="404664"/>
            <a:ext cx="5111750" cy="5853113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При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Капетингах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во Франции начали складываться феодальные отношения, - появились сеньоры и вассалы. Вассал клялся своему сеньору в верности и преданности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Сеньор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обязывался защищать и поддерживать своего вассала. Франция в то время состояла из мелких владений, в которых полноправными хозяевами были сеньоры.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Однако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в государстве главным сеньором, которому должны были подчиняться все остальные, был король.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Фактически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же королевская власть по началу не распространялась дальше королевского домена - областью между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Компьеном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и Орлеаном. Но Гуго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Капету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удалось, в конце концов, объединить под своим началом всю территорию государства.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   Еще одним новшеством, привнесенным Гуго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Капетом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было наследование королевской власти. Так, место первого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Капетинга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занял его старший сын - Роберт II. Традиция наследования королевской власти способствовала дальнейшему объединению и усилению Франции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Столицей короля Франции при нём снова сделался Париж, тогда как при последних Каролингах ею был Лан.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krugosvet.ru/images/1005467_PH038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" y="2602206"/>
            <a:ext cx="3905250" cy="4000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ount-blade.ucoz.ru/_si/0/s970369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" y="797796"/>
            <a:ext cx="38100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95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010" y="-586581"/>
            <a:ext cx="7848600" cy="1173162"/>
          </a:xfrm>
        </p:spPr>
        <p:txBody>
          <a:bodyPr/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Королевский домен Гуго </a:t>
            </a:r>
            <a:r>
              <a:rPr lang="ru-RU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Капета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ок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 995 г.</a:t>
            </a:r>
          </a:p>
        </p:txBody>
      </p:sp>
      <p:pic>
        <p:nvPicPr>
          <p:cNvPr id="7170" name="Picture 2" descr="https://upload.wikimedia.org/wikipedia/commons/thumb/4/45/Hugues_Capet.svg/667px-Hugues_Cape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807639"/>
            <a:ext cx="6353175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upload.wikimedia.org/wikipedia/commons/thumb/1/13/Lys_thick.svg/186px-Lys_thi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77165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upload.wikimedia.org/wikipedia/commons/thumb/1/13/Lys_thick.svg/186px-Lys_thi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4571999"/>
            <a:ext cx="177165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46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43" y="-459432"/>
            <a:ext cx="3008313" cy="11620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Роберт 11 </a:t>
            </a:r>
            <a:r>
              <a:rPr lang="ru-RU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Благочистивый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3001" y="369917"/>
            <a:ext cx="5111750" cy="5853113"/>
          </a:xfrm>
        </p:spPr>
        <p:txBody>
          <a:bodyPr/>
          <a:lstStyle/>
          <a:p>
            <a:r>
              <a:rPr lang="ru-RU" sz="1400" dirty="0" smtClean="0">
                <a:latin typeface="Comic Sans MS" panose="030F0702030302020204" pitchFamily="66" charset="0"/>
              </a:rPr>
              <a:t>                                                 </a:t>
            </a:r>
          </a:p>
          <a:p>
            <a:pPr marL="0" indent="0">
              <a:buNone/>
            </a:pPr>
            <a:endParaRPr lang="ru-RU" sz="1400" dirty="0">
              <a:latin typeface="Comic Sans MS" panose="030F0702030302020204" pitchFamily="66" charset="0"/>
            </a:endParaRPr>
          </a:p>
          <a:p>
            <a:pPr algn="r"/>
            <a:r>
              <a:rPr lang="ru-RU" sz="1400" dirty="0">
                <a:latin typeface="Comic Sans MS" panose="030F0702030302020204" pitchFamily="66" charset="0"/>
              </a:rPr>
              <a:t>                                                 Статуя Роберта II </a:t>
            </a:r>
            <a:r>
              <a:rPr lang="ru-RU" sz="1400" dirty="0" smtClean="0">
                <a:latin typeface="Comic Sans MS" panose="030F0702030302020204" pitchFamily="66" charset="0"/>
              </a:rPr>
              <a:t>в Версале</a:t>
            </a:r>
          </a:p>
          <a:p>
            <a:pPr algn="r"/>
            <a:endParaRPr lang="ru-RU" sz="1400" dirty="0">
              <a:latin typeface="Comic Sans MS" panose="030F0702030302020204" pitchFamily="66" charset="0"/>
            </a:endParaRPr>
          </a:p>
          <a:p>
            <a:pPr algn="r"/>
            <a:endParaRPr lang="ru-RU" sz="1400" dirty="0" smtClean="0">
              <a:latin typeface="Comic Sans MS" panose="030F0702030302020204" pitchFamily="66" charset="0"/>
            </a:endParaRPr>
          </a:p>
          <a:p>
            <a:pPr algn="r"/>
            <a:endParaRPr lang="ru-RU" sz="1400" dirty="0">
              <a:latin typeface="Comic Sans MS" panose="030F0702030302020204" pitchFamily="66" charset="0"/>
            </a:endParaRPr>
          </a:p>
          <a:p>
            <a:pPr algn="r"/>
            <a:endParaRPr lang="ru-RU" sz="1400" dirty="0" smtClean="0">
              <a:latin typeface="Comic Sans MS" panose="030F0702030302020204" pitchFamily="66" charset="0"/>
            </a:endParaRPr>
          </a:p>
          <a:p>
            <a:pPr algn="r"/>
            <a:endParaRPr lang="ru-RU" sz="1400" dirty="0">
              <a:latin typeface="Comic Sans MS" panose="030F0702030302020204" pitchFamily="66" charset="0"/>
            </a:endParaRPr>
          </a:p>
          <a:p>
            <a:pPr algn="r"/>
            <a:endParaRPr lang="ru-RU" sz="1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Comic Sans MS" panose="030F0702030302020204" pitchFamily="66" charset="0"/>
              </a:rPr>
              <a:t>           Флаг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9656" y="681415"/>
            <a:ext cx="3008313" cy="4691063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Родился 27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марта 972, Орлеан — 20 июля 1031, Мелён) — король Франции, правил в 996 — 1031 годах. </a:t>
            </a:r>
            <a:endParaRPr lang="ru-RU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Сын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короля Гуго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Капета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и Аделаиды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Аквитанской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, дочери герцога Аквитании и графа Пуатье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Гильома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III Патлатого и Адель Нормандской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П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осле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собственной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коронации в 987 г.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Гуго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Капет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коронует в Орлеане своего сына Роберта, делая его тем самым своим соправителем. </a:t>
            </a:r>
            <a:endParaRPr lang="ru-RU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качестве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причины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была названа предосторожность, на случай смерти Гуго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Капета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 во время похода на мавров.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Возможно, что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причина коронации заключается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 в том, что 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Гуго </a:t>
            </a:r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Капет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, ставший королем по решению феодалов, стремился закрепить престол за своими наследниками, не допустить нового переизбрания короля после своей смерти. </a:t>
            </a:r>
          </a:p>
        </p:txBody>
      </p:sp>
      <p:pic>
        <p:nvPicPr>
          <p:cNvPr id="8194" name="Picture 2" descr="https://upload.wikimedia.org/wikipedia/commons/d/d9/Robert_II_of_France_%28coloured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141" y="5804"/>
            <a:ext cx="2857500" cy="3495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upload.wikimedia.org/wikipedia/commons/thumb/1/13/Blason_France_moderne.svg/218px-Blason_France_modern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353" y="3971776"/>
            <a:ext cx="207645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upload.wikimedia.org/wikipedia/commons/thumb/b/bc/Robert_II_Versailles_a.jpg/206px-Robert_II_Versailles_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84" y="1554163"/>
            <a:ext cx="196215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92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856" y="-589686"/>
            <a:ext cx="3008313" cy="116205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Семейные дела Роберта 11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50391"/>
            <a:ext cx="5111750" cy="5853113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Роберт был воспитанником знаменитого Герберта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Орильякского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который впоследствии стал Папой Сильвестром II.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Н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есмотря на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свою набожность, Роберт долгое время находился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жестокой ссоре с папским престолом.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Первый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брак был, вероятно, заключён по воле и настоянию его отца с дочерью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Беренгара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II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Иврейского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Розалией. Став королевой, она приняла имя Сусанна. Будучи на несколько лет старше мужа, она уже побывала в браке с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Арнульфом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II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Фландрским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и имела несколько детей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После смерти отца Роберт развёлся с первой женой для того, чтобы жениться на Берте Бургундской, дочери Конрада I Тихого, короля Бургундии. Путём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этого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брака король приобрёл много богатых и обширных владений. Но, к несчастью, Берта была родственницей ему в одной из тех степеней родства, в которых брак запрещён каноническими законами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Папа Григорий V объявил этот брак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недействительным. Несмотря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на это, Роберт не захотел расстаться с Бертой,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тогда папа отлучил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его в 998 году от церкви. </a:t>
            </a:r>
            <a:endParaRPr lang="ru-R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Он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развёлся с Бертой 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 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женился на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Констанции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Арльской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дочери графа </a:t>
            </a:r>
            <a:r>
              <a:rPr lang="ru-RU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Гильома</a:t>
            </a:r>
            <a:r>
              <a:rPr lang="ru-RU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I </a:t>
            </a:r>
            <a:r>
              <a:rPr lang="ru-RU" sz="1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Провансского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1400" dirty="0" smtClean="0">
                <a:latin typeface="Comic Sans MS" panose="030F0702030302020204" pitchFamily="66" charset="0"/>
              </a:rPr>
              <a:t>Берта Бургундская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13" y="2144278"/>
            <a:ext cx="3008313" cy="46910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latin typeface="Comic Sans MS" panose="030F0702030302020204" pitchFamily="66" charset="0"/>
              </a:rPr>
              <a:t>Сусанна 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Итальянская</a:t>
            </a:r>
          </a:p>
        </p:txBody>
      </p:sp>
      <p:pic>
        <p:nvPicPr>
          <p:cNvPr id="9222" name="Picture 6" descr="https://upload.wikimedia.org/wikipedia/commons/thumb/4/41/Susanna_of_Italy.jpg/297px-Susanna_of_Ita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6" y="581025"/>
            <a:ext cx="2828925" cy="5705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e/e0/Bertha_of_Burgun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69" y="4281776"/>
            <a:ext cx="1905000" cy="2562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30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158573"/>
            <a:ext cx="7848600" cy="1173162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Отлучение Роберта Благочестивого. Жан-Поль Лоран, 1875 год, Музей </a:t>
            </a:r>
            <a:r>
              <a:rPr lang="ru-RU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Орсэ</a:t>
            </a:r>
            <a:endParaRPr lang="ru-RU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987585"/>
            <a:ext cx="73152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400" dirty="0" smtClean="0">
                <a:latin typeface="Comic Sans MS" panose="030F0702030302020204" pitchFamily="66" charset="0"/>
              </a:rPr>
              <a:t>Григорий У (папа Римский)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 descr="https://upload.wikimedia.org/wikipedia/commons/b/b4/Laurens_excomunication_1875_ors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41652"/>
            <a:ext cx="5715000" cy="3905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anspiascolisatriano.it/files/dizionarioimg/dizalfano-ii-vescovo/447px-ottoiiiwirdvonpapstgregorvzumkaisergesalb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71" y="1152524"/>
            <a:ext cx="4257675" cy="5705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345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pptpostmortem_tp01018455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73C4D0-982B-4593-B6A9-7C6434AC0D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анализа причин неудачи проекта</Template>
  <TotalTime>3637</TotalTime>
  <Words>1886</Words>
  <Application>Microsoft Office PowerPoint</Application>
  <PresentationFormat>Экран (4:3)</PresentationFormat>
  <Paragraphs>146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ms_pptpostmortem_tp01018455</vt:lpstr>
      <vt:lpstr>История Франции Капетинги</vt:lpstr>
      <vt:lpstr>Капетинги</vt:lpstr>
      <vt:lpstr>Гуго Капет</vt:lpstr>
      <vt:lpstr>Слайд 4</vt:lpstr>
      <vt:lpstr>Сеньоры и вассалы</vt:lpstr>
      <vt:lpstr>Королевский домен Гуго Капета ок. 995 г.</vt:lpstr>
      <vt:lpstr>Роберт 11 Благочистивый</vt:lpstr>
      <vt:lpstr>Семейные дела Роберта 11</vt:lpstr>
      <vt:lpstr>Отлучение Роберта Благочестивого. Жан-Поль Лоран, 1875 год, Музей Орсэ</vt:lpstr>
      <vt:lpstr>Орлеанский процесс</vt:lpstr>
      <vt:lpstr>Слайд 11</vt:lpstr>
      <vt:lpstr>Генрих 1 Французский</vt:lpstr>
      <vt:lpstr>Филипп 1</vt:lpstr>
      <vt:lpstr>Филипп I со своей первой женой Бертой Голландской и детьми Людовиком VI и Констанцией</vt:lpstr>
      <vt:lpstr>При Филиппе королевская власть прочно утвердилась в Иль-де-Франсе; но в этом заслуга больше не самого Филиппа, а его сына, будущего короля Людовика VI. Умер в Мелене (департамент Сена и Марна). Похоронен в аббатстве Флери в местечке Сен-Бенуа-сюр-Луар на берегах Луары недалеко от Орлеана. Надгробный памятник Филиппа I в аббатстве Флери в Сен-Бенуа-сюр-Луар</vt:lpstr>
      <vt:lpstr>Аббатство Флёри́ - Аббатство Святого Бенедикта на Луаре основан между 630 и 650 годами, бенедиктин- ский монастырь в центральной Франции</vt:lpstr>
      <vt:lpstr>Людовик VI Толстый</vt:lpstr>
      <vt:lpstr>Коронация Людовика VI Миниатюра из «Больших французских хроник»</vt:lpstr>
      <vt:lpstr>Людовик У11</vt:lpstr>
      <vt:lpstr>Второй крестовый поход Бернард Клервоский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Франции Капетинги</dc:title>
  <dc:creator>Евгения Лубкова</dc:creator>
  <cp:lastModifiedBy>Admin</cp:lastModifiedBy>
  <cp:revision>89</cp:revision>
  <dcterms:created xsi:type="dcterms:W3CDTF">2015-03-07T06:01:28Z</dcterms:created>
  <dcterms:modified xsi:type="dcterms:W3CDTF">2015-04-22T07:39:03Z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