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294" y="-1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8" name="Дата 27"/>
          <p:cNvSpPr>
            <a:spLocks noGrp="1"/>
          </p:cNvSpPr>
          <p:nvPr>
            <p:ph type="dt" sz="half" idx="10"/>
          </p:nvPr>
        </p:nvSpPr>
        <p:spPr/>
        <p:txBody>
          <a:bodyPr/>
          <a:lstStyle>
            <a:extLst/>
          </a:lstStyle>
          <a:p>
            <a:fld id="{8A6AC94A-99E8-4D3C-87F7-D7E6BFE6809B}" type="datetimeFigureOut">
              <a:rPr lang="ru-RU" smtClean="0"/>
              <a:pPr/>
              <a:t>20.03.2011</a:t>
            </a:fld>
            <a:endParaRPr lang="ru-RU" dirty="0"/>
          </a:p>
        </p:txBody>
      </p:sp>
      <p:sp>
        <p:nvSpPr>
          <p:cNvPr id="17" name="Нижний колонтитул 16"/>
          <p:cNvSpPr>
            <a:spLocks noGrp="1"/>
          </p:cNvSpPr>
          <p:nvPr>
            <p:ph type="ftr" sz="quarter" idx="11"/>
          </p:nvPr>
        </p:nvSpPr>
        <p:spPr/>
        <p:txBody>
          <a:bodyPr/>
          <a:lstStyle>
            <a:extLst/>
          </a:lstStyle>
          <a:p>
            <a:endParaRPr lang="ru-RU" dirty="0"/>
          </a:p>
        </p:txBody>
      </p:sp>
      <p:sp>
        <p:nvSpPr>
          <p:cNvPr id="29" name="Номер слайда 28"/>
          <p:cNvSpPr>
            <a:spLocks noGrp="1"/>
          </p:cNvSpPr>
          <p:nvPr>
            <p:ph type="sldNum" sz="quarter" idx="12"/>
          </p:nvPr>
        </p:nvSpPr>
        <p:spPr/>
        <p:txBody>
          <a:bodyPr/>
          <a:lstStyle>
            <a:extLst/>
          </a:lstStyle>
          <a:p>
            <a:fld id="{F7DA8C18-26ED-4900-B973-5E9F541BD741}" type="slidenum">
              <a:rPr lang="ru-RU" smtClean="0"/>
              <a:pPr/>
              <a:t>‹#›</a:t>
            </a:fld>
            <a:endParaRPr lang="ru-RU" dirty="0"/>
          </a:p>
        </p:txBody>
      </p:sp>
      <p:sp>
        <p:nvSpPr>
          <p:cNvPr id="32" name="Прямоугольник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Прямоугольник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Прямоугольник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Прямоугольник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Прямоугольник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Заголовок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56" name="Прямоугольник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Прямоугольник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Прямоугольник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Прямоугольник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A6AC94A-99E8-4D3C-87F7-D7E6BFE6809B}" type="datetimeFigureOut">
              <a:rPr lang="ru-RU" smtClean="0"/>
              <a:pPr/>
              <a:t>20.03.2011</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F7DA8C18-26ED-4900-B973-5E9F541BD741}"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981200" cy="5851525"/>
          </a:xfrm>
        </p:spPr>
        <p:txBody>
          <a:bodyPr vert="eaVert" anchor="ct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274639"/>
            <a:ext cx="58674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A6AC94A-99E8-4D3C-87F7-D7E6BFE6809B}" type="datetimeFigureOut">
              <a:rPr lang="ru-RU" smtClean="0"/>
              <a:pPr/>
              <a:t>20.03.2011</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F7DA8C18-26ED-4900-B973-5E9F541BD741}"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A6AC94A-99E8-4D3C-87F7-D7E6BFE6809B}" type="datetimeFigureOut">
              <a:rPr lang="ru-RU" smtClean="0"/>
              <a:pPr/>
              <a:t>20.03.2011</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F7DA8C18-26ED-4900-B973-5E9F541BD741}"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4" name="Полилиния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Полилиния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Полилиния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Полилиния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Полилиния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Полилиния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Полилиния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Полилиния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Полилиния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Полилиния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Полилиния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Полилиния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Полилиния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Полилиния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Полилиния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Текст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8A6AC94A-99E8-4D3C-87F7-D7E6BFE6809B}" type="datetimeFigureOut">
              <a:rPr lang="ru-RU" smtClean="0"/>
              <a:pPr/>
              <a:t>20.03.2011</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F7DA8C18-26ED-4900-B973-5E9F541BD741}" type="slidenum">
              <a:rPr lang="ru-RU" smtClean="0"/>
              <a:pPr/>
              <a:t>‹#›</a:t>
            </a:fld>
            <a:endParaRPr lang="ru-RU" dirty="0"/>
          </a:p>
        </p:txBody>
      </p:sp>
      <p:sp>
        <p:nvSpPr>
          <p:cNvPr id="7" name="Прямоугольник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ru-RU" smtClean="0"/>
              <a:t>Образец заголовка</a:t>
            </a:r>
            <a:endParaRPr kumimoji="0" lang="en-US"/>
          </a:p>
        </p:txBody>
      </p:sp>
      <p:sp>
        <p:nvSpPr>
          <p:cNvPr id="8" name="Прямоугольник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Прямоугольник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Прямоугольник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2064"/>
            <a:ext cx="8229600" cy="9144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A6AC94A-99E8-4D3C-87F7-D7E6BFE6809B}" type="datetimeFigureOut">
              <a:rPr lang="ru-RU" smtClean="0"/>
              <a:pPr/>
              <a:t>20.03.2011</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F7DA8C18-26ED-4900-B973-5E9F541BD741}"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5" name="Прямоугольник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504824" y="512064"/>
            <a:ext cx="7772400" cy="914400"/>
          </a:xfrm>
        </p:spPr>
        <p:txBody>
          <a:bodyPr anchor="t"/>
          <a:lstStyle>
            <a:lvl1pPr>
              <a:defRPr sz="400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8A6AC94A-99E8-4D3C-87F7-D7E6BFE6809B}" type="datetimeFigureOut">
              <a:rPr lang="ru-RU" smtClean="0"/>
              <a:pPr/>
              <a:t>20.03.2011</a:t>
            </a:fld>
            <a:endParaRPr lang="ru-RU" dirty="0"/>
          </a:p>
        </p:txBody>
      </p:sp>
      <p:sp>
        <p:nvSpPr>
          <p:cNvPr id="8" name="Нижний колонтитул 7"/>
          <p:cNvSpPr>
            <a:spLocks noGrp="1"/>
          </p:cNvSpPr>
          <p:nvPr>
            <p:ph type="ftr" sz="quarter" idx="11"/>
          </p:nvPr>
        </p:nvSpPr>
        <p:spPr/>
        <p:txBody>
          <a:bodyPr/>
          <a:lstStyle>
            <a:extLst/>
          </a:lstStyle>
          <a:p>
            <a:endParaRPr lang="ru-RU" dirty="0"/>
          </a:p>
        </p:txBody>
      </p:sp>
      <p:sp>
        <p:nvSpPr>
          <p:cNvPr id="9" name="Номер слайда 8"/>
          <p:cNvSpPr>
            <a:spLocks noGrp="1"/>
          </p:cNvSpPr>
          <p:nvPr>
            <p:ph type="sldNum" sz="quarter" idx="12"/>
          </p:nvPr>
        </p:nvSpPr>
        <p:spPr/>
        <p:txBody>
          <a:bodyPr/>
          <a:lstStyle>
            <a:extLst/>
          </a:lstStyle>
          <a:p>
            <a:fld id="{F7DA8C18-26ED-4900-B973-5E9F541BD741}" type="slidenum">
              <a:rPr lang="ru-RU" smtClean="0"/>
              <a:pPr/>
              <a:t>‹#›</a:t>
            </a:fld>
            <a:endParaRPr lang="ru-RU" dirty="0"/>
          </a:p>
        </p:txBody>
      </p:sp>
      <p:sp>
        <p:nvSpPr>
          <p:cNvPr id="16" name="Прямоугольник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Прямоугольник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Прямоугольник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Прямоугольник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Прямоугольник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Прямоугольник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Прямоугольник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Прямоугольник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Прямоугольник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2064"/>
            <a:ext cx="7772400" cy="914400"/>
          </a:xfrm>
        </p:spPr>
        <p:txBody>
          <a:bodyPr/>
          <a:lstStyle>
            <a:lvl1pPr>
              <a:defRPr sz="4000" cap="none" baseline="0"/>
            </a:lvl1pPr>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8A6AC94A-99E8-4D3C-87F7-D7E6BFE6809B}" type="datetimeFigureOut">
              <a:rPr lang="ru-RU" smtClean="0"/>
              <a:pPr/>
              <a:t>20.03.2011</a:t>
            </a:fld>
            <a:endParaRPr lang="ru-RU" dirty="0"/>
          </a:p>
        </p:txBody>
      </p:sp>
      <p:sp>
        <p:nvSpPr>
          <p:cNvPr id="4" name="Нижний колонтитул 3"/>
          <p:cNvSpPr>
            <a:spLocks noGrp="1"/>
          </p:cNvSpPr>
          <p:nvPr>
            <p:ph type="ftr" sz="quarter" idx="11"/>
          </p:nvPr>
        </p:nvSpPr>
        <p:spPr/>
        <p:txBody>
          <a:bodyPr/>
          <a:lstStyle>
            <a:extLst/>
          </a:lstStyle>
          <a:p>
            <a:endParaRPr lang="ru-RU" dirty="0"/>
          </a:p>
        </p:txBody>
      </p:sp>
      <p:sp>
        <p:nvSpPr>
          <p:cNvPr id="5" name="Номер слайда 4"/>
          <p:cNvSpPr>
            <a:spLocks noGrp="1"/>
          </p:cNvSpPr>
          <p:nvPr>
            <p:ph type="sldNum" sz="quarter" idx="12"/>
          </p:nvPr>
        </p:nvSpPr>
        <p:spPr/>
        <p:txBody>
          <a:bodyPr/>
          <a:lstStyle>
            <a:extLst/>
          </a:lstStyle>
          <a:p>
            <a:fld id="{F7DA8C18-26ED-4900-B973-5E9F541BD741}"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8A6AC94A-99E8-4D3C-87F7-D7E6BFE6809B}" type="datetimeFigureOut">
              <a:rPr lang="ru-RU" smtClean="0"/>
              <a:pPr/>
              <a:t>20.03.2011</a:t>
            </a:fld>
            <a:endParaRPr lang="ru-RU" dirty="0"/>
          </a:p>
        </p:txBody>
      </p:sp>
      <p:sp>
        <p:nvSpPr>
          <p:cNvPr id="3" name="Нижний колонтитул 2"/>
          <p:cNvSpPr>
            <a:spLocks noGrp="1"/>
          </p:cNvSpPr>
          <p:nvPr>
            <p:ph type="ftr" sz="quarter" idx="11"/>
          </p:nvPr>
        </p:nvSpPr>
        <p:spPr/>
        <p:txBody>
          <a:bodyPr/>
          <a:lstStyle>
            <a:extLst/>
          </a:lstStyle>
          <a:p>
            <a:endParaRPr lang="ru-RU" dirty="0"/>
          </a:p>
        </p:txBody>
      </p:sp>
      <p:sp>
        <p:nvSpPr>
          <p:cNvPr id="4" name="Номер слайда 3"/>
          <p:cNvSpPr>
            <a:spLocks noGrp="1"/>
          </p:cNvSpPr>
          <p:nvPr>
            <p:ph type="sldNum" sz="quarter" idx="12"/>
          </p:nvPr>
        </p:nvSpPr>
        <p:spPr/>
        <p:txBody>
          <a:bodyPr/>
          <a:lstStyle>
            <a:extLst/>
          </a:lstStyle>
          <a:p>
            <a:fld id="{F7DA8C18-26ED-4900-B973-5E9F541BD741}"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273050"/>
            <a:ext cx="8229600" cy="1162050"/>
          </a:xfrm>
        </p:spPr>
        <p:txBody>
          <a:bodyPr anchor="ctr"/>
          <a:lstStyle>
            <a:lvl1pPr algn="l">
              <a:buNone/>
              <a:defRPr sz="3600" b="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A6AC94A-99E8-4D3C-87F7-D7E6BFE6809B}" type="datetimeFigureOut">
              <a:rPr lang="ru-RU" smtClean="0"/>
              <a:pPr/>
              <a:t>20.03.2011</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F7DA8C18-26ED-4900-B973-5E9F541BD741}"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Прямая соединительная линия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Группа 9"/>
          <p:cNvGrpSpPr/>
          <p:nvPr/>
        </p:nvGrpSpPr>
        <p:grpSpPr>
          <a:xfrm rot="5400000">
            <a:off x="8514581" y="1219200"/>
            <a:ext cx="132763" cy="128466"/>
            <a:chOff x="6668087" y="1297746"/>
            <a:chExt cx="161840" cy="156602"/>
          </a:xfrm>
        </p:grpSpPr>
        <p:cxnSp>
          <p:nvCxnSpPr>
            <p:cNvPr id="15" name="Прямая соединительная линия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Прямая соединительная линия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Заголовок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ru-RU" smtClean="0"/>
              <a:t>Вставка рисунка</a:t>
            </a:r>
            <a:endParaRPr kumimoji="0" lang="en-US"/>
          </a:p>
        </p:txBody>
      </p:sp>
      <p:sp>
        <p:nvSpPr>
          <p:cNvPr id="4" name="Текст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grpSp>
        <p:nvGrpSpPr>
          <p:cNvPr id="14" name="Группа 13"/>
          <p:cNvGrpSpPr/>
          <p:nvPr/>
        </p:nvGrpSpPr>
        <p:grpSpPr>
          <a:xfrm rot="5400000">
            <a:off x="8666981" y="1371600"/>
            <a:ext cx="132763" cy="128466"/>
            <a:chOff x="6668087" y="1297746"/>
            <a:chExt cx="161840" cy="156602"/>
          </a:xfrm>
        </p:grpSpPr>
        <p:cxnSp>
          <p:nvCxnSpPr>
            <p:cNvPr id="11" name="Прямая соединительная линия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Прямая соединительная линия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Прямая соединительная линия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Группа 17"/>
          <p:cNvGrpSpPr/>
          <p:nvPr/>
        </p:nvGrpSpPr>
        <p:grpSpPr>
          <a:xfrm rot="5400000">
            <a:off x="8320088" y="1474763"/>
            <a:ext cx="132763" cy="128466"/>
            <a:chOff x="6668087" y="1297746"/>
            <a:chExt cx="161840" cy="156602"/>
          </a:xfrm>
        </p:grpSpPr>
        <p:cxnSp>
          <p:nvCxnSpPr>
            <p:cNvPr id="19" name="Прямая соединительная линия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Прямая соединительная линия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Прямая соединительная линия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Дата 4"/>
          <p:cNvSpPr>
            <a:spLocks noGrp="1"/>
          </p:cNvSpPr>
          <p:nvPr>
            <p:ph type="dt" sz="half" idx="10"/>
          </p:nvPr>
        </p:nvSpPr>
        <p:spPr>
          <a:xfrm>
            <a:off x="6477000" y="55499"/>
            <a:ext cx="2133600" cy="365125"/>
          </a:xfrm>
        </p:spPr>
        <p:txBody>
          <a:bodyPr/>
          <a:lstStyle>
            <a:extLst/>
          </a:lstStyle>
          <a:p>
            <a:fld id="{8A6AC94A-99E8-4D3C-87F7-D7E6BFE6809B}" type="datetimeFigureOut">
              <a:rPr lang="ru-RU" smtClean="0"/>
              <a:pPr/>
              <a:t>20.03.2011</a:t>
            </a:fld>
            <a:endParaRPr lang="ru-RU" dirty="0"/>
          </a:p>
        </p:txBody>
      </p:sp>
      <p:sp>
        <p:nvSpPr>
          <p:cNvPr id="6" name="Нижний колонтитул 5"/>
          <p:cNvSpPr>
            <a:spLocks noGrp="1"/>
          </p:cNvSpPr>
          <p:nvPr>
            <p:ph type="ftr" sz="quarter" idx="11"/>
          </p:nvPr>
        </p:nvSpPr>
        <p:spPr>
          <a:xfrm>
            <a:off x="914400" y="55499"/>
            <a:ext cx="5562600" cy="365125"/>
          </a:xfrm>
        </p:spPr>
        <p:txBody>
          <a:bodyPr/>
          <a:lstStyle>
            <a:extLst/>
          </a:lstStyle>
          <a:p>
            <a:endParaRPr lang="ru-RU" dirty="0"/>
          </a:p>
        </p:txBody>
      </p:sp>
      <p:sp>
        <p:nvSpPr>
          <p:cNvPr id="7" name="Номер слайда 6"/>
          <p:cNvSpPr>
            <a:spLocks noGrp="1"/>
          </p:cNvSpPr>
          <p:nvPr>
            <p:ph type="sldNum" sz="quarter" idx="12"/>
          </p:nvPr>
        </p:nvSpPr>
        <p:spPr>
          <a:xfrm>
            <a:off x="8610600" y="55499"/>
            <a:ext cx="457200" cy="365125"/>
          </a:xfrm>
        </p:spPr>
        <p:txBody>
          <a:bodyPr/>
          <a:lstStyle>
            <a:extLst/>
          </a:lstStyle>
          <a:p>
            <a:fld id="{F7DA8C18-26ED-4900-B973-5E9F541BD741}"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рямоугольник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Прямоугольник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оугольник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Прямоугольник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Прямоугольник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Прямоугольник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Прямоугольник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Заголовок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8A6AC94A-99E8-4D3C-87F7-D7E6BFE6809B}" type="datetimeFigureOut">
              <a:rPr lang="ru-RU" smtClean="0"/>
              <a:pPr/>
              <a:t>20.03.2011</a:t>
            </a:fld>
            <a:endParaRPr lang="ru-RU" dirty="0"/>
          </a:p>
        </p:txBody>
      </p:sp>
      <p:sp>
        <p:nvSpPr>
          <p:cNvPr id="3" name="Нижний колонтитул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ru-RU" dirty="0"/>
          </a:p>
        </p:txBody>
      </p:sp>
      <p:sp>
        <p:nvSpPr>
          <p:cNvPr id="23" name="Номер слайда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F7DA8C18-26ED-4900-B973-5E9F541BD741}" type="slidenum">
              <a:rPr lang="ru-RU" smtClean="0"/>
              <a:pPr/>
              <a:t>‹#›</a:t>
            </a:fld>
            <a:endParaRPr lang="ru-RU" dirty="0"/>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57224" y="1214422"/>
            <a:ext cx="7772400" cy="1470025"/>
          </a:xfrm>
        </p:spPr>
        <p:txBody>
          <a:bodyPr>
            <a:normAutofit fontScale="90000"/>
          </a:bodyPr>
          <a:lstStyle/>
          <a:p>
            <a:r>
              <a:rPr lang="ru-RU" sz="8000" dirty="0" smtClean="0"/>
              <a:t>Не шути с огнём</a:t>
            </a:r>
            <a:endParaRPr lang="ru-RU" sz="8000" dirty="0"/>
          </a:p>
        </p:txBody>
      </p:sp>
      <p:sp>
        <p:nvSpPr>
          <p:cNvPr id="3" name="Подзаголовок 2"/>
          <p:cNvSpPr>
            <a:spLocks noGrp="1"/>
          </p:cNvSpPr>
          <p:nvPr>
            <p:ph type="subTitle" idx="1"/>
          </p:nvPr>
        </p:nvSpPr>
        <p:spPr>
          <a:xfrm>
            <a:off x="928662" y="4714884"/>
            <a:ext cx="7772400" cy="1508760"/>
          </a:xfrm>
        </p:spPr>
        <p:txBody>
          <a:bodyPr>
            <a:normAutofit/>
          </a:bodyPr>
          <a:lstStyle/>
          <a:p>
            <a:r>
              <a:rPr lang="ru-RU" dirty="0" smtClean="0"/>
              <a:t>Кузнецова Надежда Григорьевна</a:t>
            </a:r>
            <a:endParaRPr lang="ru-RU" dirty="0" smtClean="0"/>
          </a:p>
        </p:txBody>
      </p:sp>
    </p:spTree>
  </p:cSld>
  <p:clrMapOvr>
    <a:masterClrMapping/>
  </p:clrMapOvr>
  <p:transition spd="slow">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a:srcRect/>
          <a:stretch>
            <a:fillRect/>
          </a:stretch>
        </p:blipFill>
        <p:spPr bwMode="auto">
          <a:xfrm>
            <a:off x="0" y="142852"/>
            <a:ext cx="9144000" cy="6715148"/>
          </a:xfrm>
          <a:prstGeom prst="rect">
            <a:avLst/>
          </a:prstGeom>
          <a:noFill/>
          <a:ln w="9525">
            <a:noFill/>
            <a:miter lim="800000"/>
            <a:headEnd/>
            <a:tailEnd/>
          </a:ln>
        </p:spPr>
      </p:pic>
      <p:sp>
        <p:nvSpPr>
          <p:cNvPr id="4" name="TextBox 3"/>
          <p:cNvSpPr txBox="1"/>
          <p:nvPr/>
        </p:nvSpPr>
        <p:spPr>
          <a:xfrm>
            <a:off x="1500166" y="142852"/>
            <a:ext cx="5429288" cy="5632311"/>
          </a:xfrm>
          <a:prstGeom prst="rect">
            <a:avLst/>
          </a:prstGeom>
          <a:noFill/>
        </p:spPr>
        <p:txBody>
          <a:bodyPr wrap="square" rtlCol="0">
            <a:spAutoFit/>
          </a:bodyPr>
          <a:lstStyle/>
          <a:p>
            <a:pPr algn="ctr"/>
            <a:r>
              <a:rPr lang="ru-RU" sz="2400" dirty="0" smtClean="0"/>
              <a:t>Побежал пожар во двор.</a:t>
            </a:r>
          </a:p>
          <a:p>
            <a:pPr algn="ctr"/>
            <a:r>
              <a:rPr lang="ru-RU" sz="2400" dirty="0" smtClean="0"/>
              <a:t>Это кто там жёг…</a:t>
            </a:r>
          </a:p>
          <a:p>
            <a:pPr algn="ctr"/>
            <a:r>
              <a:rPr lang="ru-RU" sz="2400" dirty="0" smtClean="0"/>
              <a:t>(костёр)?</a:t>
            </a:r>
          </a:p>
          <a:p>
            <a:pPr algn="ctr"/>
            <a:r>
              <a:rPr lang="ru-RU" sz="2400" dirty="0" smtClean="0"/>
              <a:t>Пламя прыгнуло в листву.</a:t>
            </a:r>
          </a:p>
          <a:p>
            <a:pPr algn="ctr"/>
            <a:r>
              <a:rPr lang="ru-RU" sz="2400" dirty="0" smtClean="0"/>
              <a:t>Кто у дома жёг…</a:t>
            </a:r>
          </a:p>
          <a:p>
            <a:pPr algn="ctr"/>
            <a:r>
              <a:rPr lang="ru-RU" sz="2400" dirty="0" smtClean="0"/>
              <a:t>(траву)?</a:t>
            </a:r>
          </a:p>
          <a:p>
            <a:pPr algn="ctr"/>
            <a:r>
              <a:rPr lang="ru-RU" sz="2400" dirty="0" smtClean="0"/>
              <a:t>Кто бросал в огонь при этом</a:t>
            </a:r>
          </a:p>
          <a:p>
            <a:pPr algn="ctr"/>
            <a:r>
              <a:rPr lang="ru-RU" sz="2400" dirty="0" smtClean="0"/>
              <a:t>Незнакомые…</a:t>
            </a:r>
          </a:p>
          <a:p>
            <a:pPr algn="ctr"/>
            <a:r>
              <a:rPr lang="ru-RU" sz="2400" dirty="0" smtClean="0"/>
              <a:t>(предметы)?</a:t>
            </a:r>
          </a:p>
          <a:p>
            <a:pPr algn="ctr"/>
            <a:r>
              <a:rPr lang="ru-RU" sz="2400" dirty="0" smtClean="0"/>
              <a:t>Помни каждый гражданин</a:t>
            </a:r>
          </a:p>
          <a:p>
            <a:pPr algn="ctr"/>
            <a:r>
              <a:rPr lang="ru-RU" sz="2400" dirty="0" smtClean="0"/>
              <a:t>Этот номер…</a:t>
            </a:r>
          </a:p>
          <a:p>
            <a:pPr algn="ctr"/>
            <a:r>
              <a:rPr lang="ru-RU" sz="2400" dirty="0" smtClean="0"/>
              <a:t>(01).</a:t>
            </a:r>
          </a:p>
          <a:p>
            <a:pPr algn="ctr"/>
            <a:r>
              <a:rPr lang="ru-RU" sz="2400" dirty="0" smtClean="0"/>
              <a:t>Дым увидел – не зевай</a:t>
            </a:r>
          </a:p>
          <a:p>
            <a:pPr algn="ctr"/>
            <a:r>
              <a:rPr lang="ru-RU" sz="2400" dirty="0" smtClean="0"/>
              <a:t>И пожарных…</a:t>
            </a:r>
          </a:p>
          <a:p>
            <a:pPr algn="ctr"/>
            <a:r>
              <a:rPr lang="ru-RU" sz="2400" dirty="0" smtClean="0"/>
              <a:t>(вызывай).</a:t>
            </a:r>
            <a:endParaRPr lang="ru-RU" sz="2400" dirty="0"/>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linds(horizontal)">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p:cTn id="15" dur="2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6" dur="2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17" dur="2000" fill="hold"/>
                                        <p:tgtEl>
                                          <p:spTgt spid="4">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8" dur="2000" fill="hold"/>
                                        <p:tgtEl>
                                          <p:spTgt spid="4">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 calcmode="lin" valueType="num">
                                      <p:cBhvr additive="base">
                                        <p:cTn id="23" dur="20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4" dur="2000" fill="hold"/>
                                        <p:tgtEl>
                                          <p:spTgt spid="4">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 calcmode="lin" valueType="num">
                                      <p:cBhvr additive="base">
                                        <p:cTn id="27" dur="20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5" presetClass="entr" presetSubtype="0" fill="hold" nodeType="click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anim calcmode="lin" valueType="num">
                                      <p:cBhvr>
                                        <p:cTn id="33" dur="20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4" dur="2000" fill="hold"/>
                                        <p:tgtEl>
                                          <p:spTgt spid="4">
                                            <p:txEl>
                                              <p:pRg st="5" end="5"/>
                                            </p:txEl>
                                          </p:spTgt>
                                        </p:tgtEl>
                                        <p:attrNameLst>
                                          <p:attrName>ppt_h</p:attrName>
                                        </p:attrNameLst>
                                      </p:cBhvr>
                                      <p:tavLst>
                                        <p:tav tm="0">
                                          <p:val>
                                            <p:fltVal val="0"/>
                                          </p:val>
                                        </p:tav>
                                        <p:tav tm="100000">
                                          <p:val>
                                            <p:strVal val="#ppt_h"/>
                                          </p:val>
                                        </p:tav>
                                      </p:tavLst>
                                    </p:anim>
                                    <p:anim calcmode="lin" valueType="num">
                                      <p:cBhvr>
                                        <p:cTn id="35" dur="2000" fill="hold"/>
                                        <p:tgtEl>
                                          <p:spTgt spid="4">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36" dur="2000" fill="hold"/>
                                        <p:tgtEl>
                                          <p:spTgt spid="4">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4">
                                            <p:txEl>
                                              <p:pRg st="6" end="6"/>
                                            </p:txEl>
                                          </p:spTgt>
                                        </p:tgtEl>
                                        <p:attrNameLst>
                                          <p:attrName>style.visibility</p:attrName>
                                        </p:attrNameLst>
                                      </p:cBhvr>
                                      <p:to>
                                        <p:strVal val="visible"/>
                                      </p:to>
                                    </p:set>
                                    <p:animEffect transition="in" filter="fade">
                                      <p:cBhvr>
                                        <p:cTn id="41" dur="2000"/>
                                        <p:tgtEl>
                                          <p:spTgt spid="4">
                                            <p:txEl>
                                              <p:pRg st="6" end="6"/>
                                            </p:txEl>
                                          </p:spTgt>
                                        </p:tgtEl>
                                      </p:cBhvr>
                                    </p:animEffect>
                                    <p:anim calcmode="lin" valueType="num">
                                      <p:cBhvr>
                                        <p:cTn id="42" dur="2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3" dur="2000" fill="hold"/>
                                        <p:tgtEl>
                                          <p:spTgt spid="4">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4">
                                            <p:txEl>
                                              <p:pRg st="7" end="7"/>
                                            </p:txEl>
                                          </p:spTgt>
                                        </p:tgtEl>
                                        <p:attrNameLst>
                                          <p:attrName>style.visibility</p:attrName>
                                        </p:attrNameLst>
                                      </p:cBhvr>
                                      <p:to>
                                        <p:strVal val="visible"/>
                                      </p:to>
                                    </p:set>
                                    <p:animEffect transition="in" filter="fade">
                                      <p:cBhvr>
                                        <p:cTn id="46" dur="2000"/>
                                        <p:tgtEl>
                                          <p:spTgt spid="4">
                                            <p:txEl>
                                              <p:pRg st="7" end="7"/>
                                            </p:txEl>
                                          </p:spTgt>
                                        </p:tgtEl>
                                      </p:cBhvr>
                                    </p:animEffect>
                                    <p:anim calcmode="lin" valueType="num">
                                      <p:cBhvr>
                                        <p:cTn id="47" dur="2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48" dur="2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5" presetClass="entr" presetSubtype="0" fill="hold" nodeType="clickEffect">
                                  <p:stCondLst>
                                    <p:cond delay="0"/>
                                  </p:stCondLst>
                                  <p:childTnLst>
                                    <p:set>
                                      <p:cBhvr>
                                        <p:cTn id="52" dur="1" fill="hold">
                                          <p:stCondLst>
                                            <p:cond delay="0"/>
                                          </p:stCondLst>
                                        </p:cTn>
                                        <p:tgtEl>
                                          <p:spTgt spid="4">
                                            <p:txEl>
                                              <p:pRg st="8" end="8"/>
                                            </p:txEl>
                                          </p:spTgt>
                                        </p:tgtEl>
                                        <p:attrNameLst>
                                          <p:attrName>style.visibility</p:attrName>
                                        </p:attrNameLst>
                                      </p:cBhvr>
                                      <p:to>
                                        <p:strVal val="visible"/>
                                      </p:to>
                                    </p:set>
                                    <p:anim calcmode="lin" valueType="num">
                                      <p:cBhvr>
                                        <p:cTn id="53" dur="2000" fill="hold"/>
                                        <p:tgtEl>
                                          <p:spTgt spid="4">
                                            <p:txEl>
                                              <p:pRg st="8" end="8"/>
                                            </p:txEl>
                                          </p:spTgt>
                                        </p:tgtEl>
                                        <p:attrNameLst>
                                          <p:attrName>ppt_w</p:attrName>
                                        </p:attrNameLst>
                                      </p:cBhvr>
                                      <p:tavLst>
                                        <p:tav tm="0">
                                          <p:val>
                                            <p:fltVal val="0"/>
                                          </p:val>
                                        </p:tav>
                                        <p:tav tm="100000">
                                          <p:val>
                                            <p:strVal val="#ppt_w"/>
                                          </p:val>
                                        </p:tav>
                                      </p:tavLst>
                                    </p:anim>
                                    <p:anim calcmode="lin" valueType="num">
                                      <p:cBhvr>
                                        <p:cTn id="54" dur="2000" fill="hold"/>
                                        <p:tgtEl>
                                          <p:spTgt spid="4">
                                            <p:txEl>
                                              <p:pRg st="8" end="8"/>
                                            </p:txEl>
                                          </p:spTgt>
                                        </p:tgtEl>
                                        <p:attrNameLst>
                                          <p:attrName>ppt_h</p:attrName>
                                        </p:attrNameLst>
                                      </p:cBhvr>
                                      <p:tavLst>
                                        <p:tav tm="0">
                                          <p:val>
                                            <p:fltVal val="0"/>
                                          </p:val>
                                        </p:tav>
                                        <p:tav tm="100000">
                                          <p:val>
                                            <p:strVal val="#ppt_h"/>
                                          </p:val>
                                        </p:tav>
                                      </p:tavLst>
                                    </p:anim>
                                    <p:anim calcmode="lin" valueType="num">
                                      <p:cBhvr>
                                        <p:cTn id="55" dur="2000" fill="hold"/>
                                        <p:tgtEl>
                                          <p:spTgt spid="4">
                                            <p:txEl>
                                              <p:pRg st="8" end="8"/>
                                            </p:txEl>
                                          </p:spTgt>
                                        </p:tgtEl>
                                        <p:attrNameLst>
                                          <p:attrName>ppt_x</p:attrName>
                                        </p:attrNameLst>
                                      </p:cBhvr>
                                      <p:tavLst>
                                        <p:tav tm="0" fmla="#ppt_x+(cos(-2*pi*(1-$))*-#ppt_x-sin(-2*pi*(1-$))*(1-#ppt_y))*(1-$)">
                                          <p:val>
                                            <p:fltVal val="0"/>
                                          </p:val>
                                        </p:tav>
                                        <p:tav tm="100000">
                                          <p:val>
                                            <p:fltVal val="1"/>
                                          </p:val>
                                        </p:tav>
                                      </p:tavLst>
                                    </p:anim>
                                    <p:anim calcmode="lin" valueType="num">
                                      <p:cBhvr>
                                        <p:cTn id="56" dur="2000" fill="hold"/>
                                        <p:tgtEl>
                                          <p:spTgt spid="4">
                                            <p:txEl>
                                              <p:pRg st="8" end="8"/>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nodeType="clickEffect">
                                  <p:stCondLst>
                                    <p:cond delay="0"/>
                                  </p:stCondLst>
                                  <p:childTnLst>
                                    <p:set>
                                      <p:cBhvr>
                                        <p:cTn id="60" dur="1" fill="hold">
                                          <p:stCondLst>
                                            <p:cond delay="0"/>
                                          </p:stCondLst>
                                        </p:cTn>
                                        <p:tgtEl>
                                          <p:spTgt spid="4">
                                            <p:txEl>
                                              <p:pRg st="9" end="9"/>
                                            </p:txEl>
                                          </p:spTgt>
                                        </p:tgtEl>
                                        <p:attrNameLst>
                                          <p:attrName>style.visibility</p:attrName>
                                        </p:attrNameLst>
                                      </p:cBhvr>
                                      <p:to>
                                        <p:strVal val="visible"/>
                                      </p:to>
                                    </p:set>
                                    <p:animEffect transition="in" filter="blinds(horizontal)">
                                      <p:cBhvr>
                                        <p:cTn id="61" dur="500"/>
                                        <p:tgtEl>
                                          <p:spTgt spid="4">
                                            <p:txEl>
                                              <p:pRg st="9" end="9"/>
                                            </p:txEl>
                                          </p:spTgt>
                                        </p:tgtEl>
                                      </p:cBhvr>
                                    </p:animEffect>
                                  </p:childTnLst>
                                </p:cTn>
                              </p:par>
                              <p:par>
                                <p:cTn id="62" presetID="3" presetClass="entr" presetSubtype="10" fill="hold" nodeType="withEffect">
                                  <p:stCondLst>
                                    <p:cond delay="0"/>
                                  </p:stCondLst>
                                  <p:childTnLst>
                                    <p:set>
                                      <p:cBhvr>
                                        <p:cTn id="63" dur="1" fill="hold">
                                          <p:stCondLst>
                                            <p:cond delay="0"/>
                                          </p:stCondLst>
                                        </p:cTn>
                                        <p:tgtEl>
                                          <p:spTgt spid="4">
                                            <p:txEl>
                                              <p:pRg st="10" end="10"/>
                                            </p:txEl>
                                          </p:spTgt>
                                        </p:tgtEl>
                                        <p:attrNameLst>
                                          <p:attrName>style.visibility</p:attrName>
                                        </p:attrNameLst>
                                      </p:cBhvr>
                                      <p:to>
                                        <p:strVal val="visible"/>
                                      </p:to>
                                    </p:set>
                                    <p:animEffect transition="in" filter="blinds(horizontal)">
                                      <p:cBhvr>
                                        <p:cTn id="64" dur="500"/>
                                        <p:tgtEl>
                                          <p:spTgt spid="4">
                                            <p:txEl>
                                              <p:pRg st="10" end="10"/>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5" presetClass="entr" presetSubtype="0" fill="hold" nodeType="clickEffect">
                                  <p:stCondLst>
                                    <p:cond delay="0"/>
                                  </p:stCondLst>
                                  <p:childTnLst>
                                    <p:set>
                                      <p:cBhvr>
                                        <p:cTn id="68" dur="1" fill="hold">
                                          <p:stCondLst>
                                            <p:cond delay="0"/>
                                          </p:stCondLst>
                                        </p:cTn>
                                        <p:tgtEl>
                                          <p:spTgt spid="4">
                                            <p:txEl>
                                              <p:pRg st="11" end="11"/>
                                            </p:txEl>
                                          </p:spTgt>
                                        </p:tgtEl>
                                        <p:attrNameLst>
                                          <p:attrName>style.visibility</p:attrName>
                                        </p:attrNameLst>
                                      </p:cBhvr>
                                      <p:to>
                                        <p:strVal val="visible"/>
                                      </p:to>
                                    </p:set>
                                    <p:anim calcmode="lin" valueType="num">
                                      <p:cBhvr>
                                        <p:cTn id="69" dur="2000" fill="hold"/>
                                        <p:tgtEl>
                                          <p:spTgt spid="4">
                                            <p:txEl>
                                              <p:pRg st="11" end="11"/>
                                            </p:txEl>
                                          </p:spTgt>
                                        </p:tgtEl>
                                        <p:attrNameLst>
                                          <p:attrName>ppt_w</p:attrName>
                                        </p:attrNameLst>
                                      </p:cBhvr>
                                      <p:tavLst>
                                        <p:tav tm="0">
                                          <p:val>
                                            <p:fltVal val="0"/>
                                          </p:val>
                                        </p:tav>
                                        <p:tav tm="100000">
                                          <p:val>
                                            <p:strVal val="#ppt_w"/>
                                          </p:val>
                                        </p:tav>
                                      </p:tavLst>
                                    </p:anim>
                                    <p:anim calcmode="lin" valueType="num">
                                      <p:cBhvr>
                                        <p:cTn id="70" dur="2000" fill="hold"/>
                                        <p:tgtEl>
                                          <p:spTgt spid="4">
                                            <p:txEl>
                                              <p:pRg st="11" end="11"/>
                                            </p:txEl>
                                          </p:spTgt>
                                        </p:tgtEl>
                                        <p:attrNameLst>
                                          <p:attrName>ppt_h</p:attrName>
                                        </p:attrNameLst>
                                      </p:cBhvr>
                                      <p:tavLst>
                                        <p:tav tm="0">
                                          <p:val>
                                            <p:fltVal val="0"/>
                                          </p:val>
                                        </p:tav>
                                        <p:tav tm="100000">
                                          <p:val>
                                            <p:strVal val="#ppt_h"/>
                                          </p:val>
                                        </p:tav>
                                      </p:tavLst>
                                    </p:anim>
                                    <p:anim calcmode="lin" valueType="num">
                                      <p:cBhvr>
                                        <p:cTn id="71" dur="2000" fill="hold"/>
                                        <p:tgtEl>
                                          <p:spTgt spid="4">
                                            <p:txEl>
                                              <p:pRg st="11" end="11"/>
                                            </p:txEl>
                                          </p:spTgt>
                                        </p:tgtEl>
                                        <p:attrNameLst>
                                          <p:attrName>ppt_x</p:attrName>
                                        </p:attrNameLst>
                                      </p:cBhvr>
                                      <p:tavLst>
                                        <p:tav tm="0" fmla="#ppt_x+(cos(-2*pi*(1-$))*-#ppt_x-sin(-2*pi*(1-$))*(1-#ppt_y))*(1-$)">
                                          <p:val>
                                            <p:fltVal val="0"/>
                                          </p:val>
                                        </p:tav>
                                        <p:tav tm="100000">
                                          <p:val>
                                            <p:fltVal val="1"/>
                                          </p:val>
                                        </p:tav>
                                      </p:tavLst>
                                    </p:anim>
                                    <p:anim calcmode="lin" valueType="num">
                                      <p:cBhvr>
                                        <p:cTn id="72" dur="2000" fill="hold"/>
                                        <p:tgtEl>
                                          <p:spTgt spid="4">
                                            <p:txEl>
                                              <p:pRg st="11" end="1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73" fill="hold">
                      <p:stCondLst>
                        <p:cond delay="indefinite"/>
                      </p:stCondLst>
                      <p:childTnLst>
                        <p:par>
                          <p:cTn id="74" fill="hold">
                            <p:stCondLst>
                              <p:cond delay="0"/>
                            </p:stCondLst>
                            <p:childTnLst>
                              <p:par>
                                <p:cTn id="75" presetID="6" presetClass="entr" presetSubtype="16" fill="hold" nodeType="clickEffect">
                                  <p:stCondLst>
                                    <p:cond delay="0"/>
                                  </p:stCondLst>
                                  <p:childTnLst>
                                    <p:set>
                                      <p:cBhvr>
                                        <p:cTn id="76" dur="1" fill="hold">
                                          <p:stCondLst>
                                            <p:cond delay="0"/>
                                          </p:stCondLst>
                                        </p:cTn>
                                        <p:tgtEl>
                                          <p:spTgt spid="4">
                                            <p:txEl>
                                              <p:pRg st="12" end="12"/>
                                            </p:txEl>
                                          </p:spTgt>
                                        </p:tgtEl>
                                        <p:attrNameLst>
                                          <p:attrName>style.visibility</p:attrName>
                                        </p:attrNameLst>
                                      </p:cBhvr>
                                      <p:to>
                                        <p:strVal val="visible"/>
                                      </p:to>
                                    </p:set>
                                    <p:animEffect transition="in" filter="circle(in)">
                                      <p:cBhvr>
                                        <p:cTn id="77" dur="2000"/>
                                        <p:tgtEl>
                                          <p:spTgt spid="4">
                                            <p:txEl>
                                              <p:pRg st="12" end="12"/>
                                            </p:txEl>
                                          </p:spTgt>
                                        </p:tgtEl>
                                      </p:cBhvr>
                                    </p:animEffect>
                                  </p:childTnLst>
                                </p:cTn>
                              </p:par>
                              <p:par>
                                <p:cTn id="78" presetID="6" presetClass="entr" presetSubtype="16" fill="hold" nodeType="withEffect">
                                  <p:stCondLst>
                                    <p:cond delay="0"/>
                                  </p:stCondLst>
                                  <p:childTnLst>
                                    <p:set>
                                      <p:cBhvr>
                                        <p:cTn id="79" dur="1" fill="hold">
                                          <p:stCondLst>
                                            <p:cond delay="0"/>
                                          </p:stCondLst>
                                        </p:cTn>
                                        <p:tgtEl>
                                          <p:spTgt spid="4">
                                            <p:txEl>
                                              <p:pRg st="13" end="13"/>
                                            </p:txEl>
                                          </p:spTgt>
                                        </p:tgtEl>
                                        <p:attrNameLst>
                                          <p:attrName>style.visibility</p:attrName>
                                        </p:attrNameLst>
                                      </p:cBhvr>
                                      <p:to>
                                        <p:strVal val="visible"/>
                                      </p:to>
                                    </p:set>
                                    <p:animEffect transition="in" filter="circle(in)">
                                      <p:cBhvr>
                                        <p:cTn id="80" dur="2000"/>
                                        <p:tgtEl>
                                          <p:spTgt spid="4">
                                            <p:txEl>
                                              <p:pRg st="13" end="13"/>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15" presetClass="entr" presetSubtype="0" fill="hold" nodeType="clickEffect">
                                  <p:stCondLst>
                                    <p:cond delay="0"/>
                                  </p:stCondLst>
                                  <p:childTnLst>
                                    <p:set>
                                      <p:cBhvr>
                                        <p:cTn id="84" dur="1" fill="hold">
                                          <p:stCondLst>
                                            <p:cond delay="0"/>
                                          </p:stCondLst>
                                        </p:cTn>
                                        <p:tgtEl>
                                          <p:spTgt spid="4">
                                            <p:txEl>
                                              <p:pRg st="14" end="14"/>
                                            </p:txEl>
                                          </p:spTgt>
                                        </p:tgtEl>
                                        <p:attrNameLst>
                                          <p:attrName>style.visibility</p:attrName>
                                        </p:attrNameLst>
                                      </p:cBhvr>
                                      <p:to>
                                        <p:strVal val="visible"/>
                                      </p:to>
                                    </p:set>
                                    <p:anim calcmode="lin" valueType="num">
                                      <p:cBhvr>
                                        <p:cTn id="85" dur="2000" fill="hold"/>
                                        <p:tgtEl>
                                          <p:spTgt spid="4">
                                            <p:txEl>
                                              <p:pRg st="14" end="14"/>
                                            </p:txEl>
                                          </p:spTgt>
                                        </p:tgtEl>
                                        <p:attrNameLst>
                                          <p:attrName>ppt_w</p:attrName>
                                        </p:attrNameLst>
                                      </p:cBhvr>
                                      <p:tavLst>
                                        <p:tav tm="0">
                                          <p:val>
                                            <p:fltVal val="0"/>
                                          </p:val>
                                        </p:tav>
                                        <p:tav tm="100000">
                                          <p:val>
                                            <p:strVal val="#ppt_w"/>
                                          </p:val>
                                        </p:tav>
                                      </p:tavLst>
                                    </p:anim>
                                    <p:anim calcmode="lin" valueType="num">
                                      <p:cBhvr>
                                        <p:cTn id="86" dur="2000" fill="hold"/>
                                        <p:tgtEl>
                                          <p:spTgt spid="4">
                                            <p:txEl>
                                              <p:pRg st="14" end="14"/>
                                            </p:txEl>
                                          </p:spTgt>
                                        </p:tgtEl>
                                        <p:attrNameLst>
                                          <p:attrName>ppt_h</p:attrName>
                                        </p:attrNameLst>
                                      </p:cBhvr>
                                      <p:tavLst>
                                        <p:tav tm="0">
                                          <p:val>
                                            <p:fltVal val="0"/>
                                          </p:val>
                                        </p:tav>
                                        <p:tav tm="100000">
                                          <p:val>
                                            <p:strVal val="#ppt_h"/>
                                          </p:val>
                                        </p:tav>
                                      </p:tavLst>
                                    </p:anim>
                                    <p:anim calcmode="lin" valueType="num">
                                      <p:cBhvr>
                                        <p:cTn id="87" dur="2000" fill="hold"/>
                                        <p:tgtEl>
                                          <p:spTgt spid="4">
                                            <p:txEl>
                                              <p:pRg st="14" end="14"/>
                                            </p:txEl>
                                          </p:spTgt>
                                        </p:tgtEl>
                                        <p:attrNameLst>
                                          <p:attrName>ppt_x</p:attrName>
                                        </p:attrNameLst>
                                      </p:cBhvr>
                                      <p:tavLst>
                                        <p:tav tm="0" fmla="#ppt_x+(cos(-2*pi*(1-$))*-#ppt_x-sin(-2*pi*(1-$))*(1-#ppt_y))*(1-$)">
                                          <p:val>
                                            <p:fltVal val="0"/>
                                          </p:val>
                                        </p:tav>
                                        <p:tav tm="100000">
                                          <p:val>
                                            <p:fltVal val="1"/>
                                          </p:val>
                                        </p:tav>
                                      </p:tavLst>
                                    </p:anim>
                                    <p:anim calcmode="lin" valueType="num">
                                      <p:cBhvr>
                                        <p:cTn id="88" dur="2000" fill="hold"/>
                                        <p:tgtEl>
                                          <p:spTgt spid="4">
                                            <p:txEl>
                                              <p:pRg st="14" end="1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TextBox 2"/>
          <p:cNvSpPr txBox="1"/>
          <p:nvPr/>
        </p:nvSpPr>
        <p:spPr>
          <a:xfrm>
            <a:off x="1071538" y="0"/>
            <a:ext cx="6858048" cy="6555641"/>
          </a:xfrm>
          <a:prstGeom prst="rect">
            <a:avLst/>
          </a:prstGeom>
          <a:noFill/>
        </p:spPr>
        <p:txBody>
          <a:bodyPr wrap="square" rtlCol="0">
            <a:spAutoFit/>
          </a:bodyPr>
          <a:lstStyle/>
          <a:p>
            <a:pPr algn="ctr"/>
            <a:r>
              <a:rPr lang="ru-RU" sz="3600" dirty="0" smtClean="0"/>
              <a:t>Игра на внимание</a:t>
            </a:r>
          </a:p>
          <a:p>
            <a:pPr algn="ctr"/>
            <a:r>
              <a:rPr lang="ru-RU" sz="2400" dirty="0" smtClean="0"/>
              <a:t>(ведущий читает четверостишия, участники после каждого четверостишия, если считают, что нужно поступить именно так, говорят хором «Это – я, это – я, это все мои друзья!», а если неправильно, молчат).</a:t>
            </a:r>
          </a:p>
          <a:p>
            <a:r>
              <a:rPr lang="ru-RU" sz="2400" dirty="0" smtClean="0"/>
              <a:t>Ведущий:   Кто задорный и весёлый,</a:t>
            </a:r>
          </a:p>
          <a:p>
            <a:pPr algn="ctr"/>
            <a:r>
              <a:rPr lang="ru-RU" sz="2400" dirty="0" smtClean="0"/>
              <a:t>Верность правилам храня,</a:t>
            </a:r>
          </a:p>
          <a:p>
            <a:pPr algn="ctr"/>
            <a:r>
              <a:rPr lang="ru-RU" sz="2400" dirty="0" smtClean="0"/>
              <a:t>Бережёт родную школу</a:t>
            </a:r>
          </a:p>
          <a:p>
            <a:pPr algn="ctr"/>
            <a:r>
              <a:rPr lang="ru-RU" sz="2400" dirty="0"/>
              <a:t> </a:t>
            </a:r>
            <a:r>
              <a:rPr lang="ru-RU" sz="2400" dirty="0" smtClean="0"/>
              <a:t>От огня?</a:t>
            </a:r>
          </a:p>
          <a:p>
            <a:r>
              <a:rPr lang="ru-RU" sz="2400" dirty="0" smtClean="0"/>
              <a:t>Ребята: Это – я, это- я, это-все мои друзья! </a:t>
            </a:r>
          </a:p>
          <a:p>
            <a:r>
              <a:rPr lang="ru-RU" sz="2400" dirty="0" smtClean="0"/>
              <a:t>Ведущий: Кто поджёг траву у дома,</a:t>
            </a:r>
          </a:p>
          <a:p>
            <a:r>
              <a:rPr lang="ru-RU" sz="2400" dirty="0"/>
              <a:t> </a:t>
            </a:r>
            <a:r>
              <a:rPr lang="ru-RU" sz="2400" dirty="0" smtClean="0"/>
              <a:t>                      Подпалил ненужный сор,</a:t>
            </a:r>
          </a:p>
          <a:p>
            <a:r>
              <a:rPr lang="ru-RU" sz="2400" dirty="0"/>
              <a:t> </a:t>
            </a:r>
            <a:r>
              <a:rPr lang="ru-RU" sz="2400" dirty="0" smtClean="0"/>
              <a:t>                       А сгорел гараж знакомых</a:t>
            </a:r>
          </a:p>
          <a:p>
            <a:r>
              <a:rPr lang="ru-RU" sz="2400" dirty="0"/>
              <a:t> </a:t>
            </a:r>
            <a:r>
              <a:rPr lang="ru-RU" sz="2400" dirty="0" smtClean="0"/>
              <a:t>                       И строительный забор?</a:t>
            </a:r>
          </a:p>
          <a:p>
            <a:r>
              <a:rPr lang="ru-RU" sz="2400" dirty="0"/>
              <a:t> </a:t>
            </a:r>
            <a:r>
              <a:rPr lang="ru-RU" sz="2400" dirty="0" smtClean="0"/>
              <a:t>    (Ребята молчат.)</a:t>
            </a:r>
          </a:p>
          <a:p>
            <a:pPr algn="ctr"/>
            <a:endParaRPr lang="ru-RU" sz="2400" dirty="0"/>
          </a:p>
        </p:txBody>
      </p:sp>
    </p:spTree>
  </p:cSld>
  <p:clrMapOvr>
    <a:masterClrMapping/>
  </p:clrMapOvr>
  <p:transition spd="slow">
    <p:wheel spokes="3"/>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TextBox 2"/>
          <p:cNvSpPr txBox="1"/>
          <p:nvPr/>
        </p:nvSpPr>
        <p:spPr>
          <a:xfrm>
            <a:off x="928662" y="214290"/>
            <a:ext cx="6215106" cy="8217634"/>
          </a:xfrm>
          <a:prstGeom prst="rect">
            <a:avLst/>
          </a:prstGeom>
          <a:noFill/>
        </p:spPr>
        <p:txBody>
          <a:bodyPr wrap="square" rtlCol="0">
            <a:spAutoFit/>
          </a:bodyPr>
          <a:lstStyle/>
          <a:p>
            <a:r>
              <a:rPr lang="ru-RU" sz="2400" dirty="0" smtClean="0"/>
              <a:t>Ведущий:  Кто соседской детворе</a:t>
            </a:r>
          </a:p>
          <a:p>
            <a:r>
              <a:rPr lang="ru-RU" sz="2400" dirty="0"/>
              <a:t> </a:t>
            </a:r>
            <a:r>
              <a:rPr lang="ru-RU" sz="2400" dirty="0" smtClean="0"/>
              <a:t>                       Объясняет во дворе,</a:t>
            </a:r>
          </a:p>
          <a:p>
            <a:pPr algn="ctr"/>
            <a:r>
              <a:rPr lang="ru-RU" sz="2400" dirty="0" smtClean="0"/>
              <a:t>Что игра с огнём недаром</a:t>
            </a:r>
          </a:p>
          <a:p>
            <a:pPr algn="ctr"/>
            <a:r>
              <a:rPr lang="ru-RU" sz="2400" dirty="0" smtClean="0"/>
              <a:t>Завершается пожаром?</a:t>
            </a:r>
          </a:p>
          <a:p>
            <a:r>
              <a:rPr lang="ru-RU" sz="2400" dirty="0" smtClean="0"/>
              <a:t>Ребята: Это – я, это – </a:t>
            </a:r>
            <a:r>
              <a:rPr lang="ru-RU" sz="2400" dirty="0" err="1" smtClean="0"/>
              <a:t>это</a:t>
            </a:r>
            <a:r>
              <a:rPr lang="ru-RU" sz="2400" dirty="0" smtClean="0"/>
              <a:t> все мои друзья!</a:t>
            </a:r>
          </a:p>
          <a:p>
            <a:r>
              <a:rPr lang="ru-RU" sz="2400" dirty="0" smtClean="0"/>
              <a:t>Ведущий: Кто украдкой в уголке</a:t>
            </a:r>
          </a:p>
          <a:p>
            <a:pPr algn="ctr"/>
            <a:r>
              <a:rPr lang="ru-RU" sz="2400" dirty="0" smtClean="0"/>
              <a:t>Жёг свечу на чердаке?</a:t>
            </a:r>
          </a:p>
          <a:p>
            <a:pPr algn="ctr"/>
            <a:r>
              <a:rPr lang="ru-RU" sz="2400" dirty="0" smtClean="0"/>
              <a:t>Загорелся старый стол – </a:t>
            </a:r>
          </a:p>
          <a:p>
            <a:pPr algn="ctr"/>
            <a:r>
              <a:rPr lang="ru-RU" sz="2400" dirty="0" smtClean="0"/>
              <a:t>Еле сам живой ушёл!</a:t>
            </a:r>
          </a:p>
          <a:p>
            <a:r>
              <a:rPr lang="ru-RU" sz="2400" dirty="0" smtClean="0"/>
              <a:t>(Ребята молчат.)</a:t>
            </a:r>
          </a:p>
          <a:p>
            <a:r>
              <a:rPr lang="ru-RU" sz="2400" dirty="0" smtClean="0"/>
              <a:t>Ведущий: Кто пожарным помогает,</a:t>
            </a:r>
          </a:p>
          <a:p>
            <a:pPr algn="ctr"/>
            <a:r>
              <a:rPr lang="ru-RU" sz="2400" dirty="0" smtClean="0"/>
              <a:t>Правила не нарушает,</a:t>
            </a:r>
          </a:p>
          <a:p>
            <a:pPr algn="ctr"/>
            <a:r>
              <a:rPr lang="ru-RU" sz="2400" dirty="0" smtClean="0"/>
              <a:t>Кто пример для всех ребят:</a:t>
            </a:r>
          </a:p>
          <a:p>
            <a:pPr algn="ctr"/>
            <a:r>
              <a:rPr lang="ru-RU" sz="2400" dirty="0" smtClean="0"/>
              <a:t>Школьников и дошколят?</a:t>
            </a:r>
          </a:p>
          <a:p>
            <a:r>
              <a:rPr lang="ru-RU" sz="2400" dirty="0" smtClean="0"/>
              <a:t>Ребята: Это – я, это – </a:t>
            </a:r>
            <a:r>
              <a:rPr lang="ru-RU" sz="2400" dirty="0" err="1" smtClean="0"/>
              <a:t>это</a:t>
            </a:r>
            <a:r>
              <a:rPr lang="ru-RU" sz="2400" dirty="0" smtClean="0"/>
              <a:t> все мои друзья!</a:t>
            </a:r>
          </a:p>
          <a:p>
            <a:pPr algn="ctr"/>
            <a:endParaRPr lang="ru-RU" sz="2400" dirty="0" smtClean="0"/>
          </a:p>
          <a:p>
            <a:endParaRPr lang="ru-RU" sz="2400" dirty="0" smtClean="0"/>
          </a:p>
          <a:p>
            <a:pPr algn="ctr"/>
            <a:endParaRPr lang="ru-RU" sz="2400" dirty="0" smtClean="0"/>
          </a:p>
          <a:p>
            <a:endParaRPr lang="ru-RU" sz="2400" dirty="0" smtClean="0"/>
          </a:p>
          <a:p>
            <a:pPr algn="ctr"/>
            <a:endParaRPr lang="ru-RU" sz="2400" dirty="0" smtClean="0"/>
          </a:p>
          <a:p>
            <a:endParaRPr lang="ru-RU" sz="2400" dirty="0" smtClean="0"/>
          </a:p>
          <a:p>
            <a:r>
              <a:rPr lang="ru-RU" sz="2400" dirty="0"/>
              <a:t> </a:t>
            </a:r>
            <a:r>
              <a:rPr lang="ru-RU" sz="2400" dirty="0" smtClean="0"/>
              <a:t>                        </a:t>
            </a:r>
            <a:endParaRPr lang="ru-RU" sz="2400" dirty="0"/>
          </a:p>
        </p:txBody>
      </p:sp>
    </p:spTree>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a:srcRect/>
          <a:stretch>
            <a:fillRect/>
          </a:stretch>
        </p:blipFill>
        <p:spPr bwMode="auto">
          <a:xfrm>
            <a:off x="0" y="0"/>
            <a:ext cx="9143999" cy="6857999"/>
          </a:xfrm>
          <a:prstGeom prst="rect">
            <a:avLst/>
          </a:prstGeom>
          <a:noFill/>
          <a:ln w="9525">
            <a:noFill/>
            <a:miter lim="800000"/>
            <a:headEnd/>
            <a:tailEnd/>
          </a:ln>
        </p:spPr>
      </p:pic>
      <p:sp>
        <p:nvSpPr>
          <p:cNvPr id="4" name="TextBox 3"/>
          <p:cNvSpPr txBox="1"/>
          <p:nvPr/>
        </p:nvSpPr>
        <p:spPr>
          <a:xfrm>
            <a:off x="428596" y="214290"/>
            <a:ext cx="8572560" cy="6093976"/>
          </a:xfrm>
          <a:prstGeom prst="rect">
            <a:avLst/>
          </a:prstGeom>
          <a:noFill/>
        </p:spPr>
        <p:txBody>
          <a:bodyPr wrap="square" rtlCol="0">
            <a:spAutoFit/>
          </a:bodyPr>
          <a:lstStyle/>
          <a:p>
            <a:pPr algn="ctr"/>
            <a:r>
              <a:rPr lang="ru-RU" sz="3600" dirty="0" smtClean="0">
                <a:solidFill>
                  <a:schemeClr val="bg1"/>
                </a:solidFill>
              </a:rPr>
              <a:t>Викторина</a:t>
            </a:r>
          </a:p>
          <a:p>
            <a:pPr algn="ctr"/>
            <a:r>
              <a:rPr lang="ru-RU" sz="2400" dirty="0" smtClean="0">
                <a:solidFill>
                  <a:schemeClr val="bg1"/>
                </a:solidFill>
              </a:rPr>
              <a:t>Огонь может быть человеку другом, а может врагом, и тогда надо знать как правильно себя вести. Этому учит наша викторина.</a:t>
            </a:r>
          </a:p>
          <a:p>
            <a:pPr marL="457200" indent="-457200">
              <a:buAutoNum type="arabicPeriod"/>
            </a:pPr>
            <a:r>
              <a:rPr lang="ru-RU" sz="2400" dirty="0" smtClean="0">
                <a:solidFill>
                  <a:schemeClr val="bg1"/>
                </a:solidFill>
              </a:rPr>
              <a:t>Что делать, если загорелась ваша                 квартира? ( </a:t>
            </a:r>
            <a:r>
              <a:rPr lang="ru-RU" sz="2400" i="1" dirty="0" smtClean="0">
                <a:solidFill>
                  <a:schemeClr val="bg1"/>
                </a:solidFill>
              </a:rPr>
              <a:t>Позвонить 01, потом вывести детей и престарелых, только затем тушить пожар своими средствами.)</a:t>
            </a:r>
          </a:p>
          <a:p>
            <a:pPr marL="457200" indent="-457200">
              <a:buAutoNum type="arabicPeriod"/>
            </a:pPr>
            <a:r>
              <a:rPr lang="ru-RU" sz="2400" dirty="0" smtClean="0">
                <a:solidFill>
                  <a:schemeClr val="bg1"/>
                </a:solidFill>
              </a:rPr>
              <a:t>Что делать, если загорелся телевизор?</a:t>
            </a:r>
            <a:r>
              <a:rPr lang="ru-RU" sz="2400" i="1" dirty="0" smtClean="0">
                <a:solidFill>
                  <a:schemeClr val="bg1"/>
                </a:solidFill>
              </a:rPr>
              <a:t> (Его надо сразу отключить от сети, а затем тушить водой через верхние вентиляционные отверстия стенки (стоять сбоку), или наоборот, набросив плотное одеяло, чтобы огонь не перебрался на шторы, только потом бежать за водой. Если кинескоп взорвётся, то опасен ядовитый дым. В этом помещении нельзя дышать.)</a:t>
            </a:r>
          </a:p>
          <a:p>
            <a:pPr marL="457200" indent="-457200"/>
            <a:endParaRPr lang="ru-RU" sz="2400" dirty="0" smtClean="0">
              <a:solidFill>
                <a:schemeClr val="bg1"/>
              </a:solidFill>
            </a:endParaRPr>
          </a:p>
          <a:p>
            <a:endParaRPr lang="ru-RU" dirty="0"/>
          </a:p>
        </p:txBody>
      </p:sp>
    </p:spTree>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a:srcRect/>
          <a:stretch>
            <a:fillRect/>
          </a:stretch>
        </p:blipFill>
        <p:spPr bwMode="auto">
          <a:xfrm>
            <a:off x="0" y="0"/>
            <a:ext cx="9143999" cy="6857999"/>
          </a:xfrm>
          <a:prstGeom prst="rect">
            <a:avLst/>
          </a:prstGeom>
          <a:noFill/>
          <a:ln w="9525">
            <a:noFill/>
            <a:miter lim="800000"/>
            <a:headEnd/>
            <a:tailEnd/>
          </a:ln>
        </p:spPr>
      </p:pic>
      <p:sp>
        <p:nvSpPr>
          <p:cNvPr id="3" name="TextBox 2"/>
          <p:cNvSpPr txBox="1"/>
          <p:nvPr/>
        </p:nvSpPr>
        <p:spPr>
          <a:xfrm>
            <a:off x="357158" y="214290"/>
            <a:ext cx="8572560" cy="7848302"/>
          </a:xfrm>
          <a:prstGeom prst="rect">
            <a:avLst/>
          </a:prstGeom>
          <a:noFill/>
        </p:spPr>
        <p:txBody>
          <a:bodyPr wrap="square" rtlCol="0">
            <a:spAutoFit/>
          </a:bodyPr>
          <a:lstStyle/>
          <a:p>
            <a:pPr marL="457200" indent="-457200"/>
            <a:r>
              <a:rPr lang="ru-RU" sz="2400" dirty="0" smtClean="0">
                <a:solidFill>
                  <a:schemeClr val="bg1"/>
                </a:solidFill>
              </a:rPr>
              <a:t>3. Почему нельзя держать телевизор в</a:t>
            </a:r>
          </a:p>
          <a:p>
            <a:r>
              <a:rPr lang="ru-RU" sz="2400" dirty="0" smtClean="0">
                <a:solidFill>
                  <a:schemeClr val="bg1"/>
                </a:solidFill>
              </a:rPr>
              <a:t>    стенке? (</a:t>
            </a:r>
            <a:r>
              <a:rPr lang="ru-RU" sz="2400" i="1" dirty="0" smtClean="0">
                <a:solidFill>
                  <a:schemeClr val="bg1"/>
                </a:solidFill>
              </a:rPr>
              <a:t>Он перегревается, кроме того, там его трудно</a:t>
            </a:r>
          </a:p>
          <a:p>
            <a:r>
              <a:rPr lang="ru-RU" sz="2400" i="1" dirty="0" smtClean="0">
                <a:solidFill>
                  <a:schemeClr val="bg1"/>
                </a:solidFill>
              </a:rPr>
              <a:t>    тушить.)</a:t>
            </a:r>
          </a:p>
          <a:p>
            <a:pPr marL="457200" indent="-457200"/>
            <a:r>
              <a:rPr lang="ru-RU" sz="2400" dirty="0" smtClean="0">
                <a:solidFill>
                  <a:schemeClr val="bg1"/>
                </a:solidFill>
              </a:rPr>
              <a:t>4. Какие средства могут помочь вам в загоревшейся квартире,</a:t>
            </a:r>
          </a:p>
          <a:p>
            <a:pPr marL="457200" indent="-457200"/>
            <a:r>
              <a:rPr lang="ru-RU" sz="2400" dirty="0" smtClean="0">
                <a:solidFill>
                  <a:schemeClr val="bg1"/>
                </a:solidFill>
              </a:rPr>
              <a:t>     если нет огнетушителя? </a:t>
            </a:r>
            <a:r>
              <a:rPr lang="ru-RU" sz="2400" i="1" dirty="0" smtClean="0">
                <a:solidFill>
                  <a:schemeClr val="bg1"/>
                </a:solidFill>
              </a:rPr>
              <a:t>(Плотная ткань, лучше мокрая, и</a:t>
            </a:r>
          </a:p>
          <a:p>
            <a:pPr marL="457200" indent="-457200"/>
            <a:r>
              <a:rPr lang="ru-RU" sz="2400" i="1" dirty="0" smtClean="0">
                <a:solidFill>
                  <a:schemeClr val="bg1"/>
                </a:solidFill>
              </a:rPr>
              <a:t>     вода.)</a:t>
            </a:r>
          </a:p>
          <a:p>
            <a:pPr marL="457200" indent="-457200"/>
            <a:r>
              <a:rPr lang="ru-RU" sz="2400" dirty="0" smtClean="0">
                <a:solidFill>
                  <a:schemeClr val="bg1"/>
                </a:solidFill>
              </a:rPr>
              <a:t>5. Почему во время пожара нельзя открывать окна? </a:t>
            </a:r>
            <a:r>
              <a:rPr lang="ru-RU" sz="2400" i="1" dirty="0" smtClean="0">
                <a:solidFill>
                  <a:schemeClr val="bg1"/>
                </a:solidFill>
              </a:rPr>
              <a:t>(С </a:t>
            </a:r>
          </a:p>
          <a:p>
            <a:pPr marL="457200" indent="-457200"/>
            <a:r>
              <a:rPr lang="ru-RU" sz="2400" i="1" dirty="0" smtClean="0">
                <a:solidFill>
                  <a:schemeClr val="bg1"/>
                </a:solidFill>
              </a:rPr>
              <a:t>    притоком кислорода огонь вспыхивает сильнее.)</a:t>
            </a:r>
            <a:endParaRPr lang="ru-RU" sz="2400" dirty="0" smtClean="0">
              <a:solidFill>
                <a:schemeClr val="bg1"/>
              </a:solidFill>
            </a:endParaRPr>
          </a:p>
          <a:p>
            <a:pPr marL="457200" indent="-457200"/>
            <a:r>
              <a:rPr lang="ru-RU" sz="2400" dirty="0" smtClean="0">
                <a:solidFill>
                  <a:schemeClr val="bg1"/>
                </a:solidFill>
              </a:rPr>
              <a:t>6. Что прежде всего нужно сделать при тушении </a:t>
            </a:r>
          </a:p>
          <a:p>
            <a:pPr marL="457200" indent="-457200"/>
            <a:r>
              <a:rPr lang="ru-RU" sz="2400" dirty="0" smtClean="0">
                <a:solidFill>
                  <a:schemeClr val="bg1"/>
                </a:solidFill>
              </a:rPr>
              <a:t>    электропроводки? </a:t>
            </a:r>
            <a:r>
              <a:rPr lang="ru-RU" sz="2400" i="1" dirty="0" smtClean="0">
                <a:solidFill>
                  <a:schemeClr val="bg1"/>
                </a:solidFill>
              </a:rPr>
              <a:t>(Отключить электричество, чтобы </a:t>
            </a:r>
          </a:p>
          <a:p>
            <a:pPr marL="457200" indent="-457200"/>
            <a:r>
              <a:rPr lang="ru-RU" sz="2400" i="1" dirty="0" smtClean="0">
                <a:solidFill>
                  <a:schemeClr val="bg1"/>
                </a:solidFill>
              </a:rPr>
              <a:t>    избежать удара током.)</a:t>
            </a:r>
          </a:p>
          <a:p>
            <a:pPr marL="457200" indent="-457200"/>
            <a:r>
              <a:rPr lang="ru-RU" sz="2400" dirty="0" smtClean="0">
                <a:solidFill>
                  <a:schemeClr val="bg1"/>
                </a:solidFill>
              </a:rPr>
              <a:t>7. Что опаснее на пожаре – огонь или дым? </a:t>
            </a:r>
            <a:r>
              <a:rPr lang="ru-RU" sz="2400" i="1" dirty="0" smtClean="0">
                <a:solidFill>
                  <a:schemeClr val="bg1"/>
                </a:solidFill>
              </a:rPr>
              <a:t>(Дым, т.к. его не </a:t>
            </a:r>
          </a:p>
          <a:p>
            <a:pPr marL="457200" indent="-457200"/>
            <a:r>
              <a:rPr lang="ru-RU" sz="2400" i="1" dirty="0" smtClean="0">
                <a:solidFill>
                  <a:schemeClr val="bg1"/>
                </a:solidFill>
              </a:rPr>
              <a:t>    боятся, как огня. Хватит несколько глотков, чтобы</a:t>
            </a:r>
          </a:p>
          <a:p>
            <a:pPr marL="457200" indent="-457200"/>
            <a:r>
              <a:rPr lang="ru-RU" sz="2400" i="1" dirty="0" smtClean="0">
                <a:solidFill>
                  <a:schemeClr val="bg1"/>
                </a:solidFill>
              </a:rPr>
              <a:t>    потерять сознание и отравиться продуктами горения</a:t>
            </a:r>
          </a:p>
          <a:p>
            <a:pPr marL="457200" indent="-457200"/>
            <a:r>
              <a:rPr lang="ru-RU" sz="2400" i="1" dirty="0" smtClean="0">
                <a:solidFill>
                  <a:schemeClr val="bg1"/>
                </a:solidFill>
              </a:rPr>
              <a:t>    различной  синтетики.)</a:t>
            </a:r>
          </a:p>
          <a:p>
            <a:pPr marL="457200" indent="-457200"/>
            <a:endParaRPr lang="ru-RU" sz="2400" dirty="0" smtClean="0">
              <a:solidFill>
                <a:schemeClr val="bg1"/>
              </a:solidFill>
            </a:endParaRPr>
          </a:p>
          <a:p>
            <a:pPr marL="457200" indent="-457200"/>
            <a:endParaRPr lang="ru-RU" sz="2400" dirty="0" smtClean="0">
              <a:solidFill>
                <a:schemeClr val="bg1"/>
              </a:solidFill>
            </a:endParaRPr>
          </a:p>
          <a:p>
            <a:endParaRPr lang="ru-RU" sz="2400" dirty="0" smtClean="0">
              <a:solidFill>
                <a:schemeClr val="bg1"/>
              </a:solidFill>
            </a:endParaRPr>
          </a:p>
          <a:p>
            <a:r>
              <a:rPr lang="ru-RU" sz="2400" i="1" dirty="0" smtClean="0">
                <a:solidFill>
                  <a:schemeClr val="bg1"/>
                </a:solidFill>
              </a:rPr>
              <a:t>     </a:t>
            </a:r>
          </a:p>
          <a:p>
            <a:endParaRPr lang="ru-RU" sz="2400" i="1" dirty="0" smtClean="0">
              <a:solidFill>
                <a:schemeClr val="bg1"/>
              </a:solidFill>
            </a:endParaRPr>
          </a:p>
          <a:p>
            <a:r>
              <a:rPr lang="ru-RU" sz="2400" dirty="0" smtClean="0"/>
              <a:t> </a:t>
            </a:r>
            <a:endParaRPr lang="ru-RU" sz="2400" dirty="0"/>
          </a:p>
        </p:txBody>
      </p:sp>
    </p:spTree>
  </p:cSld>
  <p:clrMapOvr>
    <a:masterClrMapping/>
  </p:clrMapOvr>
  <p:transition spd="slow">
    <p:strips/>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a:srcRect/>
          <a:stretch>
            <a:fillRect/>
          </a:stretch>
        </p:blipFill>
        <p:spPr bwMode="auto">
          <a:xfrm>
            <a:off x="0" y="0"/>
            <a:ext cx="9143999" cy="6857999"/>
          </a:xfrm>
          <a:prstGeom prst="rect">
            <a:avLst/>
          </a:prstGeom>
          <a:noFill/>
          <a:ln w="9525">
            <a:noFill/>
            <a:miter lim="800000"/>
            <a:headEnd/>
            <a:tailEnd/>
          </a:ln>
        </p:spPr>
      </p:pic>
      <p:sp>
        <p:nvSpPr>
          <p:cNvPr id="3" name="TextBox 2"/>
          <p:cNvSpPr txBox="1"/>
          <p:nvPr/>
        </p:nvSpPr>
        <p:spPr>
          <a:xfrm>
            <a:off x="500034" y="0"/>
            <a:ext cx="8143932" cy="6740307"/>
          </a:xfrm>
          <a:prstGeom prst="rect">
            <a:avLst/>
          </a:prstGeom>
          <a:noFill/>
        </p:spPr>
        <p:txBody>
          <a:bodyPr wrap="square" rtlCol="0">
            <a:spAutoFit/>
          </a:bodyPr>
          <a:lstStyle/>
          <a:p>
            <a:pPr marL="342900" indent="-342900">
              <a:buFont typeface="+mj-lt"/>
              <a:buAutoNum type="arabicPeriod" startAt="8"/>
            </a:pPr>
            <a:r>
              <a:rPr lang="ru-RU" sz="2400" dirty="0" smtClean="0">
                <a:solidFill>
                  <a:schemeClr val="bg1"/>
                </a:solidFill>
              </a:rPr>
              <a:t>Как нужно дышать в задымлённой квартире? </a:t>
            </a:r>
            <a:r>
              <a:rPr lang="ru-RU" sz="2400" i="1" dirty="0" smtClean="0">
                <a:solidFill>
                  <a:schemeClr val="bg1"/>
                </a:solidFill>
              </a:rPr>
              <a:t>(Через мокрую тряпку. Если есть возможность, нужно защитить лёгкие противогазом или респиратором.) </a:t>
            </a:r>
          </a:p>
          <a:p>
            <a:pPr marL="342900" indent="-342900">
              <a:buFont typeface="+mj-lt"/>
              <a:buAutoNum type="arabicPeriod" startAt="8"/>
            </a:pPr>
            <a:r>
              <a:rPr lang="ru-RU" sz="2400" dirty="0" smtClean="0">
                <a:solidFill>
                  <a:schemeClr val="bg1"/>
                </a:solidFill>
              </a:rPr>
              <a:t>Как нужно передвигаться по задымлённым коридорам? </a:t>
            </a:r>
            <a:r>
              <a:rPr lang="ru-RU" sz="2400" i="1" dirty="0" smtClean="0">
                <a:solidFill>
                  <a:schemeClr val="bg1"/>
                </a:solidFill>
              </a:rPr>
              <a:t>(На четвереньках или ползком, т.к. внизу меньше дыма.)</a:t>
            </a:r>
          </a:p>
          <a:p>
            <a:pPr marL="342900" indent="-342900">
              <a:buFont typeface="+mj-lt"/>
              <a:buAutoNum type="arabicPeriod" startAt="8"/>
            </a:pPr>
            <a:r>
              <a:rPr lang="ru-RU" sz="2400" dirty="0" smtClean="0">
                <a:solidFill>
                  <a:schemeClr val="bg1"/>
                </a:solidFill>
              </a:rPr>
              <a:t> как помочь человеку, на котором вспыхнула одежда? (Нельзя давать ему бегать – пламя разгорится сильнее; нужно помочь ему сбросить воспламенившуюся одежду, либо погасить её водой или снегом, при необходимости накинуть на него одеяло, пальто, оставив голову открытой, чтобы он не задохнулся продуктами горения; необходимо вызвать «Скорую помощь»; оказать посильную доврачебную помощь; при ожогах 1-й, 2-й степени положить стерильную повязку, не смазывая кожу вазелином или жирами, при тяжёлых ожогах завернуть пострадавшего в чистую простыню, укрыть потеплее, дать одну-две таблетки анальгина или амидопирина, напоить тёплым чаем.)</a:t>
            </a:r>
            <a:endParaRPr lang="ru-RU" sz="2400" dirty="0">
              <a:solidFill>
                <a:schemeClr val="bg1"/>
              </a:solidFill>
            </a:endParaRPr>
          </a:p>
        </p:txBody>
      </p:sp>
    </p:spTree>
  </p:cSld>
  <p:clrMapOvr>
    <a:masterClrMapping/>
  </p:clrMapOvr>
  <p:transition spd="slow">
    <p:cover dir="l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a:srcRect/>
          <a:stretch>
            <a:fillRect/>
          </a:stretch>
        </p:blipFill>
        <p:spPr bwMode="auto">
          <a:xfrm>
            <a:off x="0" y="0"/>
            <a:ext cx="9143999" cy="6857999"/>
          </a:xfrm>
          <a:prstGeom prst="rect">
            <a:avLst/>
          </a:prstGeom>
          <a:noFill/>
          <a:ln w="9525">
            <a:noFill/>
            <a:miter lim="800000"/>
            <a:headEnd/>
            <a:tailEnd/>
          </a:ln>
        </p:spPr>
      </p:pic>
      <p:sp>
        <p:nvSpPr>
          <p:cNvPr id="3" name="TextBox 2"/>
          <p:cNvSpPr txBox="1"/>
          <p:nvPr/>
        </p:nvSpPr>
        <p:spPr>
          <a:xfrm>
            <a:off x="142844" y="214290"/>
            <a:ext cx="9001156" cy="7109639"/>
          </a:xfrm>
          <a:prstGeom prst="rect">
            <a:avLst/>
          </a:prstGeom>
          <a:noFill/>
        </p:spPr>
        <p:txBody>
          <a:bodyPr wrap="square" rtlCol="0">
            <a:spAutoFit/>
          </a:bodyPr>
          <a:lstStyle/>
          <a:p>
            <a:pPr marL="457200" indent="-457200">
              <a:buFont typeface="+mj-lt"/>
              <a:buAutoNum type="arabicPeriod" startAt="11"/>
            </a:pPr>
            <a:r>
              <a:rPr lang="ru-RU" sz="2400" dirty="0" smtClean="0">
                <a:solidFill>
                  <a:schemeClr val="bg1"/>
                </a:solidFill>
              </a:rPr>
              <a:t> Какая естественная реакция часто губит людей во время пожаров в многоэтажном доме? </a:t>
            </a:r>
            <a:r>
              <a:rPr lang="ru-RU" sz="2400" i="1" dirty="0" smtClean="0">
                <a:solidFill>
                  <a:schemeClr val="bg1"/>
                </a:solidFill>
              </a:rPr>
              <a:t>(Попытка выбежать из него на улицу. Многоэтажный дом – неестественное образование, и рефлексы здесь не помогают, надо вести себя парадоксально: закрыть дверь, забить щели мокрыми тряпками, заткнуть вентиляционные отверстия и ждать пожарных.)</a:t>
            </a:r>
          </a:p>
          <a:p>
            <a:pPr marL="457200" indent="-457200">
              <a:buFont typeface="+mj-lt"/>
              <a:buAutoNum type="arabicPeriod" startAt="11"/>
            </a:pPr>
            <a:r>
              <a:rPr lang="ru-RU" sz="2400" dirty="0" smtClean="0">
                <a:solidFill>
                  <a:schemeClr val="bg1"/>
                </a:solidFill>
              </a:rPr>
              <a:t> Нужно ли звонить в пожарную охрану в том случае, если другие уже вызвали помощь? </a:t>
            </a:r>
            <a:r>
              <a:rPr lang="ru-RU" sz="2400" i="1" dirty="0" smtClean="0">
                <a:solidFill>
                  <a:schemeClr val="bg1"/>
                </a:solidFill>
              </a:rPr>
              <a:t>(Нужно. Вы должны сообщить, в какой квартире вы находитесь. Эта информация дежурным пожарной охраны сразу передаётся по рации на место пожара, и помощь будет оказана быстрее.)</a:t>
            </a:r>
          </a:p>
          <a:p>
            <a:pPr marL="457200" indent="-457200">
              <a:buFont typeface="+mj-lt"/>
              <a:buAutoNum type="arabicPeriod" startAt="11"/>
            </a:pPr>
            <a:r>
              <a:rPr lang="ru-RU" sz="2400" dirty="0" smtClean="0">
                <a:solidFill>
                  <a:schemeClr val="bg1"/>
                </a:solidFill>
              </a:rPr>
              <a:t>Каковы «нельзя», которым необходимо подчиняться, чтобы избежать пожара? (Разрешать малышам играть со спичками; сушить бельё над плитой; включать в одну розетку два прибора большой мощности; пользоваться «жучками» в</a:t>
            </a:r>
          </a:p>
          <a:p>
            <a:pPr marL="457200" indent="-457200">
              <a:buFont typeface="+mj-lt"/>
              <a:buAutoNum type="arabicPeriod" startAt="11"/>
            </a:pPr>
            <a:endParaRPr lang="ru-RU" sz="2400" dirty="0" smtClean="0">
              <a:solidFill>
                <a:schemeClr val="bg1"/>
              </a:solidFill>
            </a:endParaRPr>
          </a:p>
          <a:p>
            <a:pPr marL="457200" indent="-457200">
              <a:buFont typeface="+mj-lt"/>
              <a:buAutoNum type="arabicPeriod" startAt="11"/>
            </a:pPr>
            <a:endParaRPr lang="ru-RU" sz="2400" dirty="0" smtClean="0">
              <a:solidFill>
                <a:schemeClr val="bg1"/>
              </a:solidFill>
            </a:endParaRPr>
          </a:p>
          <a:p>
            <a:pPr marL="457200" indent="-457200">
              <a:buFont typeface="+mj-lt"/>
              <a:buAutoNum type="arabicPeriod" startAt="11"/>
            </a:pPr>
            <a:endParaRPr lang="ru-RU" sz="2400" dirty="0">
              <a:solidFill>
                <a:schemeClr val="bg1"/>
              </a:solidFill>
            </a:endParaRPr>
          </a:p>
        </p:txBody>
      </p:sp>
    </p:spTree>
  </p:cSld>
  <p:clrMapOvr>
    <a:masterClrMapping/>
  </p:clrMapOvr>
  <p:transition spd="slow">
    <p:zoom dir="in"/>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p:nvPr/>
        </p:nvPicPr>
        <p:blipFill>
          <a:blip r:embed="rId2"/>
          <a:srcRect/>
          <a:stretch>
            <a:fillRect/>
          </a:stretch>
        </p:blipFill>
        <p:spPr bwMode="auto">
          <a:xfrm>
            <a:off x="0" y="0"/>
            <a:ext cx="9143999" cy="6857999"/>
          </a:xfrm>
          <a:prstGeom prst="rect">
            <a:avLst/>
          </a:prstGeom>
          <a:noFill/>
          <a:ln w="9525">
            <a:noFill/>
            <a:miter lim="800000"/>
            <a:headEnd/>
            <a:tailEnd/>
          </a:ln>
        </p:spPr>
      </p:pic>
      <p:sp>
        <p:nvSpPr>
          <p:cNvPr id="4" name="TextBox 3"/>
          <p:cNvSpPr txBox="1"/>
          <p:nvPr/>
        </p:nvSpPr>
        <p:spPr>
          <a:xfrm>
            <a:off x="571472" y="285728"/>
            <a:ext cx="8001056" cy="1569660"/>
          </a:xfrm>
          <a:prstGeom prst="rect">
            <a:avLst/>
          </a:prstGeom>
          <a:noFill/>
        </p:spPr>
        <p:txBody>
          <a:bodyPr wrap="square" rtlCol="0">
            <a:spAutoFit/>
          </a:bodyPr>
          <a:lstStyle/>
          <a:p>
            <a:r>
              <a:rPr lang="ru-RU" sz="2400" dirty="0" smtClean="0">
                <a:solidFill>
                  <a:schemeClr val="bg1"/>
                </a:solidFill>
              </a:rPr>
              <a:t>электрощите; стирать в бензине; разогревать лаки и краски на газовой плите; захламлять чердаки, подвалы, пути эвакуации, балконы, лоджии; курить в постели; хранить на балконах горючие вещества.)</a:t>
            </a:r>
            <a:endParaRPr lang="ru-RU" sz="2400" dirty="0">
              <a:solidFill>
                <a:schemeClr val="bg1"/>
              </a:solidFill>
            </a:endParaRPr>
          </a:p>
        </p:txBody>
      </p:sp>
    </p:spTree>
  </p:cSld>
  <p:clrMapOvr>
    <a:masterClrMapping/>
  </p:clrMapOvr>
  <p:transition spd="slow">
    <p:blinds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a:srcRect/>
          <a:stretch>
            <a:fillRect/>
          </a:stretch>
        </p:blipFill>
        <p:spPr bwMode="auto">
          <a:xfrm>
            <a:off x="1" y="0"/>
            <a:ext cx="9144000" cy="6857999"/>
          </a:xfrm>
          <a:prstGeom prst="rect">
            <a:avLst/>
          </a:prstGeom>
          <a:noFill/>
          <a:ln w="9525">
            <a:noFill/>
            <a:miter lim="800000"/>
            <a:headEnd/>
            <a:tailEnd/>
          </a:ln>
        </p:spPr>
      </p:pic>
      <p:sp>
        <p:nvSpPr>
          <p:cNvPr id="3" name="TextBox 2"/>
          <p:cNvSpPr txBox="1"/>
          <p:nvPr/>
        </p:nvSpPr>
        <p:spPr>
          <a:xfrm>
            <a:off x="714348" y="1500174"/>
            <a:ext cx="7858180" cy="2677656"/>
          </a:xfrm>
          <a:prstGeom prst="rect">
            <a:avLst/>
          </a:prstGeom>
          <a:noFill/>
        </p:spPr>
        <p:txBody>
          <a:bodyPr wrap="square" rtlCol="0">
            <a:spAutoFit/>
          </a:bodyPr>
          <a:lstStyle/>
          <a:p>
            <a:pPr algn="ctr"/>
            <a:r>
              <a:rPr lang="ru-RU" sz="2800" dirty="0" smtClean="0">
                <a:solidFill>
                  <a:schemeClr val="bg1"/>
                </a:solidFill>
              </a:rPr>
              <a:t>Никогда не становитесь причиной пожара: не играйте со спичками, зажигалками и другими источниками огня; не бросайте в огонь снаряды, не лейте керосин, бензин и другие воспламеняющиеся жидкости, не оставляйте в лесу непотушенный костёр.</a:t>
            </a:r>
            <a:endParaRPr lang="ru-RU" sz="2800" dirty="0">
              <a:solidFill>
                <a:schemeClr val="bg1"/>
              </a:solidFill>
            </a:endParaRPr>
          </a:p>
        </p:txBody>
      </p:sp>
    </p:spTree>
  </p:cSld>
  <p:clrMapOvr>
    <a:masterClrMapping/>
  </p:clrMapOvr>
  <p:transition spd="slow">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a:blip r:embed="rId2"/>
          <a:srcRect/>
          <a:stretch>
            <a:fillRect/>
          </a:stretch>
        </p:blipFill>
        <p:spPr bwMode="auto">
          <a:xfrm>
            <a:off x="1" y="0"/>
            <a:ext cx="9143999" cy="6858000"/>
          </a:xfrm>
          <a:prstGeom prst="rect">
            <a:avLst/>
          </a:prstGeom>
          <a:noFill/>
          <a:ln w="9525">
            <a:noFill/>
            <a:miter lim="800000"/>
            <a:headEnd/>
            <a:tailEnd/>
          </a:ln>
        </p:spPr>
      </p:pic>
      <p:sp>
        <p:nvSpPr>
          <p:cNvPr id="2" name="Заголовок 1"/>
          <p:cNvSpPr>
            <a:spLocks noGrp="1"/>
          </p:cNvSpPr>
          <p:nvPr>
            <p:ph type="title"/>
          </p:nvPr>
        </p:nvSpPr>
        <p:spPr>
          <a:xfrm>
            <a:off x="714348" y="1785926"/>
            <a:ext cx="7772400" cy="4071966"/>
          </a:xfrm>
        </p:spPr>
        <p:txBody>
          <a:bodyPr/>
          <a:lstStyle/>
          <a:p>
            <a:r>
              <a:rPr lang="ru-RU" sz="4800" dirty="0" smtClean="0">
                <a:solidFill>
                  <a:schemeClr val="tx1">
                    <a:lumMod val="95000"/>
                  </a:schemeClr>
                </a:solidFill>
              </a:rPr>
              <a:t>Что, дотронувшись едва,</a:t>
            </a:r>
            <a:br>
              <a:rPr lang="ru-RU" sz="4800" dirty="0" smtClean="0">
                <a:solidFill>
                  <a:schemeClr val="tx1">
                    <a:lumMod val="95000"/>
                  </a:schemeClr>
                </a:solidFill>
              </a:rPr>
            </a:br>
            <a:r>
              <a:rPr lang="ru-RU" sz="4800" dirty="0" smtClean="0">
                <a:solidFill>
                  <a:schemeClr val="tx1">
                    <a:lumMod val="95000"/>
                  </a:schemeClr>
                </a:solidFill>
              </a:rPr>
              <a:t>Превращает в дым дрова?</a:t>
            </a:r>
            <a:r>
              <a:rPr lang="ru-RU" dirty="0" smtClean="0">
                <a:solidFill>
                  <a:srgbClr val="00B0F0"/>
                </a:solidFill>
              </a:rPr>
              <a:t/>
            </a:r>
            <a:br>
              <a:rPr lang="ru-RU" dirty="0" smtClean="0">
                <a:solidFill>
                  <a:srgbClr val="00B0F0"/>
                </a:solidFill>
              </a:rPr>
            </a:br>
            <a:endParaRPr lang="ru-RU" dirty="0">
              <a:solidFill>
                <a:srgbClr val="00B0F0"/>
              </a:solidFill>
            </a:endParaRPr>
          </a:p>
        </p:txBody>
      </p:sp>
    </p:spTree>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571472" y="0"/>
            <a:ext cx="8115328" cy="6572272"/>
          </a:xfrm>
        </p:spPr>
        <p:txBody>
          <a:bodyPr/>
          <a:lstStyle/>
          <a:p>
            <a:pPr algn="ctr"/>
            <a:r>
              <a:rPr lang="ru-RU" sz="2400" dirty="0" smtClean="0">
                <a:solidFill>
                  <a:schemeClr val="tx1">
                    <a:lumMod val="95000"/>
                  </a:schemeClr>
                </a:solidFill>
              </a:rPr>
              <a:t>Огонь – давний друг человека, с его помощью совершается много полезных дел. Он верно служит людям в повседневном быту и на производстве.</a:t>
            </a:r>
            <a:r>
              <a:rPr lang="ru-RU" sz="2000" dirty="0" smtClean="0">
                <a:solidFill>
                  <a:schemeClr val="tx1">
                    <a:lumMod val="95000"/>
                  </a:schemeClr>
                </a:solidFill>
              </a:rPr>
              <a:t/>
            </a:r>
            <a:br>
              <a:rPr lang="ru-RU" sz="2000" dirty="0" smtClean="0">
                <a:solidFill>
                  <a:schemeClr val="tx1">
                    <a:lumMod val="95000"/>
                  </a:schemeClr>
                </a:solidFill>
              </a:rPr>
            </a:br>
            <a:r>
              <a:rPr lang="ru-RU" sz="2000" dirty="0" smtClean="0">
                <a:solidFill>
                  <a:schemeClr val="tx1">
                    <a:lumMod val="95000"/>
                  </a:schemeClr>
                </a:solidFill>
              </a:rPr>
              <a:t/>
            </a:r>
            <a:br>
              <a:rPr lang="ru-RU" sz="2000" dirty="0" smtClean="0">
                <a:solidFill>
                  <a:schemeClr val="tx1">
                    <a:lumMod val="95000"/>
                  </a:schemeClr>
                </a:solidFill>
              </a:rPr>
            </a:br>
            <a:r>
              <a:rPr lang="ru-RU" sz="2400" dirty="0" smtClean="0">
                <a:solidFill>
                  <a:schemeClr val="tx1">
                    <a:lumMod val="95000"/>
                  </a:schemeClr>
                </a:solidFill>
              </a:rPr>
              <a:t>              А без доброго огня</a:t>
            </a:r>
            <a:br>
              <a:rPr lang="ru-RU" sz="2400" dirty="0" smtClean="0">
                <a:solidFill>
                  <a:schemeClr val="tx1">
                    <a:lumMod val="95000"/>
                  </a:schemeClr>
                </a:solidFill>
              </a:rPr>
            </a:br>
            <a:r>
              <a:rPr lang="ru-RU" sz="2400" dirty="0" smtClean="0">
                <a:solidFill>
                  <a:schemeClr val="tx1">
                    <a:lumMod val="95000"/>
                  </a:schemeClr>
                </a:solidFill>
              </a:rPr>
              <a:t>              Обойтись нельзя и дня.</a:t>
            </a:r>
            <a:br>
              <a:rPr lang="ru-RU" sz="2400" dirty="0" smtClean="0">
                <a:solidFill>
                  <a:schemeClr val="tx1">
                    <a:lumMod val="95000"/>
                  </a:schemeClr>
                </a:solidFill>
              </a:rPr>
            </a:br>
            <a:r>
              <a:rPr lang="ru-RU" sz="2400" dirty="0" smtClean="0">
                <a:solidFill>
                  <a:schemeClr val="tx1">
                    <a:lumMod val="95000"/>
                  </a:schemeClr>
                </a:solidFill>
              </a:rPr>
              <a:t>              Он надёжно дружит с нами:</a:t>
            </a:r>
            <a:br>
              <a:rPr lang="ru-RU" sz="2400" dirty="0" smtClean="0">
                <a:solidFill>
                  <a:schemeClr val="tx1">
                    <a:lumMod val="95000"/>
                  </a:schemeClr>
                </a:solidFill>
              </a:rPr>
            </a:br>
            <a:r>
              <a:rPr lang="ru-RU" sz="2400" dirty="0" smtClean="0">
                <a:solidFill>
                  <a:schemeClr val="tx1">
                    <a:lumMod val="95000"/>
                  </a:schemeClr>
                </a:solidFill>
              </a:rPr>
              <a:t>              Гонит холод, гонит мрак,</a:t>
            </a:r>
            <a:br>
              <a:rPr lang="ru-RU" sz="2400" dirty="0" smtClean="0">
                <a:solidFill>
                  <a:schemeClr val="tx1">
                    <a:lumMod val="95000"/>
                  </a:schemeClr>
                </a:solidFill>
              </a:rPr>
            </a:br>
            <a:r>
              <a:rPr lang="ru-RU" sz="2400" dirty="0" smtClean="0">
                <a:solidFill>
                  <a:schemeClr val="tx1">
                    <a:lumMod val="95000"/>
                  </a:schemeClr>
                </a:solidFill>
              </a:rPr>
              <a:t>              Он приветливое пламя </a:t>
            </a:r>
            <a:br>
              <a:rPr lang="ru-RU" sz="2400" dirty="0" smtClean="0">
                <a:solidFill>
                  <a:schemeClr val="tx1">
                    <a:lumMod val="95000"/>
                  </a:schemeClr>
                </a:solidFill>
              </a:rPr>
            </a:br>
            <a:r>
              <a:rPr lang="ru-RU" sz="2400" dirty="0" smtClean="0">
                <a:solidFill>
                  <a:schemeClr val="tx1">
                    <a:lumMod val="95000"/>
                  </a:schemeClr>
                </a:solidFill>
              </a:rPr>
              <a:t>              Поднимает, будто флаг.</a:t>
            </a:r>
            <a:br>
              <a:rPr lang="ru-RU" sz="2400" dirty="0" smtClean="0">
                <a:solidFill>
                  <a:schemeClr val="tx1">
                    <a:lumMod val="95000"/>
                  </a:schemeClr>
                </a:solidFill>
              </a:rPr>
            </a:br>
            <a:r>
              <a:rPr lang="ru-RU" sz="2400" dirty="0" smtClean="0">
                <a:solidFill>
                  <a:schemeClr val="tx1">
                    <a:lumMod val="95000"/>
                  </a:schemeClr>
                </a:solidFill>
              </a:rPr>
              <a:t>              Всем огонь хороший нужен,</a:t>
            </a:r>
            <a:br>
              <a:rPr lang="ru-RU" sz="2400" dirty="0" smtClean="0">
                <a:solidFill>
                  <a:schemeClr val="tx1">
                    <a:lumMod val="95000"/>
                  </a:schemeClr>
                </a:solidFill>
              </a:rPr>
            </a:br>
            <a:r>
              <a:rPr lang="ru-RU" sz="2400" dirty="0" smtClean="0">
                <a:solidFill>
                  <a:schemeClr val="tx1">
                    <a:lumMod val="95000"/>
                  </a:schemeClr>
                </a:solidFill>
              </a:rPr>
              <a:t>              И за то ему почёт,</a:t>
            </a:r>
            <a:br>
              <a:rPr lang="ru-RU" sz="2400" dirty="0" smtClean="0">
                <a:solidFill>
                  <a:schemeClr val="tx1">
                    <a:lumMod val="95000"/>
                  </a:schemeClr>
                </a:solidFill>
              </a:rPr>
            </a:br>
            <a:r>
              <a:rPr lang="ru-RU" sz="2400" dirty="0" smtClean="0">
                <a:solidFill>
                  <a:schemeClr val="tx1">
                    <a:lumMod val="95000"/>
                  </a:schemeClr>
                </a:solidFill>
              </a:rPr>
              <a:t>              Что ребятам греет ужин.</a:t>
            </a:r>
            <a:br>
              <a:rPr lang="ru-RU" sz="2400" dirty="0" smtClean="0">
                <a:solidFill>
                  <a:schemeClr val="tx1">
                    <a:lumMod val="95000"/>
                  </a:schemeClr>
                </a:solidFill>
              </a:rPr>
            </a:br>
            <a:r>
              <a:rPr lang="ru-RU" sz="2400" dirty="0" smtClean="0">
                <a:solidFill>
                  <a:schemeClr val="tx1">
                    <a:lumMod val="95000"/>
                  </a:schemeClr>
                </a:solidFill>
              </a:rPr>
              <a:t>               Режет сталь и хлеб печёт.</a:t>
            </a:r>
            <a:br>
              <a:rPr lang="ru-RU" sz="2400" dirty="0" smtClean="0">
                <a:solidFill>
                  <a:schemeClr val="tx1">
                    <a:lumMod val="95000"/>
                  </a:schemeClr>
                </a:solidFill>
              </a:rPr>
            </a:br>
            <a:endParaRPr lang="ru-RU" sz="2400" dirty="0">
              <a:solidFill>
                <a:schemeClr val="tx1">
                  <a:lumMod val="95000"/>
                </a:schemeClr>
              </a:solidFill>
            </a:endParaRPr>
          </a:p>
        </p:txBody>
      </p:sp>
    </p:spTree>
  </p:cSld>
  <p:clrMapOvr>
    <a:masterClrMapping/>
  </p:clrMapOvr>
  <p:transition spd="slow">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914400" y="512064"/>
            <a:ext cx="7772400" cy="5202952"/>
          </a:xfrm>
        </p:spPr>
        <p:txBody>
          <a:bodyPr/>
          <a:lstStyle/>
          <a:p>
            <a:pPr algn="ctr"/>
            <a:r>
              <a:rPr lang="ru-RU" sz="6000" dirty="0" smtClean="0">
                <a:solidFill>
                  <a:schemeClr val="tx1"/>
                </a:solidFill>
              </a:rPr>
              <a:t>Чем опасен огонь?</a:t>
            </a:r>
            <a:r>
              <a:rPr lang="ru-RU" dirty="0" smtClean="0">
                <a:solidFill>
                  <a:schemeClr val="tx1"/>
                </a:solidFill>
              </a:rPr>
              <a:t/>
            </a:r>
            <a:br>
              <a:rPr lang="ru-RU" dirty="0" smtClean="0">
                <a:solidFill>
                  <a:schemeClr val="tx1"/>
                </a:solidFill>
              </a:rPr>
            </a:br>
            <a:r>
              <a:rPr lang="ru-RU" sz="3600" dirty="0" smtClean="0">
                <a:solidFill>
                  <a:schemeClr val="tx1"/>
                </a:solidFill>
              </a:rPr>
              <a:t>Случается, что огонь из верного друга превращается в беспощадного недруга, уничтожающего в считанные минуты то, что создавалось долгими годами упорного труда.</a:t>
            </a:r>
            <a:r>
              <a:rPr lang="ru-RU" sz="2000" dirty="0" smtClean="0">
                <a:solidFill>
                  <a:schemeClr val="tx1"/>
                </a:solidFill>
              </a:rPr>
              <a:t/>
            </a:r>
            <a:br>
              <a:rPr lang="ru-RU" sz="2000" dirty="0" smtClean="0">
                <a:solidFill>
                  <a:schemeClr val="tx1"/>
                </a:solidFill>
              </a:rPr>
            </a:br>
            <a:endParaRPr lang="ru-RU" sz="2000" dirty="0">
              <a:solidFill>
                <a:schemeClr val="tx1"/>
              </a:solidFill>
            </a:endParaRPr>
          </a:p>
        </p:txBody>
      </p:sp>
    </p:spTree>
  </p:cSld>
  <p:clrMapOvr>
    <a:masterClrMapping/>
  </p:clrMapOvr>
  <p:transition spd="slow">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a:srcRect/>
          <a:stretch>
            <a:fillRect/>
          </a:stretch>
        </p:blipFill>
        <p:spPr bwMode="auto">
          <a:xfrm>
            <a:off x="0" y="142852"/>
            <a:ext cx="9143999" cy="6715147"/>
          </a:xfrm>
          <a:prstGeom prst="rect">
            <a:avLst/>
          </a:prstGeom>
          <a:noFill/>
          <a:ln w="9525">
            <a:noFill/>
            <a:miter lim="800000"/>
            <a:headEnd/>
            <a:tailEnd/>
          </a:ln>
        </p:spPr>
      </p:pic>
      <p:sp>
        <p:nvSpPr>
          <p:cNvPr id="3" name="TextBox 2"/>
          <p:cNvSpPr txBox="1"/>
          <p:nvPr/>
        </p:nvSpPr>
        <p:spPr>
          <a:xfrm>
            <a:off x="857224" y="117693"/>
            <a:ext cx="7072362" cy="6740307"/>
          </a:xfrm>
          <a:prstGeom prst="rect">
            <a:avLst/>
          </a:prstGeom>
          <a:noFill/>
        </p:spPr>
        <p:txBody>
          <a:bodyPr wrap="square" rtlCol="0">
            <a:spAutoFit/>
          </a:bodyPr>
          <a:lstStyle/>
          <a:p>
            <a:r>
              <a:rPr lang="ru-RU" sz="2400" dirty="0" smtClean="0">
                <a:solidFill>
                  <a:srgbClr val="0070C0"/>
                </a:solidFill>
              </a:rPr>
              <a:t>Он бывает разным,</a:t>
            </a:r>
          </a:p>
          <a:p>
            <a:r>
              <a:rPr lang="ru-RU" sz="2400" dirty="0" smtClean="0">
                <a:solidFill>
                  <a:srgbClr val="0070C0"/>
                </a:solidFill>
              </a:rPr>
              <a:t>Удивительным огонь.</a:t>
            </a:r>
          </a:p>
          <a:p>
            <a:r>
              <a:rPr lang="ru-RU" sz="2400" dirty="0" smtClean="0">
                <a:solidFill>
                  <a:srgbClr val="0070C0"/>
                </a:solidFill>
              </a:rPr>
              <a:t>То буяном безобразным,</a:t>
            </a:r>
          </a:p>
          <a:p>
            <a:r>
              <a:rPr lang="ru-RU" sz="2400" dirty="0" smtClean="0">
                <a:solidFill>
                  <a:srgbClr val="0070C0"/>
                </a:solidFill>
              </a:rPr>
              <a:t>Тот тихоней из тихонь,</a:t>
            </a:r>
          </a:p>
          <a:p>
            <a:r>
              <a:rPr lang="ru-RU" sz="2400" dirty="0" smtClean="0">
                <a:solidFill>
                  <a:srgbClr val="0070C0"/>
                </a:solidFill>
              </a:rPr>
              <a:t>То он змейкой торопливой</a:t>
            </a:r>
          </a:p>
          <a:p>
            <a:r>
              <a:rPr lang="ru-RU" sz="2400" dirty="0" smtClean="0">
                <a:solidFill>
                  <a:srgbClr val="0070C0"/>
                </a:solidFill>
              </a:rPr>
              <a:t>По сухой скользит коре,</a:t>
            </a:r>
          </a:p>
          <a:p>
            <a:r>
              <a:rPr lang="ru-RU" sz="2400" dirty="0" smtClean="0">
                <a:solidFill>
                  <a:srgbClr val="0070C0"/>
                </a:solidFill>
              </a:rPr>
              <a:t>Полыхает на заре.</a:t>
            </a:r>
          </a:p>
          <a:p>
            <a:pPr algn="r"/>
            <a:r>
              <a:rPr lang="ru-RU" sz="2400" dirty="0" smtClean="0">
                <a:solidFill>
                  <a:srgbClr val="0070C0"/>
                </a:solidFill>
              </a:rPr>
              <a:t>Да огонь бывает разный – </a:t>
            </a:r>
          </a:p>
          <a:p>
            <a:pPr algn="r"/>
            <a:r>
              <a:rPr lang="ru-RU" sz="2400" dirty="0" smtClean="0">
                <a:solidFill>
                  <a:srgbClr val="0070C0"/>
                </a:solidFill>
              </a:rPr>
              <a:t>Бледно-жёлтый, ярко-красный,</a:t>
            </a:r>
          </a:p>
          <a:p>
            <a:pPr algn="r"/>
            <a:r>
              <a:rPr lang="ru-RU" sz="2400" dirty="0" smtClean="0">
                <a:solidFill>
                  <a:srgbClr val="0070C0"/>
                </a:solidFill>
              </a:rPr>
              <a:t>Синий или золотой,</a:t>
            </a:r>
          </a:p>
          <a:p>
            <a:pPr algn="r"/>
            <a:r>
              <a:rPr lang="ru-RU" sz="2400" dirty="0" smtClean="0">
                <a:solidFill>
                  <a:srgbClr val="0070C0"/>
                </a:solidFill>
              </a:rPr>
              <a:t>Очень добрый, очень злой.</a:t>
            </a:r>
          </a:p>
          <a:p>
            <a:pPr algn="r"/>
            <a:r>
              <a:rPr lang="ru-RU" sz="2400" dirty="0" smtClean="0">
                <a:solidFill>
                  <a:srgbClr val="0070C0"/>
                </a:solidFill>
              </a:rPr>
              <a:t>Злой огонь – огонь пожара,</a:t>
            </a:r>
          </a:p>
          <a:p>
            <a:pPr algn="r"/>
            <a:r>
              <a:rPr lang="ru-RU" sz="2400" dirty="0" smtClean="0">
                <a:solidFill>
                  <a:srgbClr val="0070C0"/>
                </a:solidFill>
              </a:rPr>
              <a:t>Злой огонь – пожар войны,</a:t>
            </a:r>
          </a:p>
          <a:p>
            <a:pPr algn="r"/>
            <a:r>
              <a:rPr lang="ru-RU" sz="2400" dirty="0" smtClean="0">
                <a:solidFill>
                  <a:srgbClr val="0070C0"/>
                </a:solidFill>
              </a:rPr>
              <a:t>От безжалостного жара</a:t>
            </a:r>
          </a:p>
          <a:p>
            <a:pPr algn="r"/>
            <a:r>
              <a:rPr lang="ru-RU" sz="2400" dirty="0" smtClean="0">
                <a:solidFill>
                  <a:srgbClr val="0070C0"/>
                </a:solidFill>
              </a:rPr>
              <a:t>Дни темны, поля черны.</a:t>
            </a:r>
          </a:p>
          <a:p>
            <a:r>
              <a:rPr lang="ru-RU" sz="2400" dirty="0" smtClean="0">
                <a:solidFill>
                  <a:srgbClr val="0070C0"/>
                </a:solidFill>
              </a:rPr>
              <a:t>Жители земного шара</a:t>
            </a:r>
          </a:p>
          <a:p>
            <a:r>
              <a:rPr lang="ru-RU" sz="2400" dirty="0" smtClean="0">
                <a:solidFill>
                  <a:srgbClr val="0070C0"/>
                </a:solidFill>
              </a:rPr>
              <a:t>Граждане любой страны</a:t>
            </a:r>
          </a:p>
          <a:p>
            <a:r>
              <a:rPr lang="ru-RU" sz="2400" dirty="0" smtClean="0">
                <a:solidFill>
                  <a:srgbClr val="0070C0"/>
                </a:solidFill>
              </a:rPr>
              <a:t>Злой огонь гасить должны.</a:t>
            </a:r>
            <a:endParaRPr lang="ru-RU" sz="2400" dirty="0">
              <a:solidFill>
                <a:srgbClr val="0070C0"/>
              </a:solidFill>
            </a:endParaRPr>
          </a:p>
        </p:txBody>
      </p:sp>
    </p:spTree>
  </p:cSld>
  <p:clrMapOvr>
    <a:masterClrMapping/>
  </p:clrMapOvr>
  <p:transition spd="slow">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a:srcRect/>
          <a:stretch>
            <a:fillRect/>
          </a:stretch>
        </p:blipFill>
        <p:spPr bwMode="auto">
          <a:xfrm>
            <a:off x="0" y="0"/>
            <a:ext cx="9143999" cy="6858000"/>
          </a:xfrm>
          <a:prstGeom prst="rect">
            <a:avLst/>
          </a:prstGeom>
          <a:noFill/>
          <a:ln w="9525">
            <a:noFill/>
            <a:miter lim="800000"/>
            <a:headEnd/>
            <a:tailEnd/>
          </a:ln>
        </p:spPr>
      </p:pic>
      <p:sp>
        <p:nvSpPr>
          <p:cNvPr id="3" name="TextBox 2"/>
          <p:cNvSpPr txBox="1"/>
          <p:nvPr/>
        </p:nvSpPr>
        <p:spPr>
          <a:xfrm>
            <a:off x="928662" y="0"/>
            <a:ext cx="7215238" cy="6001643"/>
          </a:xfrm>
          <a:prstGeom prst="rect">
            <a:avLst/>
          </a:prstGeom>
          <a:noFill/>
        </p:spPr>
        <p:txBody>
          <a:bodyPr wrap="square" rtlCol="0">
            <a:spAutoFit/>
          </a:bodyPr>
          <a:lstStyle/>
          <a:p>
            <a:r>
              <a:rPr lang="ru-RU" sz="2400" dirty="0" smtClean="0"/>
              <a:t>Часто пожары возникают по вине человека. Серьёзную опасность представляют костры, которые разводят ребята вблизи построек или строительных площадок. Увлекшись игрой, дети забывают потушить костёр, и тогда </a:t>
            </a:r>
            <a:r>
              <a:rPr lang="ru-RU" sz="2400" dirty="0" err="1" smtClean="0"/>
              <a:t>развеяяные</a:t>
            </a:r>
            <a:r>
              <a:rPr lang="ru-RU" sz="2400" dirty="0" smtClean="0"/>
              <a:t> ветром искры разлетаются на большие расстояния. Надо запомнить, что в городе не разрешено разжигать костры или сжигать мусор. Нередко ребята играют на чердаках или подвалах жилых домов. </a:t>
            </a:r>
            <a:r>
              <a:rPr lang="ru-RU" sz="2400" dirty="0" err="1" smtClean="0"/>
              <a:t>Незадумываясь</a:t>
            </a:r>
            <a:r>
              <a:rPr lang="ru-RU" sz="2400" dirty="0" smtClean="0"/>
              <a:t> о последствиях, зажигают свечи, разводят костры, пользуются спичками. </a:t>
            </a:r>
          </a:p>
          <a:p>
            <a:pPr algn="ctr"/>
            <a:r>
              <a:rPr lang="ru-RU" sz="2400" dirty="0" smtClean="0"/>
              <a:t>***</a:t>
            </a:r>
          </a:p>
          <a:p>
            <a:pPr algn="ctr"/>
            <a:r>
              <a:rPr lang="ru-RU" sz="2400" dirty="0" smtClean="0"/>
              <a:t>Не играй, дружок, со спичкой,</a:t>
            </a:r>
          </a:p>
          <a:p>
            <a:pPr algn="ctr"/>
            <a:r>
              <a:rPr lang="ru-RU" sz="2400" dirty="0" smtClean="0"/>
              <a:t>Помни ты, она сильна,</a:t>
            </a:r>
          </a:p>
          <a:p>
            <a:pPr algn="ctr"/>
            <a:r>
              <a:rPr lang="ru-RU" sz="2400" dirty="0" smtClean="0"/>
              <a:t>И от спички – невелички</a:t>
            </a:r>
          </a:p>
          <a:p>
            <a:pPr algn="ctr"/>
            <a:r>
              <a:rPr lang="ru-RU" sz="2400" dirty="0" smtClean="0"/>
              <a:t>Может дом сгореть дотла.</a:t>
            </a:r>
            <a:endParaRPr lang="ru-RU" sz="2400" dirty="0"/>
          </a:p>
        </p:txBody>
      </p:sp>
    </p:spTree>
  </p:cSld>
  <p:clrMapOvr>
    <a:masterClrMapping/>
  </p:clrMapOvr>
  <p:transition spd="slow">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TextBox 2"/>
          <p:cNvSpPr txBox="1"/>
          <p:nvPr/>
        </p:nvSpPr>
        <p:spPr>
          <a:xfrm>
            <a:off x="642910" y="142852"/>
            <a:ext cx="8072494" cy="5324535"/>
          </a:xfrm>
          <a:prstGeom prst="rect">
            <a:avLst/>
          </a:prstGeom>
          <a:noFill/>
        </p:spPr>
        <p:txBody>
          <a:bodyPr wrap="square" rtlCol="0">
            <a:spAutoFit/>
          </a:bodyPr>
          <a:lstStyle/>
          <a:p>
            <a:pPr algn="ctr"/>
            <a:r>
              <a:rPr lang="ru-RU" sz="3600" dirty="0" smtClean="0">
                <a:solidFill>
                  <a:schemeClr val="bg1"/>
                </a:solidFill>
              </a:rPr>
              <a:t>Правила поведения при пожаре в доме.</a:t>
            </a:r>
          </a:p>
          <a:p>
            <a:pPr algn="ctr"/>
            <a:endParaRPr lang="ru-RU" sz="2400" dirty="0"/>
          </a:p>
          <a:p>
            <a:pPr marL="457200" indent="-457200" algn="ctr">
              <a:buAutoNum type="arabicPeriod"/>
            </a:pPr>
            <a:r>
              <a:rPr lang="ru-RU" sz="2800" dirty="0" smtClean="0">
                <a:solidFill>
                  <a:schemeClr val="bg1"/>
                </a:solidFill>
              </a:rPr>
              <a:t>Позвоните пожарным или сообщите взрослым.</a:t>
            </a:r>
          </a:p>
          <a:p>
            <a:pPr marL="457200" indent="-457200" algn="ctr">
              <a:buAutoNum type="arabicPeriod"/>
            </a:pPr>
            <a:r>
              <a:rPr lang="ru-RU" sz="2800" dirty="0" smtClean="0">
                <a:solidFill>
                  <a:schemeClr val="bg1"/>
                </a:solidFill>
              </a:rPr>
              <a:t>Отключите электроприборы от сети.</a:t>
            </a:r>
          </a:p>
          <a:p>
            <a:pPr marL="457200" indent="-457200" algn="ctr">
              <a:buAutoNum type="arabicPeriod"/>
            </a:pPr>
            <a:r>
              <a:rPr lang="ru-RU" sz="2800" dirty="0" smtClean="0">
                <a:solidFill>
                  <a:schemeClr val="bg1"/>
                </a:solidFill>
              </a:rPr>
              <a:t>Закройте окна</a:t>
            </a:r>
            <a:r>
              <a:rPr lang="ru-RU" sz="2800" dirty="0">
                <a:solidFill>
                  <a:schemeClr val="bg1"/>
                </a:solidFill>
              </a:rPr>
              <a:t> </a:t>
            </a:r>
            <a:r>
              <a:rPr lang="ru-RU" sz="2800" dirty="0" smtClean="0">
                <a:solidFill>
                  <a:schemeClr val="bg1"/>
                </a:solidFill>
              </a:rPr>
              <a:t>и двери, исключите приток воздуха в помещение.</a:t>
            </a:r>
          </a:p>
          <a:p>
            <a:pPr marL="457200" indent="-457200" algn="ctr">
              <a:buAutoNum type="arabicPeriod"/>
            </a:pPr>
            <a:r>
              <a:rPr lang="ru-RU" sz="2800" dirty="0" smtClean="0">
                <a:solidFill>
                  <a:schemeClr val="bg1"/>
                </a:solidFill>
              </a:rPr>
              <a:t>Если помещение заполнилось дымом, смочите водой любую тряпку и, прикрыв ею рот и нос, покиньте помещение.</a:t>
            </a:r>
          </a:p>
          <a:p>
            <a:pPr marL="457200" indent="-457200" algn="ctr">
              <a:buAutoNum type="arabicPeriod"/>
            </a:pPr>
            <a:r>
              <a:rPr lang="ru-RU" sz="2800" dirty="0" smtClean="0">
                <a:solidFill>
                  <a:schemeClr val="bg1"/>
                </a:solidFill>
              </a:rPr>
              <a:t>Не спускайте из горящего здания на лифте; если есть пожарная лестница, воспользуйтесь ею.</a:t>
            </a:r>
            <a:endParaRPr lang="ru-RU" sz="2800" dirty="0">
              <a:solidFill>
                <a:schemeClr val="bg1"/>
              </a:solidFill>
            </a:endParaRPr>
          </a:p>
        </p:txBody>
      </p:sp>
    </p:spTree>
  </p:cSld>
  <p:clrMapOvr>
    <a:masterClrMapping/>
  </p:clrMapOvr>
  <p:transition spd="slow">
    <p:checke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TextBox 2"/>
          <p:cNvSpPr txBox="1"/>
          <p:nvPr/>
        </p:nvSpPr>
        <p:spPr>
          <a:xfrm>
            <a:off x="1071538" y="285728"/>
            <a:ext cx="6786610" cy="5078313"/>
          </a:xfrm>
          <a:prstGeom prst="rect">
            <a:avLst/>
          </a:prstGeom>
          <a:noFill/>
        </p:spPr>
        <p:txBody>
          <a:bodyPr wrap="square" rtlCol="0">
            <a:spAutoFit/>
          </a:bodyPr>
          <a:lstStyle/>
          <a:p>
            <a:pPr algn="ctr"/>
            <a:r>
              <a:rPr lang="ru-RU" sz="3600" dirty="0" smtClean="0"/>
              <a:t>Игра «Доскажи словечко»</a:t>
            </a:r>
          </a:p>
          <a:p>
            <a:pPr algn="ctr"/>
            <a:r>
              <a:rPr lang="ru-RU" sz="2400" dirty="0" smtClean="0"/>
              <a:t>(тот, кому попадёт шар, должен быстро сказать последнее слово стихотворной строки и передать шар другому).</a:t>
            </a:r>
          </a:p>
          <a:p>
            <a:pPr algn="ctr"/>
            <a:endParaRPr lang="ru-RU" sz="2400" dirty="0" smtClean="0"/>
          </a:p>
          <a:p>
            <a:pPr algn="ctr"/>
            <a:r>
              <a:rPr lang="ru-RU" sz="2400" dirty="0" smtClean="0"/>
              <a:t>Этот шар в руках недаром.</a:t>
            </a:r>
          </a:p>
          <a:p>
            <a:pPr algn="ctr"/>
            <a:r>
              <a:rPr lang="ru-RU" sz="2400" dirty="0" smtClean="0"/>
              <a:t>Раньше, если был пожар, </a:t>
            </a:r>
          </a:p>
          <a:p>
            <a:pPr algn="ctr"/>
            <a:r>
              <a:rPr lang="ru-RU" sz="2400" dirty="0" smtClean="0"/>
              <a:t>Ввысь взмывал сигнальный шар – </a:t>
            </a:r>
          </a:p>
          <a:p>
            <a:pPr algn="ctr"/>
            <a:r>
              <a:rPr lang="ru-RU" sz="2400" dirty="0" smtClean="0"/>
              <a:t>Звал пожарных в бой с пожаром.</a:t>
            </a:r>
          </a:p>
          <a:p>
            <a:pPr algn="ctr"/>
            <a:r>
              <a:rPr lang="ru-RU" sz="2400" dirty="0" smtClean="0"/>
              <a:t>Где с огнём беспечны люди, - </a:t>
            </a:r>
          </a:p>
          <a:p>
            <a:pPr algn="ctr"/>
            <a:r>
              <a:rPr lang="ru-RU" sz="2400" dirty="0" smtClean="0"/>
              <a:t>Там взовьётся в небо шар,</a:t>
            </a:r>
          </a:p>
          <a:p>
            <a:pPr algn="ctr"/>
            <a:r>
              <a:rPr lang="ru-RU" sz="2400" dirty="0" smtClean="0"/>
              <a:t>Там всегда грозить нам будет злой… </a:t>
            </a:r>
          </a:p>
          <a:p>
            <a:pPr algn="ctr"/>
            <a:r>
              <a:rPr lang="ru-RU" sz="2400" dirty="0" smtClean="0"/>
              <a:t>(пожар)</a:t>
            </a:r>
            <a:endParaRPr lang="ru-RU" sz="2400" dirty="0"/>
          </a:p>
        </p:txBody>
      </p:sp>
    </p:spTree>
  </p:cSld>
  <p:clrMapOvr>
    <a:masterClrMapping/>
  </p:clrMapOvr>
  <p:transition spd="slow">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nodeType="click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anim calcmode="lin" valueType="num">
                                      <p:cBhvr>
                                        <p:cTn id="13" dur="5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4"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5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Scale>
                                      <p:cBhvr>
                                        <p:cTn id="19" dur="3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3000" decel="50000" fill="hold">
                                          <p:stCondLst>
                                            <p:cond delay="0"/>
                                          </p:stCondLst>
                                        </p:cTn>
                                        <p:tgtEl>
                                          <p:spTgt spid="3">
                                            <p:txEl>
                                              <p:pRg st="3" end="3"/>
                                            </p:txEl>
                                          </p:spTgt>
                                        </p:tgtEl>
                                        <p:attrNameLst>
                                          <p:attrName>ppt_x</p:attrName>
                                          <p:attrName>ppt_y</p:attrName>
                                        </p:attrNameLst>
                                      </p:cBhvr>
                                    </p:animMotion>
                                    <p:animEffect transition="in" filter="fade">
                                      <p:cBhvr>
                                        <p:cTn id="21" dur="3000"/>
                                        <p:tgtEl>
                                          <p:spTgt spid="3">
                                            <p:txEl>
                                              <p:pRg st="3" end="3"/>
                                            </p:txEl>
                                          </p:spTgt>
                                        </p:tgtEl>
                                      </p:cBhvr>
                                    </p:animEffect>
                                  </p:childTnLst>
                                </p:cTn>
                              </p:par>
                              <p:par>
                                <p:cTn id="22" presetID="5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Scale>
                                      <p:cBhvr>
                                        <p:cTn id="24" dur="3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 dur="3000" decel="50000" fill="hold">
                                          <p:stCondLst>
                                            <p:cond delay="0"/>
                                          </p:stCondLst>
                                        </p:cTn>
                                        <p:tgtEl>
                                          <p:spTgt spid="3">
                                            <p:txEl>
                                              <p:pRg st="4" end="4"/>
                                            </p:txEl>
                                          </p:spTgt>
                                        </p:tgtEl>
                                        <p:attrNameLst>
                                          <p:attrName>ppt_x</p:attrName>
                                          <p:attrName>ppt_y</p:attrName>
                                        </p:attrNameLst>
                                      </p:cBhvr>
                                    </p:animMotion>
                                    <p:animEffect transition="in" filter="fade">
                                      <p:cBhvr>
                                        <p:cTn id="26" dur="3000"/>
                                        <p:tgtEl>
                                          <p:spTgt spid="3">
                                            <p:txEl>
                                              <p:pRg st="4" end="4"/>
                                            </p:txEl>
                                          </p:spTgt>
                                        </p:tgtEl>
                                      </p:cBhvr>
                                    </p:animEffect>
                                  </p:childTnLst>
                                </p:cTn>
                              </p:par>
                              <p:par>
                                <p:cTn id="27" presetID="52"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Scale>
                                      <p:cBhvr>
                                        <p:cTn id="29" dur="3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0" dur="3000" decel="50000" fill="hold">
                                          <p:stCondLst>
                                            <p:cond delay="0"/>
                                          </p:stCondLst>
                                        </p:cTn>
                                        <p:tgtEl>
                                          <p:spTgt spid="3">
                                            <p:txEl>
                                              <p:pRg st="5" end="5"/>
                                            </p:txEl>
                                          </p:spTgt>
                                        </p:tgtEl>
                                        <p:attrNameLst>
                                          <p:attrName>ppt_x</p:attrName>
                                          <p:attrName>ppt_y</p:attrName>
                                        </p:attrNameLst>
                                      </p:cBhvr>
                                    </p:animMotion>
                                    <p:animEffect transition="in" filter="fade">
                                      <p:cBhvr>
                                        <p:cTn id="31" dur="3000"/>
                                        <p:tgtEl>
                                          <p:spTgt spid="3">
                                            <p:txEl>
                                              <p:pRg st="5" end="5"/>
                                            </p:txEl>
                                          </p:spTgt>
                                        </p:tgtEl>
                                      </p:cBhvr>
                                    </p:animEffect>
                                  </p:childTnLst>
                                </p:cTn>
                              </p:par>
                              <p:par>
                                <p:cTn id="32" presetID="52" presetClass="entr" presetSubtype="0"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Scale>
                                      <p:cBhvr>
                                        <p:cTn id="34" dur="3000" decel="50000" fill="hold">
                                          <p:stCondLst>
                                            <p:cond delay="0"/>
                                          </p:stCondLst>
                                        </p:cTn>
                                        <p:tgtEl>
                                          <p:spTgt spid="3">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5" dur="3000" decel="50000" fill="hold">
                                          <p:stCondLst>
                                            <p:cond delay="0"/>
                                          </p:stCondLst>
                                        </p:cTn>
                                        <p:tgtEl>
                                          <p:spTgt spid="3">
                                            <p:txEl>
                                              <p:pRg st="6" end="6"/>
                                            </p:txEl>
                                          </p:spTgt>
                                        </p:tgtEl>
                                        <p:attrNameLst>
                                          <p:attrName>ppt_x</p:attrName>
                                          <p:attrName>ppt_y</p:attrName>
                                        </p:attrNameLst>
                                      </p:cBhvr>
                                    </p:animMotion>
                                    <p:animEffect transition="in" filter="fade">
                                      <p:cBhvr>
                                        <p:cTn id="36" dur="3000"/>
                                        <p:tgtEl>
                                          <p:spTgt spid="3">
                                            <p:txEl>
                                              <p:pRg st="6" end="6"/>
                                            </p:txEl>
                                          </p:spTgt>
                                        </p:tgtEl>
                                      </p:cBhvr>
                                    </p:animEffect>
                                  </p:childTnLst>
                                </p:cTn>
                              </p:par>
                              <p:par>
                                <p:cTn id="37" presetID="52" presetClass="entr" presetSubtype="0"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Scale>
                                      <p:cBhvr>
                                        <p:cTn id="39" dur="3000" decel="50000" fill="hold">
                                          <p:stCondLst>
                                            <p:cond delay="0"/>
                                          </p:stCondLst>
                                        </p:cTn>
                                        <p:tgtEl>
                                          <p:spTgt spid="3">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0" dur="3000" decel="50000" fill="hold">
                                          <p:stCondLst>
                                            <p:cond delay="0"/>
                                          </p:stCondLst>
                                        </p:cTn>
                                        <p:tgtEl>
                                          <p:spTgt spid="3">
                                            <p:txEl>
                                              <p:pRg st="7" end="7"/>
                                            </p:txEl>
                                          </p:spTgt>
                                        </p:tgtEl>
                                        <p:attrNameLst>
                                          <p:attrName>ppt_x</p:attrName>
                                          <p:attrName>ppt_y</p:attrName>
                                        </p:attrNameLst>
                                      </p:cBhvr>
                                    </p:animMotion>
                                    <p:animEffect transition="in" filter="fade">
                                      <p:cBhvr>
                                        <p:cTn id="41" dur="3000"/>
                                        <p:tgtEl>
                                          <p:spTgt spid="3">
                                            <p:txEl>
                                              <p:pRg st="7" end="7"/>
                                            </p:txEl>
                                          </p:spTgt>
                                        </p:tgtEl>
                                      </p:cBhvr>
                                    </p:animEffect>
                                  </p:childTnLst>
                                </p:cTn>
                              </p:par>
                              <p:par>
                                <p:cTn id="42" presetID="52" presetClass="entr" presetSubtype="0" fill="hold" nodeType="with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Scale>
                                      <p:cBhvr>
                                        <p:cTn id="44" dur="3000" decel="50000" fill="hold">
                                          <p:stCondLst>
                                            <p:cond delay="0"/>
                                          </p:stCondLst>
                                        </p:cTn>
                                        <p:tgtEl>
                                          <p:spTgt spid="3">
                                            <p:txEl>
                                              <p:pRg st="8" end="8"/>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5" dur="3000" decel="50000" fill="hold">
                                          <p:stCondLst>
                                            <p:cond delay="0"/>
                                          </p:stCondLst>
                                        </p:cTn>
                                        <p:tgtEl>
                                          <p:spTgt spid="3">
                                            <p:txEl>
                                              <p:pRg st="8" end="8"/>
                                            </p:txEl>
                                          </p:spTgt>
                                        </p:tgtEl>
                                        <p:attrNameLst>
                                          <p:attrName>ppt_x</p:attrName>
                                          <p:attrName>ppt_y</p:attrName>
                                        </p:attrNameLst>
                                      </p:cBhvr>
                                    </p:animMotion>
                                    <p:animEffect transition="in" filter="fade">
                                      <p:cBhvr>
                                        <p:cTn id="46" dur="3000"/>
                                        <p:tgtEl>
                                          <p:spTgt spid="3">
                                            <p:txEl>
                                              <p:pRg st="8" end="8"/>
                                            </p:txEl>
                                          </p:spTgt>
                                        </p:tgtEl>
                                      </p:cBhvr>
                                    </p:animEffect>
                                  </p:childTnLst>
                                </p:cTn>
                              </p:par>
                              <p:par>
                                <p:cTn id="47" presetID="52" presetClass="entr" presetSubtype="0" fill="hold"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Scale>
                                      <p:cBhvr>
                                        <p:cTn id="49" dur="3000" decel="50000" fill="hold">
                                          <p:stCondLst>
                                            <p:cond delay="0"/>
                                          </p:stCondLst>
                                        </p:cTn>
                                        <p:tgtEl>
                                          <p:spTgt spid="3">
                                            <p:txEl>
                                              <p:pRg st="9" end="9"/>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3000" decel="50000" fill="hold">
                                          <p:stCondLst>
                                            <p:cond delay="0"/>
                                          </p:stCondLst>
                                        </p:cTn>
                                        <p:tgtEl>
                                          <p:spTgt spid="3">
                                            <p:txEl>
                                              <p:pRg st="9" end="9"/>
                                            </p:txEl>
                                          </p:spTgt>
                                        </p:tgtEl>
                                        <p:attrNameLst>
                                          <p:attrName>ppt_x</p:attrName>
                                          <p:attrName>ppt_y</p:attrName>
                                        </p:attrNameLst>
                                      </p:cBhvr>
                                    </p:animMotion>
                                    <p:animEffect transition="in" filter="fade">
                                      <p:cBhvr>
                                        <p:cTn id="51" dur="3000"/>
                                        <p:tgtEl>
                                          <p:spTgt spid="3">
                                            <p:txEl>
                                              <p:pRg st="9" end="9"/>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5" presetClass="entr" presetSubtype="0" fill="hold" nodeType="click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anim calcmode="lin" valueType="num">
                                      <p:cBhvr>
                                        <p:cTn id="56" dur="2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57" dur="2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58" dur="2000" fill="hold"/>
                                        <p:tgtEl>
                                          <p:spTgt spid="3">
                                            <p:txEl>
                                              <p:pRg st="10" end="10"/>
                                            </p:txEl>
                                          </p:spTgt>
                                        </p:tgtEl>
                                        <p:attrNameLst>
                                          <p:attrName>ppt_x</p:attrName>
                                        </p:attrNameLst>
                                      </p:cBhvr>
                                      <p:tavLst>
                                        <p:tav tm="0" fmla="#ppt_x+(cos(-2*pi*(1-$))*-#ppt_x-sin(-2*pi*(1-$))*(1-#ppt_y))*(1-$)">
                                          <p:val>
                                            <p:fltVal val="0"/>
                                          </p:val>
                                        </p:tav>
                                        <p:tav tm="100000">
                                          <p:val>
                                            <p:fltVal val="1"/>
                                          </p:val>
                                        </p:tav>
                                      </p:tavLst>
                                    </p:anim>
                                    <p:anim calcmode="lin" valueType="num">
                                      <p:cBhvr>
                                        <p:cTn id="59" dur="2000" fill="hold"/>
                                        <p:tgtEl>
                                          <p:spTgt spid="3">
                                            <p:txEl>
                                              <p:pRg st="10" end="1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TextBox 2"/>
          <p:cNvSpPr txBox="1"/>
          <p:nvPr/>
        </p:nvSpPr>
        <p:spPr>
          <a:xfrm>
            <a:off x="785786" y="214290"/>
            <a:ext cx="7072362" cy="5632311"/>
          </a:xfrm>
          <a:prstGeom prst="rect">
            <a:avLst/>
          </a:prstGeom>
          <a:noFill/>
        </p:spPr>
        <p:txBody>
          <a:bodyPr wrap="square" rtlCol="0">
            <a:spAutoFit/>
          </a:bodyPr>
          <a:lstStyle/>
          <a:p>
            <a:pPr algn="ctr"/>
            <a:r>
              <a:rPr lang="ru-RU" sz="2400" dirty="0" smtClean="0"/>
              <a:t>Раз, два, три, четыре-</a:t>
            </a:r>
          </a:p>
          <a:p>
            <a:pPr algn="ctr"/>
            <a:r>
              <a:rPr lang="ru-RU" sz="2400" dirty="0" smtClean="0"/>
              <a:t>У кого пожар в …</a:t>
            </a:r>
          </a:p>
          <a:p>
            <a:pPr algn="ctr"/>
            <a:r>
              <a:rPr lang="ru-RU" sz="2400" dirty="0" smtClean="0"/>
              <a:t>(квартире)?</a:t>
            </a:r>
          </a:p>
          <a:p>
            <a:pPr algn="ctr"/>
            <a:r>
              <a:rPr lang="ru-RU" sz="2400" dirty="0" smtClean="0"/>
              <a:t>Дыма столб поднялся вдруг.</a:t>
            </a:r>
          </a:p>
          <a:p>
            <a:pPr algn="ctr"/>
            <a:r>
              <a:rPr lang="ru-RU" sz="2400" dirty="0" smtClean="0"/>
              <a:t>Кто не выключил…</a:t>
            </a:r>
          </a:p>
          <a:p>
            <a:pPr algn="ctr"/>
            <a:r>
              <a:rPr lang="ru-RU" sz="2400" dirty="0" smtClean="0"/>
              <a:t>(утюг)?</a:t>
            </a:r>
          </a:p>
          <a:p>
            <a:pPr algn="ctr"/>
            <a:r>
              <a:rPr lang="ru-RU" sz="2400" dirty="0" smtClean="0"/>
              <a:t>Красный отблеск побежал.</a:t>
            </a:r>
          </a:p>
          <a:p>
            <a:pPr algn="ctr"/>
            <a:r>
              <a:rPr lang="ru-RU" sz="2400" dirty="0" smtClean="0"/>
              <a:t>Кто со спичками…</a:t>
            </a:r>
          </a:p>
          <a:p>
            <a:pPr algn="ctr"/>
            <a:r>
              <a:rPr lang="ru-RU" sz="2400" dirty="0" smtClean="0"/>
              <a:t>(играл)?</a:t>
            </a:r>
          </a:p>
          <a:p>
            <a:pPr algn="ctr"/>
            <a:r>
              <a:rPr lang="ru-RU" sz="2400" dirty="0" smtClean="0"/>
              <a:t>Стол и шкаф сгорели разом.</a:t>
            </a:r>
          </a:p>
          <a:p>
            <a:pPr algn="ctr"/>
            <a:r>
              <a:rPr lang="ru-RU" sz="2400" dirty="0" smtClean="0"/>
              <a:t>Кто сушил бельё над…</a:t>
            </a:r>
          </a:p>
          <a:p>
            <a:pPr algn="ctr"/>
            <a:r>
              <a:rPr lang="ru-RU" sz="2400" dirty="0" smtClean="0"/>
              <a:t>(газом)?</a:t>
            </a:r>
          </a:p>
          <a:p>
            <a:pPr algn="ctr"/>
            <a:r>
              <a:rPr lang="ru-RU" sz="2400" dirty="0" smtClean="0"/>
              <a:t>Столб огня чердак объял.</a:t>
            </a:r>
          </a:p>
          <a:p>
            <a:pPr algn="ctr"/>
            <a:r>
              <a:rPr lang="ru-RU" sz="2400" dirty="0" smtClean="0"/>
              <a:t>Кто там спички…</a:t>
            </a:r>
          </a:p>
          <a:p>
            <a:pPr algn="ctr"/>
            <a:r>
              <a:rPr lang="ru-RU" sz="2400" dirty="0" smtClean="0"/>
              <a:t>(поджигал)?</a:t>
            </a:r>
            <a:endParaRPr lang="ru-RU" sz="2400" dirty="0"/>
          </a:p>
        </p:txBody>
      </p:sp>
    </p:spTree>
  </p:cSld>
  <p:clrMapOvr>
    <a:masterClrMapping/>
  </p:clrMapOvr>
  <p:transition spd="slow">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5"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9" dur="2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0" dur="2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000"/>
                                        <p:tgtEl>
                                          <p:spTgt spid="3">
                                            <p:txEl>
                                              <p:pRg st="4" end="4"/>
                                            </p:txEl>
                                          </p:spTgt>
                                        </p:tgtEl>
                                      </p:cBhvr>
                                    </p:animEffect>
                                    <p:anim calcmode="lin" valueType="num">
                                      <p:cBhvr>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5"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2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2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4" dur="2000" fill="hold"/>
                                        <p:tgtEl>
                                          <p:spTgt spid="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45" dur="2000" fill="hold"/>
                                        <p:tgtEl>
                                          <p:spTgt spid="3">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fade">
                                      <p:cBhvr>
                                        <p:cTn id="50" dur="1000"/>
                                        <p:tgtEl>
                                          <p:spTgt spid="3">
                                            <p:txEl>
                                              <p:pRg st="6" end="6"/>
                                            </p:txEl>
                                          </p:spTgt>
                                        </p:tgtEl>
                                      </p:cBhvr>
                                    </p:animEffect>
                                    <p:anim calcmode="lin" valueType="num">
                                      <p:cBhvr>
                                        <p:cTn id="5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fade">
                                      <p:cBhvr>
                                        <p:cTn id="55" dur="1000"/>
                                        <p:tgtEl>
                                          <p:spTgt spid="3">
                                            <p:txEl>
                                              <p:pRg st="7" end="7"/>
                                            </p:txEl>
                                          </p:spTgt>
                                        </p:tgtEl>
                                      </p:cBhvr>
                                    </p:animEffect>
                                    <p:anim calcmode="lin" valueType="num">
                                      <p:cBhvr>
                                        <p:cTn id="5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15" presetClass="entr" presetSubtype="0" fill="hold" nodeType="clickEffect">
                                  <p:stCondLst>
                                    <p:cond delay="0"/>
                                  </p:stCondLst>
                                  <p:childTnLst>
                                    <p:set>
                                      <p:cBhvr>
                                        <p:cTn id="61" dur="1" fill="hold">
                                          <p:stCondLst>
                                            <p:cond delay="0"/>
                                          </p:stCondLst>
                                        </p:cTn>
                                        <p:tgtEl>
                                          <p:spTgt spid="3">
                                            <p:txEl>
                                              <p:pRg st="8" end="8"/>
                                            </p:txEl>
                                          </p:spTgt>
                                        </p:tgtEl>
                                        <p:attrNameLst>
                                          <p:attrName>style.visibility</p:attrName>
                                        </p:attrNameLst>
                                      </p:cBhvr>
                                      <p:to>
                                        <p:strVal val="visible"/>
                                      </p:to>
                                    </p:set>
                                    <p:anim calcmode="lin" valueType="num">
                                      <p:cBhvr>
                                        <p:cTn id="62" dur="2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3" dur="2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64" dur="2000" fill="hold"/>
                                        <p:tgtEl>
                                          <p:spTgt spid="3">
                                            <p:txEl>
                                              <p:pRg st="8" end="8"/>
                                            </p:txEl>
                                          </p:spTgt>
                                        </p:tgtEl>
                                        <p:attrNameLst>
                                          <p:attrName>ppt_x</p:attrName>
                                        </p:attrNameLst>
                                      </p:cBhvr>
                                      <p:tavLst>
                                        <p:tav tm="0" fmla="#ppt_x+(cos(-2*pi*(1-$))*-#ppt_x-sin(-2*pi*(1-$))*(1-#ppt_y))*(1-$)">
                                          <p:val>
                                            <p:fltVal val="0"/>
                                          </p:val>
                                        </p:tav>
                                        <p:tav tm="100000">
                                          <p:val>
                                            <p:fltVal val="1"/>
                                          </p:val>
                                        </p:tav>
                                      </p:tavLst>
                                    </p:anim>
                                    <p:anim calcmode="lin" valueType="num">
                                      <p:cBhvr>
                                        <p:cTn id="65" dur="2000" fill="hold"/>
                                        <p:tgtEl>
                                          <p:spTgt spid="3">
                                            <p:txEl>
                                              <p:pRg st="8" end="8"/>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6" fill="hold">
                      <p:stCondLst>
                        <p:cond delay="indefinite"/>
                      </p:stCondLst>
                      <p:childTnLst>
                        <p:par>
                          <p:cTn id="67" fill="hold">
                            <p:stCondLst>
                              <p:cond delay="0"/>
                            </p:stCondLst>
                            <p:childTnLst>
                              <p:par>
                                <p:cTn id="68" presetID="6" presetClass="entr" presetSubtype="16"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circle(in)">
                                      <p:cBhvr>
                                        <p:cTn id="70" dur="2000"/>
                                        <p:tgtEl>
                                          <p:spTgt spid="3">
                                            <p:txEl>
                                              <p:pRg st="9" end="9"/>
                                            </p:txEl>
                                          </p:spTgt>
                                        </p:tgtEl>
                                      </p:cBhvr>
                                    </p:animEffect>
                                  </p:childTnLst>
                                </p:cTn>
                              </p:par>
                              <p:par>
                                <p:cTn id="71" presetID="6" presetClass="entr" presetSubtype="16" fill="hold" nodeType="with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Effect transition="in" filter="circle(in)">
                                      <p:cBhvr>
                                        <p:cTn id="73" dur="2000"/>
                                        <p:tgtEl>
                                          <p:spTgt spid="3">
                                            <p:txEl>
                                              <p:pRg st="10" end="10"/>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15" presetClass="entr" presetSubtype="0" fill="hold" nodeType="clickEffect">
                                  <p:stCondLst>
                                    <p:cond delay="0"/>
                                  </p:stCondLst>
                                  <p:childTnLst>
                                    <p:set>
                                      <p:cBhvr>
                                        <p:cTn id="77" dur="1" fill="hold">
                                          <p:stCondLst>
                                            <p:cond delay="0"/>
                                          </p:stCondLst>
                                        </p:cTn>
                                        <p:tgtEl>
                                          <p:spTgt spid="3">
                                            <p:txEl>
                                              <p:pRg st="11" end="11"/>
                                            </p:txEl>
                                          </p:spTgt>
                                        </p:tgtEl>
                                        <p:attrNameLst>
                                          <p:attrName>style.visibility</p:attrName>
                                        </p:attrNameLst>
                                      </p:cBhvr>
                                      <p:to>
                                        <p:strVal val="visible"/>
                                      </p:to>
                                    </p:set>
                                    <p:anim calcmode="lin" valueType="num">
                                      <p:cBhvr>
                                        <p:cTn id="78" dur="20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79" dur="2000" fill="hold"/>
                                        <p:tgtEl>
                                          <p:spTgt spid="3">
                                            <p:txEl>
                                              <p:pRg st="11" end="11"/>
                                            </p:txEl>
                                          </p:spTgt>
                                        </p:tgtEl>
                                        <p:attrNameLst>
                                          <p:attrName>ppt_h</p:attrName>
                                        </p:attrNameLst>
                                      </p:cBhvr>
                                      <p:tavLst>
                                        <p:tav tm="0">
                                          <p:val>
                                            <p:fltVal val="0"/>
                                          </p:val>
                                        </p:tav>
                                        <p:tav tm="100000">
                                          <p:val>
                                            <p:strVal val="#ppt_h"/>
                                          </p:val>
                                        </p:tav>
                                      </p:tavLst>
                                    </p:anim>
                                    <p:anim calcmode="lin" valueType="num">
                                      <p:cBhvr>
                                        <p:cTn id="80" dur="2000" fill="hold"/>
                                        <p:tgtEl>
                                          <p:spTgt spid="3">
                                            <p:txEl>
                                              <p:pRg st="11" end="11"/>
                                            </p:txEl>
                                          </p:spTgt>
                                        </p:tgtEl>
                                        <p:attrNameLst>
                                          <p:attrName>ppt_x</p:attrName>
                                        </p:attrNameLst>
                                      </p:cBhvr>
                                      <p:tavLst>
                                        <p:tav tm="0" fmla="#ppt_x+(cos(-2*pi*(1-$))*-#ppt_x-sin(-2*pi*(1-$))*(1-#ppt_y))*(1-$)">
                                          <p:val>
                                            <p:fltVal val="0"/>
                                          </p:val>
                                        </p:tav>
                                        <p:tav tm="100000">
                                          <p:val>
                                            <p:fltVal val="1"/>
                                          </p:val>
                                        </p:tav>
                                      </p:tavLst>
                                    </p:anim>
                                    <p:anim calcmode="lin" valueType="num">
                                      <p:cBhvr>
                                        <p:cTn id="81" dur="2000" fill="hold"/>
                                        <p:tgtEl>
                                          <p:spTgt spid="3">
                                            <p:txEl>
                                              <p:pRg st="11" end="1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82" fill="hold">
                      <p:stCondLst>
                        <p:cond delay="indefinite"/>
                      </p:stCondLst>
                      <p:childTnLst>
                        <p:par>
                          <p:cTn id="83" fill="hold">
                            <p:stCondLst>
                              <p:cond delay="0"/>
                            </p:stCondLst>
                            <p:childTnLst>
                              <p:par>
                                <p:cTn id="84" presetID="45" presetClass="entr" presetSubtype="0" fill="hold" nodeType="clickEffect">
                                  <p:stCondLst>
                                    <p:cond delay="0"/>
                                  </p:stCondLst>
                                  <p:iterate type="lt">
                                    <p:tmPct val="10000"/>
                                  </p:iterate>
                                  <p:childTnLst>
                                    <p:set>
                                      <p:cBhvr>
                                        <p:cTn id="85" dur="1" fill="hold">
                                          <p:stCondLst>
                                            <p:cond delay="0"/>
                                          </p:stCondLst>
                                        </p:cTn>
                                        <p:tgtEl>
                                          <p:spTgt spid="3">
                                            <p:txEl>
                                              <p:pRg st="12" end="12"/>
                                            </p:txEl>
                                          </p:spTgt>
                                        </p:tgtEl>
                                        <p:attrNameLst>
                                          <p:attrName>style.visibility</p:attrName>
                                        </p:attrNameLst>
                                      </p:cBhvr>
                                      <p:to>
                                        <p:strVal val="visible"/>
                                      </p:to>
                                    </p:set>
                                    <p:animEffect transition="in" filter="fade">
                                      <p:cBhvr>
                                        <p:cTn id="86" dur="500"/>
                                        <p:tgtEl>
                                          <p:spTgt spid="3">
                                            <p:txEl>
                                              <p:pRg st="12" end="12"/>
                                            </p:txEl>
                                          </p:spTgt>
                                        </p:tgtEl>
                                      </p:cBhvr>
                                    </p:animEffect>
                                    <p:anim calcmode="lin" valueType="num">
                                      <p:cBhvr>
                                        <p:cTn id="87" dur="500" fill="hold"/>
                                        <p:tgtEl>
                                          <p:spTgt spid="3">
                                            <p:txEl>
                                              <p:pRg st="12" end="12"/>
                                            </p:txEl>
                                          </p:spTgt>
                                        </p:tgtEl>
                                        <p:attrNameLst>
                                          <p:attrName>ppt_w</p:attrName>
                                        </p:attrNameLst>
                                      </p:cBhvr>
                                      <p:tavLst>
                                        <p:tav tm="0" fmla="#ppt_w*sin(2.5*pi*$)">
                                          <p:val>
                                            <p:fltVal val="0"/>
                                          </p:val>
                                        </p:tav>
                                        <p:tav tm="100000">
                                          <p:val>
                                            <p:fltVal val="1"/>
                                          </p:val>
                                        </p:tav>
                                      </p:tavLst>
                                    </p:anim>
                                    <p:anim calcmode="lin" valueType="num">
                                      <p:cBhvr>
                                        <p:cTn id="88" dur="500" fill="hold"/>
                                        <p:tgtEl>
                                          <p:spTgt spid="3">
                                            <p:txEl>
                                              <p:pRg st="12" end="12"/>
                                            </p:txEl>
                                          </p:spTgt>
                                        </p:tgtEl>
                                        <p:attrNameLst>
                                          <p:attrName>ppt_h</p:attrName>
                                        </p:attrNameLst>
                                      </p:cBhvr>
                                      <p:tavLst>
                                        <p:tav tm="0">
                                          <p:val>
                                            <p:strVal val="#ppt_h"/>
                                          </p:val>
                                        </p:tav>
                                        <p:tav tm="100000">
                                          <p:val>
                                            <p:strVal val="#ppt_h"/>
                                          </p:val>
                                        </p:tav>
                                      </p:tavLst>
                                    </p:anim>
                                  </p:childTnLst>
                                </p:cTn>
                              </p:par>
                              <p:par>
                                <p:cTn id="89" presetID="45" presetClass="entr" presetSubtype="0" fill="hold" nodeType="withEffect">
                                  <p:stCondLst>
                                    <p:cond delay="0"/>
                                  </p:stCondLst>
                                  <p:iterate type="lt">
                                    <p:tmPct val="10000"/>
                                  </p:iterate>
                                  <p:childTnLst>
                                    <p:set>
                                      <p:cBhvr>
                                        <p:cTn id="90" dur="1" fill="hold">
                                          <p:stCondLst>
                                            <p:cond delay="0"/>
                                          </p:stCondLst>
                                        </p:cTn>
                                        <p:tgtEl>
                                          <p:spTgt spid="3">
                                            <p:txEl>
                                              <p:pRg st="13" end="13"/>
                                            </p:txEl>
                                          </p:spTgt>
                                        </p:tgtEl>
                                        <p:attrNameLst>
                                          <p:attrName>style.visibility</p:attrName>
                                        </p:attrNameLst>
                                      </p:cBhvr>
                                      <p:to>
                                        <p:strVal val="visible"/>
                                      </p:to>
                                    </p:set>
                                    <p:animEffect transition="in" filter="fade">
                                      <p:cBhvr>
                                        <p:cTn id="91" dur="500"/>
                                        <p:tgtEl>
                                          <p:spTgt spid="3">
                                            <p:txEl>
                                              <p:pRg st="13" end="13"/>
                                            </p:txEl>
                                          </p:spTgt>
                                        </p:tgtEl>
                                      </p:cBhvr>
                                    </p:animEffect>
                                    <p:anim calcmode="lin" valueType="num">
                                      <p:cBhvr>
                                        <p:cTn id="92" dur="500" fill="hold"/>
                                        <p:tgtEl>
                                          <p:spTgt spid="3">
                                            <p:txEl>
                                              <p:pRg st="13" end="13"/>
                                            </p:txEl>
                                          </p:spTgt>
                                        </p:tgtEl>
                                        <p:attrNameLst>
                                          <p:attrName>ppt_w</p:attrName>
                                        </p:attrNameLst>
                                      </p:cBhvr>
                                      <p:tavLst>
                                        <p:tav tm="0" fmla="#ppt_w*sin(2.5*pi*$)">
                                          <p:val>
                                            <p:fltVal val="0"/>
                                          </p:val>
                                        </p:tav>
                                        <p:tav tm="100000">
                                          <p:val>
                                            <p:fltVal val="1"/>
                                          </p:val>
                                        </p:tav>
                                      </p:tavLst>
                                    </p:anim>
                                    <p:anim calcmode="lin" valueType="num">
                                      <p:cBhvr>
                                        <p:cTn id="93" dur="500" fill="hold"/>
                                        <p:tgtEl>
                                          <p:spTgt spid="3">
                                            <p:txEl>
                                              <p:pRg st="13" end="13"/>
                                            </p:txEl>
                                          </p:spTgt>
                                        </p:tgtEl>
                                        <p:attrNameLst>
                                          <p:attrName>ppt_h</p:attrName>
                                        </p:attrNameLst>
                                      </p:cBhvr>
                                      <p:tavLst>
                                        <p:tav tm="0">
                                          <p:val>
                                            <p:strVal val="#ppt_h"/>
                                          </p:val>
                                        </p:tav>
                                        <p:tav tm="100000">
                                          <p:val>
                                            <p:strVal val="#ppt_h"/>
                                          </p:val>
                                        </p:tav>
                                      </p:tavLst>
                                    </p:anim>
                                  </p:childTnLst>
                                </p:cTn>
                              </p:par>
                            </p:childTnLst>
                          </p:cTn>
                        </p:par>
                      </p:childTnLst>
                    </p:cTn>
                  </p:par>
                  <p:par>
                    <p:cTn id="94" fill="hold">
                      <p:stCondLst>
                        <p:cond delay="indefinite"/>
                      </p:stCondLst>
                      <p:childTnLst>
                        <p:par>
                          <p:cTn id="95" fill="hold">
                            <p:stCondLst>
                              <p:cond delay="0"/>
                            </p:stCondLst>
                            <p:childTnLst>
                              <p:par>
                                <p:cTn id="96" presetID="15" presetClass="entr" presetSubtype="0" fill="hold" nodeType="clickEffect">
                                  <p:stCondLst>
                                    <p:cond delay="0"/>
                                  </p:stCondLst>
                                  <p:childTnLst>
                                    <p:set>
                                      <p:cBhvr>
                                        <p:cTn id="97" dur="1" fill="hold">
                                          <p:stCondLst>
                                            <p:cond delay="0"/>
                                          </p:stCondLst>
                                        </p:cTn>
                                        <p:tgtEl>
                                          <p:spTgt spid="3">
                                            <p:txEl>
                                              <p:pRg st="14" end="14"/>
                                            </p:txEl>
                                          </p:spTgt>
                                        </p:tgtEl>
                                        <p:attrNameLst>
                                          <p:attrName>style.visibility</p:attrName>
                                        </p:attrNameLst>
                                      </p:cBhvr>
                                      <p:to>
                                        <p:strVal val="visible"/>
                                      </p:to>
                                    </p:set>
                                    <p:anim calcmode="lin" valueType="num">
                                      <p:cBhvr>
                                        <p:cTn id="98" dur="2000" fill="hold"/>
                                        <p:tgtEl>
                                          <p:spTgt spid="3">
                                            <p:txEl>
                                              <p:pRg st="14" end="14"/>
                                            </p:txEl>
                                          </p:spTgt>
                                        </p:tgtEl>
                                        <p:attrNameLst>
                                          <p:attrName>ppt_w</p:attrName>
                                        </p:attrNameLst>
                                      </p:cBhvr>
                                      <p:tavLst>
                                        <p:tav tm="0">
                                          <p:val>
                                            <p:fltVal val="0"/>
                                          </p:val>
                                        </p:tav>
                                        <p:tav tm="100000">
                                          <p:val>
                                            <p:strVal val="#ppt_w"/>
                                          </p:val>
                                        </p:tav>
                                      </p:tavLst>
                                    </p:anim>
                                    <p:anim calcmode="lin" valueType="num">
                                      <p:cBhvr>
                                        <p:cTn id="99" dur="2000" fill="hold"/>
                                        <p:tgtEl>
                                          <p:spTgt spid="3">
                                            <p:txEl>
                                              <p:pRg st="14" end="14"/>
                                            </p:txEl>
                                          </p:spTgt>
                                        </p:tgtEl>
                                        <p:attrNameLst>
                                          <p:attrName>ppt_h</p:attrName>
                                        </p:attrNameLst>
                                      </p:cBhvr>
                                      <p:tavLst>
                                        <p:tav tm="0">
                                          <p:val>
                                            <p:fltVal val="0"/>
                                          </p:val>
                                        </p:tav>
                                        <p:tav tm="100000">
                                          <p:val>
                                            <p:strVal val="#ppt_h"/>
                                          </p:val>
                                        </p:tav>
                                      </p:tavLst>
                                    </p:anim>
                                    <p:anim calcmode="lin" valueType="num">
                                      <p:cBhvr>
                                        <p:cTn id="100" dur="2000" fill="hold"/>
                                        <p:tgtEl>
                                          <p:spTgt spid="3">
                                            <p:txEl>
                                              <p:pRg st="14" end="14"/>
                                            </p:txEl>
                                          </p:spTgt>
                                        </p:tgtEl>
                                        <p:attrNameLst>
                                          <p:attrName>ppt_x</p:attrName>
                                        </p:attrNameLst>
                                      </p:cBhvr>
                                      <p:tavLst>
                                        <p:tav tm="0" fmla="#ppt_x+(cos(-2*pi*(1-$))*-#ppt_x-sin(-2*pi*(1-$))*(1-#ppt_y))*(1-$)">
                                          <p:val>
                                            <p:fltVal val="0"/>
                                          </p:val>
                                        </p:tav>
                                        <p:tav tm="100000">
                                          <p:val>
                                            <p:fltVal val="1"/>
                                          </p:val>
                                        </p:tav>
                                      </p:tavLst>
                                    </p:anim>
                                    <p:anim calcmode="lin" valueType="num">
                                      <p:cBhvr>
                                        <p:cTn id="101" dur="2000" fill="hold"/>
                                        <p:tgtEl>
                                          <p:spTgt spid="3">
                                            <p:txEl>
                                              <p:pRg st="14" end="1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етро">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Метро">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Метро">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265</TotalTime>
  <Words>1281</Words>
  <Application>Microsoft Office PowerPoint</Application>
  <PresentationFormat>Экран (4:3)</PresentationFormat>
  <Paragraphs>145</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Метро</vt:lpstr>
      <vt:lpstr>Не шути с огнём</vt:lpstr>
      <vt:lpstr>Что, дотронувшись едва, Превращает в дым дрова? </vt:lpstr>
      <vt:lpstr>Огонь – давний друг человека, с его помощью совершается много полезных дел. Он верно служит людям в повседневном быту и на производстве.                А без доброго огня               Обойтись нельзя и дня.               Он надёжно дружит с нами:               Гонит холод, гонит мрак,               Он приветливое пламя                Поднимает, будто флаг.               Всем огонь хороший нужен,               И за то ему почёт,               Что ребятам греет ужин.                Режет сталь и хлеб печёт. </vt:lpstr>
      <vt:lpstr>Чем опасен огонь? Случается, что огонь из верного друга превращается в беспощадного недруга, уничтожающего в считанные минуты то, что создавалось долгими годами упорного труда. </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vector>
  </TitlesOfParts>
  <Company>at 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38</cp:revision>
  <dcterms:created xsi:type="dcterms:W3CDTF">2010-12-24T17:37:20Z</dcterms:created>
  <dcterms:modified xsi:type="dcterms:W3CDTF">2011-03-20T13:24:38Z</dcterms:modified>
</cp:coreProperties>
</file>