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sldIdLst>
    <p:sldId id="267" r:id="rId2"/>
    <p:sldId id="272" r:id="rId3"/>
    <p:sldId id="273" r:id="rId4"/>
    <p:sldId id="258" r:id="rId5"/>
    <p:sldId id="279" r:id="rId6"/>
    <p:sldId id="274" r:id="rId7"/>
    <p:sldId id="266" r:id="rId8"/>
    <p:sldId id="260" r:id="rId9"/>
    <p:sldId id="275" r:id="rId10"/>
    <p:sldId id="268" r:id="rId11"/>
    <p:sldId id="270" r:id="rId12"/>
    <p:sldId id="269" r:id="rId13"/>
    <p:sldId id="276" r:id="rId14"/>
    <p:sldId id="271" r:id="rId15"/>
    <p:sldId id="280" r:id="rId16"/>
    <p:sldId id="277" r:id="rId17"/>
    <p:sldId id="278" r:id="rId18"/>
    <p:sldId id="26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6"/>
    <a:srgbClr val="990033"/>
    <a:srgbClr val="002A7E"/>
    <a:srgbClr val="98C7F2"/>
    <a:srgbClr val="580058"/>
    <a:srgbClr val="AFC2FF"/>
    <a:srgbClr val="A3CDF3"/>
    <a:srgbClr val="4200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2" autoAdjust="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1122F-3A9E-40AB-BC67-E8922F77BE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8A015-E3BE-4BF8-8294-942B6356E1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FF75D-9FB1-4A49-9D4E-BB8C961915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36845-34DB-47D7-B858-49585D14E8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C2A86-0708-46AB-83F1-988DD9E2E3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88ED2-8D20-4F6C-B5E9-67E35D807D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5770D-6CF1-4093-B400-66E4FD5A6E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87D05-948F-4C98-858B-80FD03C3EF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4F222-5135-401A-857C-B765C87656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0682E-4679-4DA8-9CF1-4F8744FABC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185DC-B413-4F1A-BED4-7A82C089F1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fld id="{F64B3524-D884-4681-96C2-4322C25DA88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547813" y="1219200"/>
            <a:ext cx="6596087" cy="399575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ОСНОВАНИЕ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ГРЕЧЕСКИХ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КОЛОНИЙ</a:t>
            </a:r>
            <a:endParaRPr lang="ru-RU" sz="3600" kern="10" dirty="0">
              <a:ln w="9525">
                <a:solidFill>
                  <a:srgbClr val="3333CC"/>
                </a:solidFill>
                <a:round/>
                <a:headEnd/>
                <a:tailEnd/>
              </a:ln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3214678" y="5786454"/>
            <a:ext cx="28082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5 класс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5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 descr="Греческая колония-2"/>
          <p:cNvPicPr>
            <a:picLocks noChangeAspect="1" noChangeArrowheads="1"/>
          </p:cNvPicPr>
          <p:nvPr/>
        </p:nvPicPr>
        <p:blipFill>
          <a:blip r:embed="rId3">
            <a:lum bright="-12000" contrast="36000"/>
          </a:blip>
          <a:srcRect/>
          <a:stretch>
            <a:fillRect/>
          </a:stretch>
        </p:blipFill>
        <p:spPr bwMode="auto">
          <a:xfrm>
            <a:off x="0" y="785794"/>
            <a:ext cx="9144000" cy="2981326"/>
          </a:xfrm>
          <a:prstGeom prst="rect">
            <a:avLst/>
          </a:prstGeom>
          <a:noFill/>
        </p:spPr>
      </p:pic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533400" y="142852"/>
            <a:ext cx="8039128" cy="5429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0" kern="10" dirty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Book Antiqua"/>
              </a:rPr>
              <a:t>ГРЕЧЕСКАЯ </a:t>
            </a:r>
            <a:r>
              <a:rPr lang="ru-RU" sz="3200" b="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Book Antiqua"/>
              </a:rPr>
              <a:t>КОЛОНИЯ:</a:t>
            </a:r>
            <a:endParaRPr lang="ru-RU" sz="3200" b="0" kern="10" dirty="0">
              <a:ln w="9525">
                <a:solidFill>
                  <a:srgbClr val="3333CC"/>
                </a:solidFill>
                <a:round/>
                <a:headEnd/>
                <a:tailEnd/>
              </a:ln>
              <a:solidFill>
                <a:srgbClr val="000096"/>
              </a:solidFill>
              <a:latin typeface="Book Antiqua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9879" y="1628776"/>
            <a:ext cx="339243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>
              <a:solidFill>
                <a:srgbClr val="000096"/>
              </a:solidFill>
              <a:latin typeface="Arial Narrow" pitchFamily="34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0" y="3578225"/>
            <a:ext cx="3534421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>
              <a:solidFill>
                <a:srgbClr val="000096"/>
              </a:solidFill>
              <a:latin typeface="Arial Narrow" pitchFamily="34" charset="0"/>
            </a:endParaRPr>
          </a:p>
        </p:txBody>
      </p:sp>
      <p:sp>
        <p:nvSpPr>
          <p:cNvPr id="71" name="Выноска-облако 70"/>
          <p:cNvSpPr/>
          <p:nvPr/>
        </p:nvSpPr>
        <p:spPr bwMode="auto">
          <a:xfrm>
            <a:off x="285720" y="3643314"/>
            <a:ext cx="3714776" cy="2248853"/>
          </a:xfrm>
          <a:prstGeom prst="cloudCallout">
            <a:avLst>
              <a:gd name="adj1" fmla="val -37784"/>
              <a:gd name="adj2" fmla="val -72840"/>
            </a:avLst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rgbClr val="FFFFE3">
                  <a:alpha val="67999"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dirty="0">
                <a:solidFill>
                  <a:srgbClr val="000096"/>
                </a:solidFill>
                <a:latin typeface="Arial Narrow" pitchFamily="34" charset="0"/>
              </a:rPr>
              <a:t>Г</a:t>
            </a:r>
            <a:r>
              <a:rPr lang="ru-RU" sz="1800" dirty="0" smtClean="0">
                <a:solidFill>
                  <a:srgbClr val="000096"/>
                </a:solidFill>
                <a:latin typeface="Arial Narrow" pitchFamily="34" charset="0"/>
              </a:rPr>
              <a:t>реки строили свои поселения на свободных землях, на берегу моря с удобной бухтой; </a:t>
            </a:r>
            <a:endParaRPr lang="ru-RU" sz="1800" dirty="0">
              <a:solidFill>
                <a:srgbClr val="000096"/>
              </a:solidFill>
              <a:latin typeface="Arial Narrow" pitchFamily="34" charset="0"/>
            </a:endParaRPr>
          </a:p>
        </p:txBody>
      </p:sp>
      <p:sp>
        <p:nvSpPr>
          <p:cNvPr id="73" name="Выноска-облако 72"/>
          <p:cNvSpPr/>
          <p:nvPr/>
        </p:nvSpPr>
        <p:spPr bwMode="auto">
          <a:xfrm>
            <a:off x="4929190" y="3429000"/>
            <a:ext cx="3714776" cy="3420130"/>
          </a:xfrm>
          <a:prstGeom prst="cloudCallout">
            <a:avLst>
              <a:gd name="adj1" fmla="val -64890"/>
              <a:gd name="adj2" fmla="val -55592"/>
            </a:avLst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rgbClr val="FFFFE3">
                  <a:alpha val="67999"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000096"/>
                </a:solidFill>
                <a:latin typeface="Arial Narrow" pitchFamily="34" charset="0"/>
              </a:rPr>
              <a:t>Поселения укреплялись крепостными стенами, для защиты от врагов, в городе был храм и отряды своих воинов.</a:t>
            </a:r>
            <a:endParaRPr lang="ru-RU" dirty="0">
              <a:solidFill>
                <a:srgbClr val="000096"/>
              </a:solidFill>
              <a:latin typeface="Arial Narrow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571472" y="5500702"/>
            <a:ext cx="5214974" cy="707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</a:rPr>
              <a:t>!Таким образом, колония похожа на греческие полисы!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2214546" y="228600"/>
            <a:ext cx="6643733" cy="41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0" kern="10" dirty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r>
              <a:rPr lang="ru-RU" sz="320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Book Antiqua"/>
              </a:rPr>
              <a:t>:</a:t>
            </a:r>
            <a:endParaRPr lang="ru-RU" sz="3200" kern="10" dirty="0">
              <a:ln w="9525">
                <a:solidFill>
                  <a:srgbClr val="3333CC"/>
                </a:solidFill>
                <a:round/>
                <a:headEnd/>
                <a:tailEnd/>
              </a:ln>
              <a:solidFill>
                <a:srgbClr val="000096"/>
              </a:solidFill>
              <a:latin typeface="Book Antiqua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786446" y="928670"/>
            <a:ext cx="3182924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Греческие купцы </a:t>
            </a:r>
            <a:r>
              <a:rPr lang="ru-RU" sz="3200" dirty="0" smtClean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вывозили:</a:t>
            </a:r>
            <a:endParaRPr lang="ru-RU" sz="3200" dirty="0">
              <a:solidFill>
                <a:srgbClr val="0000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540" name="Group 12"/>
          <p:cNvGrpSpPr>
            <a:grpSpLocks/>
          </p:cNvGrpSpPr>
          <p:nvPr/>
        </p:nvGrpSpPr>
        <p:grpSpPr bwMode="auto">
          <a:xfrm>
            <a:off x="5076825" y="2525713"/>
            <a:ext cx="3311525" cy="720725"/>
            <a:chOff x="3334" y="1207"/>
            <a:chExt cx="2086" cy="454"/>
          </a:xfrm>
        </p:grpSpPr>
        <p:sp>
          <p:nvSpPr>
            <p:cNvPr id="22541" name="Oval 13"/>
            <p:cNvSpPr>
              <a:spLocks noChangeArrowheads="1"/>
            </p:cNvSpPr>
            <p:nvPr/>
          </p:nvSpPr>
          <p:spPr bwMode="auto">
            <a:xfrm>
              <a:off x="3334" y="1207"/>
              <a:ext cx="2086" cy="45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7999"/>
                  </a:schemeClr>
                </a:gs>
                <a:gs pos="100000">
                  <a:srgbClr val="FFFFE3">
                    <a:alpha val="67999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3696" y="1290"/>
              <a:ext cx="136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solidFill>
                    <a:srgbClr val="000096"/>
                  </a:solidFill>
                  <a:latin typeface="Arial Narrow" pitchFamily="34" charset="0"/>
                </a:rPr>
                <a:t>из колоний</a:t>
              </a:r>
            </a:p>
          </p:txBody>
        </p:sp>
      </p:grp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611188" y="2471738"/>
            <a:ext cx="3384550" cy="720725"/>
            <a:chOff x="476" y="1207"/>
            <a:chExt cx="2132" cy="454"/>
          </a:xfrm>
        </p:grpSpPr>
        <p:sp>
          <p:nvSpPr>
            <p:cNvPr id="22544" name="Oval 16"/>
            <p:cNvSpPr>
              <a:spLocks noChangeArrowheads="1"/>
            </p:cNvSpPr>
            <p:nvPr/>
          </p:nvSpPr>
          <p:spPr bwMode="auto">
            <a:xfrm>
              <a:off x="476" y="1207"/>
              <a:ext cx="2086" cy="45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7999"/>
                  </a:schemeClr>
                </a:gs>
                <a:gs pos="100000">
                  <a:srgbClr val="FFFFE3">
                    <a:alpha val="67999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476" y="1282"/>
              <a:ext cx="213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dirty="0">
                  <a:solidFill>
                    <a:srgbClr val="000096"/>
                  </a:solidFill>
                  <a:latin typeface="Arial Narrow" pitchFamily="34" charset="0"/>
                </a:rPr>
                <a:t>в города Греции</a:t>
              </a:r>
            </a:p>
          </p:txBody>
        </p:sp>
      </p:grpSp>
      <p:sp>
        <p:nvSpPr>
          <p:cNvPr id="22612" name="Rectangle 84"/>
          <p:cNvSpPr>
            <a:spLocks noChangeArrowheads="1"/>
          </p:cNvSpPr>
          <p:nvPr/>
        </p:nvSpPr>
        <p:spPr bwMode="auto">
          <a:xfrm>
            <a:off x="428596" y="3500438"/>
            <a:ext cx="3240088" cy="2879725"/>
          </a:xfrm>
          <a:prstGeom prst="rect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rgbClr val="FFFFE3">
                  <a:alpha val="67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2613" name="Text Box 85"/>
          <p:cNvSpPr txBox="1">
            <a:spLocks noChangeArrowheads="1"/>
          </p:cNvSpPr>
          <p:nvPr/>
        </p:nvSpPr>
        <p:spPr bwMode="auto">
          <a:xfrm>
            <a:off x="1187450" y="3725863"/>
            <a:ext cx="21605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пшеницу</a:t>
            </a:r>
          </a:p>
        </p:txBody>
      </p:sp>
      <p:sp>
        <p:nvSpPr>
          <p:cNvPr id="22615" name="Text Box 87"/>
          <p:cNvSpPr txBox="1">
            <a:spLocks noChangeArrowheads="1"/>
          </p:cNvSpPr>
          <p:nvPr/>
        </p:nvSpPr>
        <p:spPr bwMode="auto">
          <a:xfrm>
            <a:off x="1187450" y="4230688"/>
            <a:ext cx="14414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рабов</a:t>
            </a:r>
          </a:p>
        </p:txBody>
      </p:sp>
      <p:sp>
        <p:nvSpPr>
          <p:cNvPr id="22616" name="Text Box 88"/>
          <p:cNvSpPr txBox="1">
            <a:spLocks noChangeArrowheads="1"/>
          </p:cNvSpPr>
          <p:nvPr/>
        </p:nvSpPr>
        <p:spPr bwMode="auto">
          <a:xfrm>
            <a:off x="1189038" y="4733925"/>
            <a:ext cx="1295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мед</a:t>
            </a:r>
          </a:p>
        </p:txBody>
      </p:sp>
      <p:sp>
        <p:nvSpPr>
          <p:cNvPr id="22617" name="Text Box 89"/>
          <p:cNvSpPr txBox="1">
            <a:spLocks noChangeArrowheads="1"/>
          </p:cNvSpPr>
          <p:nvPr/>
        </p:nvSpPr>
        <p:spPr bwMode="auto">
          <a:xfrm>
            <a:off x="1187450" y="5238750"/>
            <a:ext cx="273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шкуры животных</a:t>
            </a:r>
          </a:p>
        </p:txBody>
      </p:sp>
      <p:sp>
        <p:nvSpPr>
          <p:cNvPr id="22628" name="Text Box 100"/>
          <p:cNvSpPr txBox="1">
            <a:spLocks noChangeArrowheads="1"/>
          </p:cNvSpPr>
          <p:nvPr/>
        </p:nvSpPr>
        <p:spPr bwMode="auto">
          <a:xfrm>
            <a:off x="1187450" y="5741988"/>
            <a:ext cx="12239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скот </a:t>
            </a:r>
          </a:p>
        </p:txBody>
      </p:sp>
      <p:pic>
        <p:nvPicPr>
          <p:cNvPr id="22629" name="Picture 101" descr="монеты из Миле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43248"/>
            <a:ext cx="2016125" cy="1876425"/>
          </a:xfrm>
          <a:prstGeom prst="rect">
            <a:avLst/>
          </a:prstGeom>
          <a:noFill/>
        </p:spPr>
      </p:pic>
      <p:pic>
        <p:nvPicPr>
          <p:cNvPr id="22625" name="Picture 97" descr="охотник "/>
          <p:cNvPicPr>
            <a:picLocks noChangeAspect="1" noChangeArrowheads="1"/>
          </p:cNvPicPr>
          <p:nvPr/>
        </p:nvPicPr>
        <p:blipFill>
          <a:blip r:embed="rId4">
            <a:lum bright="6000" contrast="12000"/>
          </a:blip>
          <a:srcRect/>
          <a:stretch>
            <a:fillRect/>
          </a:stretch>
        </p:blipFill>
        <p:spPr bwMode="auto">
          <a:xfrm>
            <a:off x="7000892" y="2714620"/>
            <a:ext cx="2143108" cy="3638550"/>
          </a:xfrm>
          <a:prstGeom prst="rect">
            <a:avLst/>
          </a:prstGeom>
          <a:noFill/>
        </p:spPr>
      </p:pic>
      <p:sp>
        <p:nvSpPr>
          <p:cNvPr id="22630" name="Text Box 102"/>
          <p:cNvSpPr txBox="1">
            <a:spLocks noChangeArrowheads="1"/>
          </p:cNvSpPr>
          <p:nvPr/>
        </p:nvSpPr>
        <p:spPr bwMode="auto">
          <a:xfrm>
            <a:off x="5143504" y="3357562"/>
            <a:ext cx="14398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dirty="0">
                <a:solidFill>
                  <a:srgbClr val="580058"/>
                </a:solidFill>
                <a:latin typeface="Arial Narrow" pitchFamily="34" charset="0"/>
              </a:rPr>
              <a:t>из г. </a:t>
            </a:r>
            <a:r>
              <a:rPr lang="ru-RU" sz="1800" dirty="0" err="1">
                <a:solidFill>
                  <a:srgbClr val="580058"/>
                </a:solidFill>
                <a:latin typeface="Arial Narrow" pitchFamily="34" charset="0"/>
              </a:rPr>
              <a:t>Милета</a:t>
            </a:r>
            <a:endParaRPr lang="ru-RU" sz="1400" dirty="0">
              <a:solidFill>
                <a:srgbClr val="580058"/>
              </a:solidFill>
              <a:latin typeface="Arial Narrow" pitchFamily="34" charset="0"/>
            </a:endParaRPr>
          </a:p>
        </p:txBody>
      </p:sp>
      <p:pic>
        <p:nvPicPr>
          <p:cNvPr id="22633" name="Picture 105" descr="монеты-с-Родоса"/>
          <p:cNvPicPr>
            <a:picLocks noChangeAspect="1" noChangeArrowheads="1"/>
          </p:cNvPicPr>
          <p:nvPr/>
        </p:nvPicPr>
        <p:blipFill>
          <a:blip r:embed="rId5">
            <a:lum bright="-6000" contrast="6000"/>
          </a:blip>
          <a:srcRect/>
          <a:stretch>
            <a:fillRect/>
          </a:stretch>
        </p:blipFill>
        <p:spPr bwMode="auto">
          <a:xfrm>
            <a:off x="3929058" y="5000636"/>
            <a:ext cx="1871662" cy="1598613"/>
          </a:xfrm>
          <a:prstGeom prst="rect">
            <a:avLst/>
          </a:prstGeom>
          <a:noFill/>
        </p:spPr>
      </p:pic>
      <p:sp>
        <p:nvSpPr>
          <p:cNvPr id="22634" name="Text Box 106"/>
          <p:cNvSpPr txBox="1">
            <a:spLocks noChangeArrowheads="1"/>
          </p:cNvSpPr>
          <p:nvPr/>
        </p:nvSpPr>
        <p:spPr bwMode="auto">
          <a:xfrm>
            <a:off x="3643306" y="4500570"/>
            <a:ext cx="15128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dirty="0">
                <a:solidFill>
                  <a:srgbClr val="580058"/>
                </a:solidFill>
                <a:latin typeface="Arial Narrow" pitchFamily="34" charset="0"/>
              </a:rPr>
              <a:t>Монеты</a:t>
            </a:r>
            <a:endParaRPr lang="ru-RU" sz="1400" dirty="0">
              <a:solidFill>
                <a:srgbClr val="580058"/>
              </a:solidFill>
              <a:latin typeface="Arial Narrow" pitchFamily="34" charset="0"/>
            </a:endParaRPr>
          </a:p>
        </p:txBody>
      </p:sp>
      <p:sp>
        <p:nvSpPr>
          <p:cNvPr id="22635" name="Text Box 107"/>
          <p:cNvSpPr txBox="1">
            <a:spLocks noChangeArrowheads="1"/>
          </p:cNvSpPr>
          <p:nvPr/>
        </p:nvSpPr>
        <p:spPr bwMode="auto">
          <a:xfrm>
            <a:off x="4000496" y="6215082"/>
            <a:ext cx="1439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dirty="0">
                <a:solidFill>
                  <a:srgbClr val="580058"/>
                </a:solidFill>
                <a:latin typeface="Arial Narrow" pitchFamily="34" charset="0"/>
              </a:rPr>
              <a:t>с о. Родос</a:t>
            </a:r>
            <a:endParaRPr lang="ru-RU" sz="1400" dirty="0">
              <a:solidFill>
                <a:srgbClr val="580058"/>
              </a:solidFill>
              <a:latin typeface="Arial Narrow" pitchFamily="34" charset="0"/>
            </a:endParaRPr>
          </a:p>
        </p:txBody>
      </p:sp>
      <p:cxnSp>
        <p:nvCxnSpPr>
          <p:cNvPr id="83" name="Прямая со стрелкой 82"/>
          <p:cNvCxnSpPr>
            <a:stCxn id="22541" idx="2"/>
            <a:endCxn id="22544" idx="6"/>
          </p:cNvCxnSpPr>
          <p:nvPr/>
        </p:nvCxnSpPr>
        <p:spPr bwMode="auto">
          <a:xfrm rot="10800000">
            <a:off x="3922713" y="2832102"/>
            <a:ext cx="1154112" cy="53975"/>
          </a:xfrm>
          <a:prstGeom prst="straightConnector1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rgbClr val="FFFFE3">
                  <a:alpha val="67999"/>
                </a:srgbClr>
              </a:gs>
            </a:gsLst>
            <a:path path="rect">
              <a:fillToRect l="50000" t="50000" r="50000" b="50000"/>
            </a:path>
          </a:gra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Прямоугольник 84"/>
          <p:cNvSpPr/>
          <p:nvPr/>
        </p:nvSpPr>
        <p:spPr bwMode="auto">
          <a:xfrm>
            <a:off x="142844" y="785794"/>
            <a:ext cx="5072098" cy="1015663"/>
          </a:xfrm>
          <a:prstGeom prst="rect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rgbClr val="FFFFE3">
                  <a:alpha val="67999"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Греки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стремились наладить торговые отношения с местным населением. Что вывозили купцы из колоний?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Пирей"/>
          <p:cNvPicPr/>
          <p:nvPr/>
        </p:nvPicPr>
        <p:blipFill>
          <a:blip r:embed="rId6">
            <a:lum bright="-6000" contrast="6000"/>
          </a:blip>
          <a:srcRect l="30646" t="50308" r="51823" b="7820"/>
          <a:stretch>
            <a:fillRect/>
          </a:stretch>
        </p:blipFill>
        <p:spPr bwMode="auto">
          <a:xfrm>
            <a:off x="5929322" y="4410075"/>
            <a:ext cx="1362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2" grpId="0" animBg="1"/>
      <p:bldP spid="22613" grpId="0"/>
      <p:bldP spid="22615" grpId="0"/>
      <p:bldP spid="22616" grpId="0"/>
      <p:bldP spid="22617" grpId="0"/>
      <p:bldP spid="22628" grpId="0"/>
      <p:bldP spid="22630" grpId="0"/>
      <p:bldP spid="22634" grpId="0"/>
      <p:bldP spid="226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0" name="Rectangle 96"/>
          <p:cNvSpPr>
            <a:spLocks noChangeArrowheads="1"/>
          </p:cNvSpPr>
          <p:nvPr/>
        </p:nvSpPr>
        <p:spPr bwMode="auto">
          <a:xfrm>
            <a:off x="5064125" y="3328988"/>
            <a:ext cx="3513138" cy="2663825"/>
          </a:xfrm>
          <a:prstGeom prst="rect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rgbClr val="FFFFE3">
                  <a:alpha val="67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1578" name="Group 74"/>
          <p:cNvGrpSpPr>
            <a:grpSpLocks/>
          </p:cNvGrpSpPr>
          <p:nvPr/>
        </p:nvGrpSpPr>
        <p:grpSpPr bwMode="auto">
          <a:xfrm>
            <a:off x="5148263" y="1917700"/>
            <a:ext cx="3311525" cy="720725"/>
            <a:chOff x="3334" y="1207"/>
            <a:chExt cx="2086" cy="454"/>
          </a:xfrm>
        </p:grpSpPr>
        <p:sp>
          <p:nvSpPr>
            <p:cNvPr id="21574" name="Oval 70"/>
            <p:cNvSpPr>
              <a:spLocks noChangeArrowheads="1"/>
            </p:cNvSpPr>
            <p:nvPr/>
          </p:nvSpPr>
          <p:spPr bwMode="auto">
            <a:xfrm>
              <a:off x="3334" y="1207"/>
              <a:ext cx="2086" cy="45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7999"/>
                  </a:schemeClr>
                </a:gs>
                <a:gs pos="100000">
                  <a:srgbClr val="FFFFE3">
                    <a:alpha val="67999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1566" name="Text Box 62"/>
            <p:cNvSpPr txBox="1">
              <a:spLocks noChangeArrowheads="1"/>
            </p:cNvSpPr>
            <p:nvPr/>
          </p:nvSpPr>
          <p:spPr bwMode="auto">
            <a:xfrm>
              <a:off x="3696" y="1290"/>
              <a:ext cx="136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solidFill>
                    <a:srgbClr val="000096"/>
                  </a:solidFill>
                  <a:latin typeface="Arial Narrow" pitchFamily="34" charset="0"/>
                </a:rPr>
                <a:t>в колонии</a:t>
              </a:r>
            </a:p>
          </p:txBody>
        </p:sp>
      </p:grpSp>
      <p:sp>
        <p:nvSpPr>
          <p:cNvPr id="21562" name="WordArt 58"/>
          <p:cNvSpPr>
            <a:spLocks noChangeArrowheads="1" noChangeShapeType="1" noTextEdit="1"/>
          </p:cNvSpPr>
          <p:nvPr/>
        </p:nvSpPr>
        <p:spPr bwMode="auto">
          <a:xfrm>
            <a:off x="1071538" y="214290"/>
            <a:ext cx="7215237" cy="5492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ТОРГОВЛИ:</a:t>
            </a:r>
            <a:endParaRPr lang="ru-RU" sz="3200" kern="10" dirty="0">
              <a:ln w="9525">
                <a:solidFill>
                  <a:srgbClr val="3333CC"/>
                </a:solidFill>
                <a:round/>
                <a:headEnd/>
                <a:tailEnd/>
              </a:ln>
              <a:solidFill>
                <a:srgbClr val="0000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77" name="Group 73"/>
          <p:cNvGrpSpPr>
            <a:grpSpLocks/>
          </p:cNvGrpSpPr>
          <p:nvPr/>
        </p:nvGrpSpPr>
        <p:grpSpPr bwMode="auto">
          <a:xfrm>
            <a:off x="755650" y="1844675"/>
            <a:ext cx="3384550" cy="720725"/>
            <a:chOff x="476" y="1207"/>
            <a:chExt cx="2132" cy="454"/>
          </a:xfrm>
        </p:grpSpPr>
        <p:sp>
          <p:nvSpPr>
            <p:cNvPr id="21565" name="Oval 61"/>
            <p:cNvSpPr>
              <a:spLocks noChangeArrowheads="1"/>
            </p:cNvSpPr>
            <p:nvPr/>
          </p:nvSpPr>
          <p:spPr bwMode="auto">
            <a:xfrm>
              <a:off x="476" y="1207"/>
              <a:ext cx="2086" cy="45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7999"/>
                  </a:schemeClr>
                </a:gs>
                <a:gs pos="100000">
                  <a:srgbClr val="FFFFE3">
                    <a:alpha val="67999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1569" name="Text Box 65"/>
            <p:cNvSpPr txBox="1">
              <a:spLocks noChangeArrowheads="1"/>
            </p:cNvSpPr>
            <p:nvPr/>
          </p:nvSpPr>
          <p:spPr bwMode="auto">
            <a:xfrm>
              <a:off x="476" y="1282"/>
              <a:ext cx="213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dirty="0">
                  <a:solidFill>
                    <a:srgbClr val="000096"/>
                  </a:solidFill>
                  <a:latin typeface="Arial Narrow" pitchFamily="34" charset="0"/>
                </a:rPr>
                <a:t>из городов Греции</a:t>
              </a:r>
            </a:p>
          </p:txBody>
        </p:sp>
      </p:grpSp>
      <p:sp>
        <p:nvSpPr>
          <p:cNvPr id="21572" name="Text Box 68"/>
          <p:cNvSpPr txBox="1">
            <a:spLocks noChangeArrowheads="1"/>
          </p:cNvSpPr>
          <p:nvPr/>
        </p:nvSpPr>
        <p:spPr bwMode="auto">
          <a:xfrm>
            <a:off x="323850" y="836613"/>
            <a:ext cx="51117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990033"/>
                </a:solidFill>
                <a:latin typeface="Arial Narrow" pitchFamily="34" charset="0"/>
              </a:rPr>
              <a:t>Греческие купцы привозили:</a:t>
            </a:r>
          </a:p>
        </p:txBody>
      </p:sp>
      <p:sp>
        <p:nvSpPr>
          <p:cNvPr id="21593" name="Text Box 89"/>
          <p:cNvSpPr txBox="1">
            <a:spLocks noChangeArrowheads="1"/>
          </p:cNvSpPr>
          <p:nvPr/>
        </p:nvSpPr>
        <p:spPr bwMode="auto">
          <a:xfrm>
            <a:off x="5062538" y="2752725"/>
            <a:ext cx="3529012" cy="457200"/>
          </a:xfrm>
          <a:prstGeom prst="rect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rgbClr val="FFFFE3">
                  <a:alpha val="67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   оливковое масло, вино</a:t>
            </a:r>
          </a:p>
        </p:txBody>
      </p:sp>
      <p:sp>
        <p:nvSpPr>
          <p:cNvPr id="21594" name="Text Box 90"/>
          <p:cNvSpPr txBox="1">
            <a:spLocks noChangeArrowheads="1"/>
          </p:cNvSpPr>
          <p:nvPr/>
        </p:nvSpPr>
        <p:spPr bwMode="auto">
          <a:xfrm>
            <a:off x="5064125" y="3402013"/>
            <a:ext cx="2808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   изделия ремесла:</a:t>
            </a:r>
          </a:p>
        </p:txBody>
      </p:sp>
      <p:sp>
        <p:nvSpPr>
          <p:cNvPr id="21595" name="Text Box 91"/>
          <p:cNvSpPr txBox="1">
            <a:spLocks noChangeArrowheads="1"/>
          </p:cNvSpPr>
          <p:nvPr/>
        </p:nvSpPr>
        <p:spPr bwMode="auto">
          <a:xfrm>
            <a:off x="5783263" y="3905250"/>
            <a:ext cx="14414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оружие</a:t>
            </a:r>
          </a:p>
        </p:txBody>
      </p:sp>
      <p:sp>
        <p:nvSpPr>
          <p:cNvPr id="21596" name="Text Box 92"/>
          <p:cNvSpPr txBox="1">
            <a:spLocks noChangeArrowheads="1"/>
          </p:cNvSpPr>
          <p:nvPr/>
        </p:nvSpPr>
        <p:spPr bwMode="auto">
          <a:xfrm>
            <a:off x="5784850" y="4456113"/>
            <a:ext cx="1295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ва</a:t>
            </a:r>
            <a:r>
              <a:rPr lang="ru-RU" sz="2400">
                <a:solidFill>
                  <a:srgbClr val="580058"/>
                </a:solidFill>
                <a:latin typeface="Arial Unicode MS" pitchFamily="34" charset="-128"/>
              </a:rPr>
              <a:t>з</a:t>
            </a: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ы</a:t>
            </a:r>
          </a:p>
        </p:txBody>
      </p:sp>
      <p:sp>
        <p:nvSpPr>
          <p:cNvPr id="21597" name="Text Box 93"/>
          <p:cNvSpPr txBox="1">
            <a:spLocks noChangeArrowheads="1"/>
          </p:cNvSpPr>
          <p:nvPr/>
        </p:nvSpPr>
        <p:spPr bwMode="auto">
          <a:xfrm>
            <a:off x="5756275" y="4986338"/>
            <a:ext cx="273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статуи из мрамора</a:t>
            </a:r>
          </a:p>
        </p:txBody>
      </p:sp>
      <p:sp>
        <p:nvSpPr>
          <p:cNvPr id="21601" name="Text Box 97"/>
          <p:cNvSpPr txBox="1">
            <a:spLocks noChangeArrowheads="1"/>
          </p:cNvSpPr>
          <p:nvPr/>
        </p:nvSpPr>
        <p:spPr bwMode="auto">
          <a:xfrm>
            <a:off x="5783263" y="5489575"/>
            <a:ext cx="11525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rgbClr val="580058"/>
                </a:solidFill>
                <a:latin typeface="Arial Narrow" pitchFamily="34" charset="0"/>
              </a:rPr>
              <a:t> ткани</a:t>
            </a:r>
          </a:p>
        </p:txBody>
      </p:sp>
      <p:sp>
        <p:nvSpPr>
          <p:cNvPr id="21606" name="Oval 102"/>
          <p:cNvSpPr>
            <a:spLocks noChangeArrowheads="1"/>
          </p:cNvSpPr>
          <p:nvPr/>
        </p:nvSpPr>
        <p:spPr bwMode="auto">
          <a:xfrm>
            <a:off x="5207000" y="2968625"/>
            <a:ext cx="130175" cy="115888"/>
          </a:xfrm>
          <a:prstGeom prst="ellipse">
            <a:avLst/>
          </a:prstGeom>
          <a:solidFill>
            <a:srgbClr val="420042">
              <a:alpha val="67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1607" name="Oval 103"/>
          <p:cNvSpPr>
            <a:spLocks noChangeArrowheads="1"/>
          </p:cNvSpPr>
          <p:nvPr/>
        </p:nvSpPr>
        <p:spPr bwMode="auto">
          <a:xfrm>
            <a:off x="5221288" y="3575050"/>
            <a:ext cx="130175" cy="115888"/>
          </a:xfrm>
          <a:prstGeom prst="ellipse">
            <a:avLst/>
          </a:prstGeom>
          <a:solidFill>
            <a:srgbClr val="420042">
              <a:alpha val="67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21663" name="Picture 159" descr="амфора-древня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487863"/>
            <a:ext cx="1438275" cy="2205037"/>
          </a:xfrm>
          <a:prstGeom prst="rect">
            <a:avLst/>
          </a:prstGeom>
          <a:noFill/>
        </p:spPr>
      </p:pic>
      <p:sp>
        <p:nvSpPr>
          <p:cNvPr id="21664" name="Text Box 160"/>
          <p:cNvSpPr txBox="1">
            <a:spLocks noChangeArrowheads="1"/>
          </p:cNvSpPr>
          <p:nvPr/>
        </p:nvSpPr>
        <p:spPr bwMode="auto">
          <a:xfrm>
            <a:off x="5003800" y="6021388"/>
            <a:ext cx="3529013" cy="671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Амфора – </a:t>
            </a:r>
            <a:r>
              <a:rPr lang="ru-RU" sz="1800" dirty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сосуд для хранения вина или масла</a:t>
            </a:r>
            <a:endParaRPr lang="ru-RU" sz="1400" dirty="0">
              <a:solidFill>
                <a:srgbClr val="0000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668" name="Picture 164" descr="Статуя-2"/>
          <p:cNvPicPr>
            <a:picLocks noChangeAspect="1" noChangeArrowheads="1"/>
          </p:cNvPicPr>
          <p:nvPr/>
        </p:nvPicPr>
        <p:blipFill>
          <a:blip r:embed="rId4">
            <a:lum bright="6000" contrast="12000"/>
          </a:blip>
          <a:srcRect/>
          <a:stretch>
            <a:fillRect/>
          </a:stretch>
        </p:blipFill>
        <p:spPr bwMode="auto">
          <a:xfrm>
            <a:off x="250825" y="2276475"/>
            <a:ext cx="2009775" cy="4292600"/>
          </a:xfrm>
          <a:prstGeom prst="rect">
            <a:avLst/>
          </a:prstGeom>
          <a:noFill/>
        </p:spPr>
      </p:pic>
      <p:pic>
        <p:nvPicPr>
          <p:cNvPr id="21666" name="Picture 162" descr="сбор-оливок-мал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 bwMode="auto">
          <a:xfrm>
            <a:off x="1331913" y="4508500"/>
            <a:ext cx="1438275" cy="2165350"/>
          </a:xfrm>
          <a:prstGeom prst="rect">
            <a:avLst/>
          </a:prstGeom>
          <a:noFill/>
        </p:spPr>
      </p:pic>
      <p:pic>
        <p:nvPicPr>
          <p:cNvPr id="21665" name="Picture 161" descr="кратер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5375275"/>
            <a:ext cx="1512887" cy="1482725"/>
          </a:xfrm>
          <a:prstGeom prst="rect">
            <a:avLst/>
          </a:prstGeom>
          <a:noFill/>
        </p:spPr>
      </p:pic>
      <p:pic>
        <p:nvPicPr>
          <p:cNvPr id="21669" name="Picture 165" descr="афинская монетка"/>
          <p:cNvPicPr>
            <a:picLocks noChangeAspect="1" noChangeArrowheads="1"/>
          </p:cNvPicPr>
          <p:nvPr/>
        </p:nvPicPr>
        <p:blipFill>
          <a:blip r:embed="rId7">
            <a:lum contrast="6000"/>
          </a:blip>
          <a:srcRect/>
          <a:stretch>
            <a:fillRect/>
          </a:stretch>
        </p:blipFill>
        <p:spPr bwMode="auto">
          <a:xfrm>
            <a:off x="3286116" y="3286124"/>
            <a:ext cx="720725" cy="712788"/>
          </a:xfrm>
          <a:prstGeom prst="rect">
            <a:avLst/>
          </a:prstGeom>
          <a:noFill/>
        </p:spPr>
      </p:pic>
      <p:pic>
        <p:nvPicPr>
          <p:cNvPr id="21670" name="Picture 166" descr="монеточ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91008">
            <a:off x="2396473" y="3042590"/>
            <a:ext cx="808037" cy="792163"/>
          </a:xfrm>
          <a:prstGeom prst="rect">
            <a:avLst/>
          </a:prstGeom>
          <a:noFill/>
        </p:spPr>
      </p:pic>
      <p:sp>
        <p:nvSpPr>
          <p:cNvPr id="21671" name="Text Box 167"/>
          <p:cNvSpPr txBox="1">
            <a:spLocks noChangeArrowheads="1"/>
          </p:cNvSpPr>
          <p:nvPr/>
        </p:nvSpPr>
        <p:spPr bwMode="auto">
          <a:xfrm>
            <a:off x="2643174" y="2714620"/>
            <a:ext cx="18716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dirty="0">
                <a:solidFill>
                  <a:srgbClr val="580058"/>
                </a:solidFill>
                <a:latin typeface="Arial Narrow" pitchFamily="34" charset="0"/>
              </a:rPr>
              <a:t>Монеты</a:t>
            </a:r>
            <a:r>
              <a:rPr lang="en-US" sz="1800" dirty="0">
                <a:solidFill>
                  <a:srgbClr val="580058"/>
                </a:solidFill>
                <a:latin typeface="Arial Narrow" pitchFamily="34" charset="0"/>
              </a:rPr>
              <a:t> </a:t>
            </a:r>
            <a:r>
              <a:rPr lang="ru-RU" sz="1800" dirty="0">
                <a:solidFill>
                  <a:srgbClr val="580058"/>
                </a:solidFill>
                <a:latin typeface="Arial Narrow" pitchFamily="34" charset="0"/>
              </a:rPr>
              <a:t>из Афин </a:t>
            </a:r>
            <a:endParaRPr lang="ru-RU" sz="1400" dirty="0">
              <a:solidFill>
                <a:srgbClr val="580058"/>
              </a:solidFill>
              <a:latin typeface="Arial Narrow" pitchFamily="34" charset="0"/>
            </a:endParaRPr>
          </a:p>
        </p:txBody>
      </p:sp>
      <p:cxnSp>
        <p:nvCxnSpPr>
          <p:cNvPr id="86" name="Прямая со стрелкой 85"/>
          <p:cNvCxnSpPr>
            <a:stCxn id="21565" idx="6"/>
            <a:endCxn id="21574" idx="2"/>
          </p:cNvCxnSpPr>
          <p:nvPr/>
        </p:nvCxnSpPr>
        <p:spPr bwMode="auto">
          <a:xfrm>
            <a:off x="4067175" y="2205038"/>
            <a:ext cx="1081088" cy="73025"/>
          </a:xfrm>
          <a:prstGeom prst="straightConnector1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rgbClr val="FFFFE3">
                  <a:alpha val="67999"/>
                </a:srgbClr>
              </a:gs>
            </a:gsLst>
            <a:path path="rect">
              <a:fillToRect l="50000" t="50000" r="50000" b="50000"/>
            </a:path>
          </a:gra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8" name="Рисунок 27" descr="340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3174" y="4000504"/>
            <a:ext cx="1143008" cy="12144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0" grpId="0" animBg="1"/>
      <p:bldP spid="21593" grpId="0" animBg="1"/>
      <p:bldP spid="21594" grpId="0"/>
      <p:bldP spid="21595" grpId="0"/>
      <p:bldP spid="21596" grpId="0"/>
      <p:bldP spid="21597" grpId="0"/>
      <p:bldP spid="21601" grpId="0"/>
      <p:bldP spid="21606" grpId="0" animBg="1"/>
      <p:bldP spid="21607" grpId="0" animBg="1"/>
      <p:bldP spid="21664" grpId="0"/>
      <p:bldP spid="216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98"/>
          </a:xfrm>
        </p:spPr>
        <p:txBody>
          <a:bodyPr/>
          <a:lstStyle/>
          <a:p>
            <a:r>
              <a:rPr lang="ru-RU" sz="4800" dirty="0" smtClean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Отношения греков с местным населением. Греки и скифы.</a:t>
            </a:r>
            <a:endParaRPr lang="ru-RU" sz="4800" dirty="0">
              <a:solidFill>
                <a:srgbClr val="0000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571612"/>
            <a:ext cx="5000628" cy="500066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Много колоний греки основали на северных берегах Черного моря, на территории современных России и Украины. Одной из этих колоний была Ольвия (что значит "Счастливая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").Этот 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город посетил "отец истории" 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Геродот.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solidFill>
                <a:srgbClr val="0000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47141001_Gerod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652" y="1500174"/>
            <a:ext cx="3960942" cy="43577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4857752" y="5857892"/>
            <a:ext cx="4286248" cy="8309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6"/>
                </a:solidFill>
                <a:effectLst/>
                <a:latin typeface="Times New Roman" pitchFamily="18" charset="0"/>
                <a:cs typeface="Times New Roman" pitchFamily="18" charset="0"/>
              </a:rPr>
              <a:t>Геродот –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96"/>
                </a:solidFill>
                <a:effectLst/>
                <a:latin typeface="Times New Roman" pitchFamily="18" charset="0"/>
                <a:cs typeface="Times New Roman" pitchFamily="18" charset="0"/>
              </a:rPr>
              <a:t> древнегреческий историк.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9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86" name="Picture 110" descr="гребень из скифского курга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284538"/>
            <a:ext cx="2492375" cy="3200400"/>
          </a:xfrm>
          <a:prstGeom prst="rect">
            <a:avLst/>
          </a:prstGeom>
          <a:noFill/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1643042" y="142852"/>
            <a:ext cx="6321439" cy="6191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0" kern="10" dirty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ГРЕКИ  И  </a:t>
            </a:r>
            <a:r>
              <a:rPr lang="ru-RU" sz="3200" b="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СКИФЫ:</a:t>
            </a:r>
            <a:endParaRPr lang="ru-RU" sz="3200" b="0" kern="10" dirty="0">
              <a:ln w="9525">
                <a:solidFill>
                  <a:srgbClr val="3333CC"/>
                </a:solidFill>
                <a:round/>
                <a:headEnd/>
                <a:tailEnd/>
              </a:ln>
              <a:solidFill>
                <a:srgbClr val="0000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90" name="Text Box 114"/>
          <p:cNvSpPr txBox="1">
            <a:spLocks noChangeArrowheads="1"/>
          </p:cNvSpPr>
          <p:nvPr/>
        </p:nvSpPr>
        <p:spPr bwMode="auto">
          <a:xfrm>
            <a:off x="6643702" y="1214422"/>
            <a:ext cx="2232025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580058"/>
                </a:solidFill>
                <a:latin typeface="Arial Narrow" pitchFamily="34" charset="0"/>
              </a:rPr>
              <a:t> </a:t>
            </a:r>
            <a:r>
              <a:rPr lang="ru-RU" dirty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Скифский лучник. </a:t>
            </a:r>
            <a:r>
              <a:rPr lang="ru-RU" sz="1600" dirty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Изображение на древнегреческой вазе</a:t>
            </a:r>
          </a:p>
        </p:txBody>
      </p:sp>
      <p:sp>
        <p:nvSpPr>
          <p:cNvPr id="24691" name="Text Box 115"/>
          <p:cNvSpPr txBox="1">
            <a:spLocks noChangeArrowheads="1"/>
          </p:cNvSpPr>
          <p:nvPr/>
        </p:nvSpPr>
        <p:spPr bwMode="auto">
          <a:xfrm>
            <a:off x="1000100" y="6461125"/>
            <a:ext cx="45005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Золотые вещи из скифских курганов</a:t>
            </a:r>
            <a:endParaRPr lang="ru-RU" sz="1600" dirty="0">
              <a:solidFill>
                <a:srgbClr val="0000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698" name="Group 122"/>
          <p:cNvGrpSpPr>
            <a:grpSpLocks/>
          </p:cNvGrpSpPr>
          <p:nvPr/>
        </p:nvGrpSpPr>
        <p:grpSpPr bwMode="auto">
          <a:xfrm>
            <a:off x="0" y="1071546"/>
            <a:ext cx="5253038" cy="5286395"/>
            <a:chOff x="180" y="675"/>
            <a:chExt cx="3129" cy="3119"/>
          </a:xfrm>
        </p:grpSpPr>
        <p:pic>
          <p:nvPicPr>
            <p:cNvPr id="24651" name="Picture 75" descr="Причерноморье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0" y="675"/>
              <a:ext cx="3129" cy="3109"/>
            </a:xfrm>
            <a:prstGeom prst="rect">
              <a:avLst/>
            </a:prstGeom>
            <a:noFill/>
            <a:ln w="9525">
              <a:solidFill>
                <a:srgbClr val="000096"/>
              </a:solidFill>
              <a:miter lim="800000"/>
              <a:headEnd/>
              <a:tailEnd/>
            </a:ln>
          </p:spPr>
        </p:pic>
        <p:sp>
          <p:nvSpPr>
            <p:cNvPr id="24652" name="Text Box 76"/>
            <p:cNvSpPr txBox="1">
              <a:spLocks noChangeArrowheads="1"/>
            </p:cNvSpPr>
            <p:nvPr/>
          </p:nvSpPr>
          <p:spPr bwMode="auto">
            <a:xfrm>
              <a:off x="1383" y="1162"/>
              <a:ext cx="7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  <a:cs typeface="Arial" charset="0"/>
                </a:rPr>
                <a:t>Ольвия</a:t>
              </a:r>
            </a:p>
          </p:txBody>
        </p:sp>
        <p:sp>
          <p:nvSpPr>
            <p:cNvPr id="24653" name="Oval 77"/>
            <p:cNvSpPr>
              <a:spLocks noChangeArrowheads="1"/>
            </p:cNvSpPr>
            <p:nvPr/>
          </p:nvSpPr>
          <p:spPr bwMode="auto">
            <a:xfrm>
              <a:off x="1856" y="1350"/>
              <a:ext cx="48" cy="48"/>
            </a:xfrm>
            <a:prstGeom prst="ellipse">
              <a:avLst/>
            </a:prstGeom>
            <a:solidFill>
              <a:srgbClr val="DA2A00"/>
            </a:solidFill>
            <a:ln w="9525">
              <a:solidFill>
                <a:srgbClr val="DA2A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4" name="Text Box 78"/>
            <p:cNvSpPr txBox="1">
              <a:spLocks noChangeArrowheads="1"/>
            </p:cNvSpPr>
            <p:nvPr/>
          </p:nvSpPr>
          <p:spPr bwMode="auto">
            <a:xfrm>
              <a:off x="1701" y="1838"/>
              <a:ext cx="127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 dirty="0">
                  <a:solidFill>
                    <a:srgbClr val="000096"/>
                  </a:solidFill>
                  <a:latin typeface="Times New Roman" pitchFamily="18" charset="0"/>
                  <a:cs typeface="Times New Roman" pitchFamily="18" charset="0"/>
                </a:rPr>
                <a:t>Черное море</a:t>
              </a:r>
            </a:p>
          </p:txBody>
        </p:sp>
        <p:sp>
          <p:nvSpPr>
            <p:cNvPr id="24655" name="Text Box 79"/>
            <p:cNvSpPr txBox="1">
              <a:spLocks noChangeArrowheads="1"/>
            </p:cNvSpPr>
            <p:nvPr/>
          </p:nvSpPr>
          <p:spPr bwMode="auto">
            <a:xfrm rot="3389637">
              <a:off x="733" y="3088"/>
              <a:ext cx="117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dirty="0">
                  <a:solidFill>
                    <a:srgbClr val="000096"/>
                  </a:solidFill>
                  <a:latin typeface="Times New Roman" pitchFamily="18" charset="0"/>
                  <a:cs typeface="Times New Roman" pitchFamily="18" charset="0"/>
                </a:rPr>
                <a:t>Эгейское море</a:t>
              </a:r>
            </a:p>
          </p:txBody>
        </p:sp>
        <p:sp>
          <p:nvSpPr>
            <p:cNvPr id="24688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1610" y="981"/>
              <a:ext cx="1315" cy="4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42301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990033"/>
                  </a:solidFill>
                  <a:latin typeface="Arial"/>
                  <a:cs typeface="Arial"/>
                </a:rPr>
                <a:t>скифы</a:t>
              </a:r>
            </a:p>
          </p:txBody>
        </p:sp>
        <p:sp>
          <p:nvSpPr>
            <p:cNvPr id="24692" name="Text Box 116"/>
            <p:cNvSpPr txBox="1">
              <a:spLocks noChangeArrowheads="1"/>
            </p:cNvSpPr>
            <p:nvPr/>
          </p:nvSpPr>
          <p:spPr bwMode="auto">
            <a:xfrm>
              <a:off x="1474" y="3022"/>
              <a:ext cx="7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  <a:cs typeface="Arial" charset="0"/>
                </a:rPr>
                <a:t>Милет</a:t>
              </a:r>
            </a:p>
          </p:txBody>
        </p:sp>
        <p:sp>
          <p:nvSpPr>
            <p:cNvPr id="24693" name="Oval 117"/>
            <p:cNvSpPr>
              <a:spLocks noChangeArrowheads="1"/>
            </p:cNvSpPr>
            <p:nvPr/>
          </p:nvSpPr>
          <p:spPr bwMode="auto">
            <a:xfrm>
              <a:off x="977" y="3110"/>
              <a:ext cx="48" cy="48"/>
            </a:xfrm>
            <a:prstGeom prst="ellipse">
              <a:avLst/>
            </a:prstGeom>
            <a:solidFill>
              <a:srgbClr val="DA2A00"/>
            </a:solidFill>
            <a:ln w="9525">
              <a:solidFill>
                <a:srgbClr val="DA2A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94" name="Oval 118"/>
            <p:cNvSpPr>
              <a:spLocks noChangeArrowheads="1"/>
            </p:cNvSpPr>
            <p:nvPr/>
          </p:nvSpPr>
          <p:spPr bwMode="auto">
            <a:xfrm>
              <a:off x="1485" y="3174"/>
              <a:ext cx="48" cy="48"/>
            </a:xfrm>
            <a:prstGeom prst="ellipse">
              <a:avLst/>
            </a:prstGeom>
            <a:solidFill>
              <a:srgbClr val="DA2A00"/>
            </a:solidFill>
            <a:ln w="9525">
              <a:solidFill>
                <a:srgbClr val="DA2A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95" name="Text Box 119"/>
            <p:cNvSpPr txBox="1">
              <a:spLocks noChangeArrowheads="1"/>
            </p:cNvSpPr>
            <p:nvPr/>
          </p:nvSpPr>
          <p:spPr bwMode="auto">
            <a:xfrm>
              <a:off x="839" y="3113"/>
              <a:ext cx="45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>
                  <a:latin typeface="Georgia" pitchFamily="18" charset="0"/>
                  <a:cs typeface="Arial" charset="0"/>
                </a:rPr>
                <a:t>Афины</a:t>
              </a:r>
            </a:p>
          </p:txBody>
        </p:sp>
        <p:sp>
          <p:nvSpPr>
            <p:cNvPr id="24696" name="Text Box 120"/>
            <p:cNvSpPr txBox="1">
              <a:spLocks noChangeArrowheads="1"/>
            </p:cNvSpPr>
            <p:nvPr/>
          </p:nvSpPr>
          <p:spPr bwMode="auto">
            <a:xfrm>
              <a:off x="612" y="3191"/>
              <a:ext cx="45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900">
                  <a:latin typeface="Georgia" pitchFamily="18" charset="0"/>
                  <a:cs typeface="Arial" charset="0"/>
                </a:rPr>
                <a:t>Спарта</a:t>
              </a:r>
            </a:p>
          </p:txBody>
        </p:sp>
        <p:sp>
          <p:nvSpPr>
            <p:cNvPr id="24697" name="Oval 121"/>
            <p:cNvSpPr>
              <a:spLocks noChangeArrowheads="1"/>
            </p:cNvSpPr>
            <p:nvPr/>
          </p:nvSpPr>
          <p:spPr bwMode="auto">
            <a:xfrm>
              <a:off x="777" y="3290"/>
              <a:ext cx="48" cy="48"/>
            </a:xfrm>
            <a:prstGeom prst="ellipse">
              <a:avLst/>
            </a:prstGeom>
            <a:solidFill>
              <a:srgbClr val="DA2A00"/>
            </a:solidFill>
            <a:ln w="9525">
              <a:solidFill>
                <a:srgbClr val="DA2A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700" name="Line 124"/>
          <p:cNvSpPr>
            <a:spLocks noChangeShapeType="1"/>
          </p:cNvSpPr>
          <p:nvPr/>
        </p:nvSpPr>
        <p:spPr bwMode="auto">
          <a:xfrm flipV="1">
            <a:off x="2411413" y="2205038"/>
            <a:ext cx="576262" cy="2808287"/>
          </a:xfrm>
          <a:prstGeom prst="line">
            <a:avLst/>
          </a:prstGeom>
          <a:noFill/>
          <a:ln w="28575">
            <a:solidFill>
              <a:srgbClr val="000096"/>
            </a:solidFill>
            <a:prstDash val="dash"/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24703" name="Picture 127" descr="золотая греческая ваза"/>
          <p:cNvPicPr>
            <a:picLocks noChangeAspect="1" noChangeArrowheads="1"/>
          </p:cNvPicPr>
          <p:nvPr/>
        </p:nvPicPr>
        <p:blipFill>
          <a:blip r:embed="rId5">
            <a:lum bright="-6000" contrast="6000"/>
          </a:blip>
          <a:srcRect/>
          <a:stretch>
            <a:fillRect/>
          </a:stretch>
        </p:blipFill>
        <p:spPr bwMode="auto">
          <a:xfrm>
            <a:off x="5643570" y="5037138"/>
            <a:ext cx="1514475" cy="1820862"/>
          </a:xfrm>
          <a:prstGeom prst="rect">
            <a:avLst/>
          </a:prstGeom>
          <a:noFill/>
        </p:spPr>
      </p:pic>
      <p:pic>
        <p:nvPicPr>
          <p:cNvPr id="24704" name="Picture 128" descr="скифский-лучник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928670"/>
            <a:ext cx="2447925" cy="2008188"/>
          </a:xfrm>
          <a:prstGeom prst="rect">
            <a:avLst/>
          </a:prstGeom>
          <a:noFill/>
          <a:effectLst>
            <a:outerShdw dist="45791" dir="12821404" algn="ctr" rotWithShape="0">
              <a:srgbClr val="AFC2FF"/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9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Облако 6"/>
          <p:cNvSpPr/>
          <p:nvPr/>
        </p:nvSpPr>
        <p:spPr bwMode="auto">
          <a:xfrm>
            <a:off x="285720" y="428604"/>
            <a:ext cx="6929486" cy="2014597"/>
          </a:xfrm>
          <a:prstGeom prst="cloud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rgbClr val="FFFFE3">
                  <a:alpha val="67999"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Ниже приведена  часть легенды о скифском царе Скиле, записанная Геродотом. Прочитав её, ответьте на вопросы:</a:t>
            </a:r>
          </a:p>
        </p:txBody>
      </p:sp>
      <p:sp>
        <p:nvSpPr>
          <p:cNvPr id="17" name="Выноска-облако 16"/>
          <p:cNvSpPr/>
          <p:nvPr/>
        </p:nvSpPr>
        <p:spPr bwMode="auto">
          <a:xfrm>
            <a:off x="2071670" y="3214686"/>
            <a:ext cx="6357982" cy="3420130"/>
          </a:xfrm>
          <a:prstGeom prst="cloudCallout">
            <a:avLst>
              <a:gd name="adj1" fmla="val -48599"/>
              <a:gd name="adj2" fmla="val -69386"/>
            </a:avLst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rgbClr val="FFFFE3">
                  <a:alpha val="67999"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6"/>
                </a:solidFill>
                <a:effectLst/>
                <a:latin typeface="Times New Roman" pitchFamily="18" charset="0"/>
                <a:cs typeface="Times New Roman" pitchFamily="18" charset="0"/>
              </a:rPr>
              <a:t>Как Геродот описывает </a:t>
            </a:r>
            <a:r>
              <a:rPr lang="ru-RU" sz="2800" dirty="0" smtClean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обычаи (нравы)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6"/>
                </a:solidFill>
                <a:effectLst/>
                <a:latin typeface="Times New Roman" pitchFamily="18" charset="0"/>
                <a:cs typeface="Times New Roman" pitchFamily="18" charset="0"/>
              </a:rPr>
              <a:t>греков? Как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96"/>
                </a:solidFill>
                <a:effectLst/>
                <a:latin typeface="Times New Roman" pitchFamily="18" charset="0"/>
                <a:cs typeface="Times New Roman" pitchFamily="18" charset="0"/>
              </a:rPr>
              <a:t> они повлияли на </a:t>
            </a:r>
            <a:r>
              <a:rPr lang="ru-RU" sz="2800" dirty="0" smtClean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образ жизни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96"/>
                </a:solidFill>
                <a:effectLst/>
                <a:latin typeface="Times New Roman" pitchFamily="18" charset="0"/>
                <a:cs typeface="Times New Roman" pitchFamily="18" charset="0"/>
              </a:rPr>
              <a:t> местного населения?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9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 bwMode="auto">
          <a:xfrm>
            <a:off x="357158" y="214290"/>
            <a:ext cx="8501122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9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 bwMode="auto">
          <a:xfrm>
            <a:off x="0" y="0"/>
            <a:ext cx="9144000" cy="6858000"/>
          </a:xfrm>
          <a:prstGeom prst="verticalScroll">
            <a:avLst>
              <a:gd name="adj" fmla="val 12888"/>
            </a:avLst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rgbClr val="FFFFE3">
                  <a:alpha val="67999"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 smtClean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«…У Ариапифа, царя скифов, был в числе других сыновей Скил. Он родился от женщины из Истрии…не от туземки, мать научила его греческому языку и письму. Некоторое время спустя …Скил наследовал царскую власть и жену отца…Управляя скифами, Скил не был доволен скифским образом жизни, но гораздо больше склонялся к эллинским обычаям вследствие воспитания, которое он получил….Всякий раз, как Скил вел войско скифов к городу греков и приходил к ним, он оставлял войско , сам же проходил за городскую стену и запирал ворота. Сняв с себя скифскую одежду, он надевал эллинское платье….в котором он шел на рыночную площадь, за ним не следовали телохранители…(ворота же охраняли)…</a:t>
            </a:r>
          </a:p>
          <a:p>
            <a:r>
              <a:rPr lang="ru-RU" sz="1800" dirty="0" smtClean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 И во всем остальном он пользовался эллинским образом жизни и приносил жертвы богам по законам эллинов…. и дом построил себе со сфинксами и грифами из белого камня и женился там на местной женщине…Пожелал он быть посвященным в таинства Диониса Вакхического…А скифы презирают эллинов за вакхическое исступление…когда скифы узнали об этом, они сочли это очень большим несчастьем…»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428596" y="928670"/>
            <a:ext cx="8358246" cy="48320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 полисе существовали рынки, храмы, были свои отряды воинов, чеканились свои монеты;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Греки, покинув </a:t>
            </a:r>
            <a:r>
              <a:rPr lang="ru-RU" sz="28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свою родину и поселившись в чужой стране, сохраняли свои обычаи, язык, веру в 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богов, </a:t>
            </a:r>
            <a:r>
              <a:rPr lang="ru-RU" sz="28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которые зачастую перенимали местные жители.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Живя в колониях, греки не 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разрывали, не теряли </a:t>
            </a:r>
            <a:r>
              <a:rPr lang="ru-RU" sz="28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связи со своим родным 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городом или землёй.</a:t>
            </a:r>
          </a:p>
          <a:p>
            <a:pPr>
              <a:buFont typeface="Arial" pitchFamily="34" charset="0"/>
              <a:buChar char="•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Местные жители, зачастую были недовольны греками,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однако  перенимали их обычаи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подвергались влиянию греческой культуры.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785786" y="457200"/>
            <a:ext cx="764386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0" kern="10" dirty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ЧТО  ДАЛА  КОЛОНИЗАЦИЯ  </a:t>
            </a:r>
            <a:r>
              <a:rPr lang="ru-RU" sz="3200" b="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ГРЕКАМ?</a:t>
            </a:r>
            <a:endParaRPr lang="ru-RU" sz="3200" b="0" kern="10" dirty="0">
              <a:ln w="9525">
                <a:solidFill>
                  <a:srgbClr val="3333CC"/>
                </a:solidFill>
                <a:round/>
                <a:headEnd/>
                <a:tailEnd/>
              </a:ln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9750" y="1844675"/>
            <a:ext cx="820896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Расширила </a:t>
            </a:r>
            <a:r>
              <a:rPr lang="ru-RU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знания древних греков. Они встретились со множеством новых для них народов, узнали об их обычаях, религии и </a:t>
            </a:r>
            <a:r>
              <a:rPr lang="ru-RU" sz="24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культуре.</a:t>
            </a:r>
            <a:endParaRPr lang="ru-RU" sz="24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9750" y="3398838"/>
            <a:ext cx="820896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Способствовала </a:t>
            </a:r>
            <a:r>
              <a:rPr lang="ru-RU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развитию хозяйства и торговли, а также мореплавания. Росли и богатели новые </a:t>
            </a:r>
            <a:r>
              <a:rPr lang="ru-RU" sz="24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греческие города.</a:t>
            </a:r>
            <a:endParaRPr lang="ru-RU" sz="24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9750" y="4613275"/>
            <a:ext cx="820896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Заставила </a:t>
            </a:r>
            <a:r>
              <a:rPr lang="ru-RU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греков осознать себя единым народом, отличающимся от других народов. 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3850" y="1052513"/>
            <a:ext cx="28082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Колонизация: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 bwMode="auto">
          <a:xfrm>
            <a:off x="642910" y="357166"/>
            <a:ext cx="7715304" cy="1546086"/>
          </a:xfrm>
          <a:prstGeom prst="cloudCallout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rgbClr val="FFFFE3">
                  <a:alpha val="67999"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6"/>
                </a:solidFill>
                <a:effectLst/>
                <a:latin typeface="Times New Roman" pitchFamily="18" charset="0"/>
                <a:cs typeface="Times New Roman" pitchFamily="18" charset="0"/>
              </a:rPr>
              <a:t>Ребята, постарайтесь вспомнить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96"/>
                </a:solidFill>
                <a:effectLst/>
                <a:latin typeface="Times New Roman" pitchFamily="18" charset="0"/>
                <a:cs typeface="Times New Roman" pitchFamily="18" charset="0"/>
              </a:rPr>
              <a:t> что такое колония и кто и зачем ещё до греков основывал свои колонии?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9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 bwMode="auto">
          <a:xfrm>
            <a:off x="785786" y="3071810"/>
            <a:ext cx="7429552" cy="2483108"/>
          </a:xfrm>
          <a:prstGeom prst="cloudCallout">
            <a:avLst>
              <a:gd name="adj1" fmla="val -21431"/>
              <a:gd name="adj2" fmla="val -67630"/>
            </a:avLst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rgbClr val="FFFFE3">
                  <a:alpha val="67999"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Колония – это поселение, основанное на чужой территории.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 Колонии 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ранее основывали мореплаватели для развития торговли, из-за перенаселённости и междоусобиц.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357158" y="571480"/>
            <a:ext cx="8143932" cy="20621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VIII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VI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 веках до нашей эры, когда в Греции возникали полисы, многие люди уезжали далеко за море, чтобы найти новую жизнь в далёких краях.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64331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A7E"/>
                </a:solidFill>
              </a:rPr>
              <a:t>Давайте разберёмся, зачем греки создавали колонии?</a:t>
            </a:r>
            <a:endParaRPr lang="ru-RU" sz="3600" dirty="0">
              <a:solidFill>
                <a:srgbClr val="002A7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395288" y="304800"/>
            <a:ext cx="8424862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0" kern="10" dirty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ПРИЧИНЫ     ГРЕЧЕСКОЙ     </a:t>
            </a:r>
            <a:r>
              <a:rPr lang="ru-RU" sz="3200" b="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КОЛОНИЗАЦИИ:</a:t>
            </a:r>
            <a:endParaRPr lang="ru-RU" sz="3200" b="0" kern="10" dirty="0">
              <a:ln w="9525">
                <a:solidFill>
                  <a:srgbClr val="3333CC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68313" y="2203451"/>
            <a:ext cx="40322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>
              <a:solidFill>
                <a:srgbClr val="000096"/>
              </a:solidFill>
              <a:latin typeface="Arial Narrow" pitchFamily="34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960938" y="3243263"/>
            <a:ext cx="36734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>
              <a:solidFill>
                <a:srgbClr val="000096"/>
              </a:solidFill>
              <a:latin typeface="Arial Narrow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428596" y="1071546"/>
            <a:ext cx="8286808" cy="13234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A7E"/>
                </a:solidFill>
                <a:effectLst/>
                <a:latin typeface="Book Antiqua" pitchFamily="18" charset="0"/>
              </a:rPr>
              <a:t>Перед вами фрагмент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A7E"/>
                </a:solidFill>
                <a:effectLst/>
                <a:latin typeface="Book Antiqua" pitchFamily="18" charset="0"/>
              </a:rPr>
              <a:t> сочинения древнегреческого историка Фукидида. Прочитав его и, опираясь на </a:t>
            </a:r>
            <a:r>
              <a:rPr lang="ru-RU" dirty="0" smtClean="0">
                <a:solidFill>
                  <a:srgbClr val="002A7E"/>
                </a:solidFill>
              </a:rPr>
              <a:t>картинки ниже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A7E"/>
                </a:solidFill>
                <a:effectLst/>
                <a:latin typeface="Book Antiqua" pitchFamily="18" charset="0"/>
              </a:rPr>
              <a:t>, постарайтесь определить основные причины основания греческих колоний.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A7E"/>
              </a:solidFill>
              <a:effectLst/>
              <a:latin typeface="Book Antiqua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500034" y="2071678"/>
            <a:ext cx="8429684" cy="50167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</a:rPr>
              <a:t>«….В Аттике же при скудости ее почвы очень долго не было гражданских междоусобиц, и в этой стране всегда жило одно и то же население. ...самые могущественные изгнанники из всей Эллады</a:t>
            </a:r>
            <a:r>
              <a:rPr lang="ru-RU" b="0" baseline="30000" dirty="0" smtClean="0">
                <a:solidFill>
                  <a:srgbClr val="990033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</a:rPr>
              <a:t>стекались в Афины, где они чувствовали себя в безопасности. Получая права гражданства, эти пришельцы настолько увеличили уже с древних времен население города, что афиняне впоследствии высылали поселения даже в Ионию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</a:rPr>
              <a:t>, поскольку сама Аттика была недостаточно обширна, чтобы вместить такое множество народа.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</a:endParaRPr>
          </a:p>
          <a:p>
            <a:pPr lvl="0" eaLnBrk="0" hangingPunct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</a:rPr>
              <a:t>…эллины стали высылать колонии в заморские страны. Так афиняне заселили Ионию и множество островов, Италию же и Сицилию – большей частью пелопоннесцы,  так же как и некоторые области в остальной Элладе. Все эти поселения были основаны уже после Троянской войны….»</a:t>
            </a:r>
          </a:p>
          <a:p>
            <a:pPr lvl="0" eaLnBrk="0" hangingPunct="0"/>
            <a:r>
              <a:rPr lang="ru-RU" b="0" dirty="0">
                <a:solidFill>
                  <a:srgbClr val="990033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ru-RU" b="0" dirty="0" smtClean="0">
                <a:solidFill>
                  <a:srgbClr val="990033"/>
                </a:solidFill>
                <a:latin typeface="Times New Roman" pitchFamily="18" charset="0"/>
                <a:ea typeface="Times New Roman" pitchFamily="18" charset="0"/>
              </a:rPr>
              <a:t>                                                                            Из «Истории» Фукидида.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lvl="0" eaLnBrk="0" hangingPunct="0"/>
            <a:endParaRPr lang="ru-RU" sz="800" b="0" dirty="0" smtClean="0">
              <a:latin typeface="Times New Roman" pitchFamily="18" charset="0"/>
            </a:endParaRPr>
          </a:p>
          <a:p>
            <a:pPr lvl="0" eaLnBrk="0" hangingPunct="0"/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lvl="0" eaLnBrk="0" hangingPunct="0"/>
            <a:endParaRPr lang="ru-RU" sz="800" b="0" dirty="0" smtClean="0">
              <a:latin typeface="Times New Roman" pitchFamily="18" charset="0"/>
            </a:endParaRPr>
          </a:p>
          <a:p>
            <a:pPr lvl="0" eaLnBrk="0" hangingPunct="0"/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lvl="0" eaLnBrk="0" hangingPunct="0"/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29" name="Rectangle 85"/>
          <p:cNvSpPr>
            <a:spLocks noChangeArrowheads="1"/>
          </p:cNvSpPr>
          <p:nvPr/>
        </p:nvSpPr>
        <p:spPr bwMode="auto">
          <a:xfrm>
            <a:off x="0" y="0"/>
            <a:ext cx="184731" cy="41549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0" dirty="0"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0" dirty="0"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0" dirty="0"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0" dirty="0"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0" dirty="0"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0" dirty="0"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0" dirty="0"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0" dirty="0"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0" dirty="0"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view.jpg"/>
          <p:cNvPicPr>
            <a:picLocks noChangeAspect="1"/>
          </p:cNvPicPr>
          <p:nvPr/>
        </p:nvPicPr>
        <p:blipFill>
          <a:blip r:embed="rId3"/>
          <a:srcRect l="2631" b="1471"/>
          <a:stretch>
            <a:fillRect/>
          </a:stretch>
        </p:blipFill>
        <p:spPr>
          <a:xfrm>
            <a:off x="0" y="2612544"/>
            <a:ext cx="4643438" cy="42454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-214346" y="857232"/>
            <a:ext cx="4500562" cy="10772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6"/>
                </a:solidFill>
                <a:effectLst/>
                <a:latin typeface="Times New Roman" pitchFamily="18" charset="0"/>
                <a:cs typeface="Times New Roman" pitchFamily="18" charset="0"/>
              </a:rPr>
              <a:t>Греческий полис. Рыночная площадь.</a:t>
            </a:r>
          </a:p>
        </p:txBody>
      </p:sp>
      <p:pic>
        <p:nvPicPr>
          <p:cNvPr id="7" name="Рисунок 6" descr="04-image002.jpg"/>
          <p:cNvPicPr>
            <a:picLocks noChangeAspect="1"/>
          </p:cNvPicPr>
          <p:nvPr/>
        </p:nvPicPr>
        <p:blipFill>
          <a:blip r:embed="rId4"/>
          <a:srcRect t="3508"/>
          <a:stretch>
            <a:fillRect/>
          </a:stretch>
        </p:blipFill>
        <p:spPr>
          <a:xfrm>
            <a:off x="4214810" y="0"/>
            <a:ext cx="4929189" cy="37137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5214942" y="4429132"/>
            <a:ext cx="3500462" cy="13849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6"/>
                </a:solidFill>
                <a:effectLst/>
                <a:latin typeface="Times New Roman" pitchFamily="18" charset="0"/>
                <a:cs typeface="Times New Roman" pitchFamily="18" charset="0"/>
              </a:rPr>
              <a:t>Афинское народное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96"/>
                </a:solidFill>
                <a:effectLst/>
                <a:latin typeface="Times New Roman" pitchFamily="18" charset="0"/>
                <a:cs typeface="Times New Roman" pitchFamily="18" charset="0"/>
              </a:rPr>
              <a:t> собрание. Остракизм.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9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ПРИЧИНЫ     ГРЕЧЕСКОЙ     КОЛОНИЗАЦИИ:</a:t>
            </a:r>
            <a:endParaRPr lang="ru-RU" sz="2800" dirty="0"/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14282" y="4214818"/>
            <a:ext cx="4319588" cy="2143140"/>
            <a:chOff x="567" y="3113"/>
            <a:chExt cx="2721" cy="1134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567" y="3113"/>
              <a:ext cx="2721" cy="113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7000"/>
                  </a:schemeClr>
                </a:gs>
                <a:gs pos="100000">
                  <a:srgbClr val="FFFFE3">
                    <a:alpha val="59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632" y="3454"/>
              <a:ext cx="2585" cy="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dirty="0" smtClean="0">
                  <a:solidFill>
                    <a:srgbClr val="000096"/>
                  </a:solidFill>
                  <a:latin typeface="Times New Roman" pitchFamily="18" charset="0"/>
                  <a:cs typeface="Times New Roman" pitchFamily="18" charset="0"/>
                </a:rPr>
                <a:t>2.Греки </a:t>
              </a:r>
              <a:r>
                <a:rPr lang="ru-RU" dirty="0">
                  <a:solidFill>
                    <a:srgbClr val="000096"/>
                  </a:solidFill>
                  <a:latin typeface="Times New Roman" pitchFamily="18" charset="0"/>
                  <a:cs typeface="Times New Roman" pitchFamily="18" charset="0"/>
                </a:rPr>
                <a:t>стремились </a:t>
              </a:r>
              <a:r>
                <a:rPr lang="ru-RU" dirty="0" smtClean="0">
                  <a:solidFill>
                    <a:srgbClr val="000096"/>
                  </a:solidFill>
                  <a:latin typeface="Times New Roman" pitchFamily="18" charset="0"/>
                  <a:cs typeface="Times New Roman" pitchFamily="18" charset="0"/>
                </a:rPr>
                <a:t>сбыть </a:t>
              </a:r>
              <a:r>
                <a:rPr lang="ru-RU" dirty="0">
                  <a:solidFill>
                    <a:srgbClr val="000096"/>
                  </a:solidFill>
                  <a:latin typeface="Times New Roman" pitchFamily="18" charset="0"/>
                  <a:cs typeface="Times New Roman" pitchFamily="18" charset="0"/>
                </a:rPr>
                <a:t>свою </a:t>
              </a:r>
              <a:r>
                <a:rPr lang="ru-RU" dirty="0" smtClean="0">
                  <a:solidFill>
                    <a:srgbClr val="000096"/>
                  </a:solidFill>
                  <a:latin typeface="Times New Roman" pitchFamily="18" charset="0"/>
                  <a:cs typeface="Times New Roman" pitchFamily="18" charset="0"/>
                </a:rPr>
                <a:t>продукцию </a:t>
              </a:r>
              <a:r>
                <a:rPr lang="ru-RU" dirty="0">
                  <a:solidFill>
                    <a:srgbClr val="000096"/>
                  </a:solidFill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dirty="0" smtClean="0">
                  <a:solidFill>
                    <a:srgbClr val="000096"/>
                  </a:solidFill>
                  <a:latin typeface="Times New Roman" pitchFamily="18" charset="0"/>
                  <a:cs typeface="Times New Roman" pitchFamily="18" charset="0"/>
                </a:rPr>
                <a:t>ремесленные товары</a:t>
              </a:r>
              <a:endParaRPr lang="ru-RU" dirty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Oval 43"/>
          <p:cNvSpPr>
            <a:spLocks noChangeArrowheads="1"/>
          </p:cNvSpPr>
          <p:nvPr/>
        </p:nvSpPr>
        <p:spPr bwMode="auto">
          <a:xfrm>
            <a:off x="4572000" y="2500306"/>
            <a:ext cx="4319587" cy="2293799"/>
          </a:xfrm>
          <a:prstGeom prst="ellipse">
            <a:avLst/>
          </a:prstGeom>
          <a:gradFill rotWithShape="1">
            <a:gsLst>
              <a:gs pos="0">
                <a:schemeClr val="bg1">
                  <a:alpha val="37000"/>
                </a:schemeClr>
              </a:gs>
              <a:gs pos="100000">
                <a:srgbClr val="FFFFE3"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3.Шла борьба между знатью и демосом, и проигравшая сторона должна была покидать свой полис</a:t>
            </a:r>
            <a:endParaRPr lang="ru-RU" dirty="0">
              <a:solidFill>
                <a:srgbClr val="0000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endCxn id="10" idx="0"/>
          </p:cNvCxnSpPr>
          <p:nvPr/>
        </p:nvCxnSpPr>
        <p:spPr bwMode="auto">
          <a:xfrm>
            <a:off x="4929190" y="1000108"/>
            <a:ext cx="1802604" cy="1500198"/>
          </a:xfrm>
          <a:prstGeom prst="straightConnector1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rgbClr val="FFFFE3">
                  <a:alpha val="67999"/>
                </a:srgbClr>
              </a:gs>
            </a:gsLst>
            <a:path path="rect">
              <a:fillToRect l="50000" t="50000" r="50000" b="50000"/>
            </a:path>
          </a:gradFill>
          <a:ln w="76200" cap="flat" cmpd="sng" algn="ctr">
            <a:solidFill>
              <a:srgbClr val="9900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 bwMode="auto">
          <a:xfrm rot="5400000">
            <a:off x="2143108" y="2500306"/>
            <a:ext cx="3643338" cy="357190"/>
          </a:xfrm>
          <a:prstGeom prst="straightConnector1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rgbClr val="FFFFE3">
                  <a:alpha val="67999"/>
                </a:srgbClr>
              </a:gs>
            </a:gsLst>
            <a:path path="rect">
              <a:fillToRect l="50000" t="50000" r="50000" b="50000"/>
            </a:path>
          </a:gradFill>
          <a:ln w="57150" cap="flat" cmpd="sng" algn="ctr">
            <a:solidFill>
              <a:srgbClr val="9900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Oval 43"/>
          <p:cNvSpPr>
            <a:spLocks noChangeArrowheads="1"/>
          </p:cNvSpPr>
          <p:nvPr/>
        </p:nvSpPr>
        <p:spPr bwMode="auto">
          <a:xfrm>
            <a:off x="285720" y="1571612"/>
            <a:ext cx="4319587" cy="2293799"/>
          </a:xfrm>
          <a:prstGeom prst="ellipse">
            <a:avLst/>
          </a:prstGeom>
          <a:gradFill rotWithShape="1">
            <a:gsLst>
              <a:gs pos="0">
                <a:schemeClr val="bg1">
                  <a:alpha val="37000"/>
                </a:schemeClr>
              </a:gs>
              <a:gs pos="100000">
                <a:srgbClr val="FFFFE3"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1.Постоянная нехватка земли в самой Греции из-за перенаселения полисов и возникала угроза голода</a:t>
            </a:r>
            <a:endParaRPr lang="ru-RU" dirty="0">
              <a:solidFill>
                <a:srgbClr val="0000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rot="5400000">
            <a:off x="2285984" y="1142984"/>
            <a:ext cx="714380" cy="142876"/>
          </a:xfrm>
          <a:prstGeom prst="straightConnector1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rgbClr val="FFFFE3">
                  <a:alpha val="67999"/>
                </a:srgbClr>
              </a:gs>
            </a:gsLst>
            <a:path path="rect">
              <a:fillToRect l="50000" t="50000" r="50000" b="50000"/>
            </a:path>
          </a:gradFill>
          <a:ln w="57150" cap="flat" cmpd="sng" algn="ctr">
            <a:solidFill>
              <a:srgbClr val="99003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0" y="785794"/>
            <a:ext cx="9144000" cy="5449908"/>
            <a:chOff x="192" y="604"/>
            <a:chExt cx="5376" cy="3188"/>
          </a:xfrm>
        </p:grpSpPr>
        <p:pic>
          <p:nvPicPr>
            <p:cNvPr id="16389" name="Picture 5" descr="карта0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604"/>
              <a:ext cx="5376" cy="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 rot="846674">
              <a:off x="2064" y="3223"/>
              <a:ext cx="20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Средиземное море</a:t>
              </a:r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3888" y="2448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>
                  <a:latin typeface="Georgia" pitchFamily="18" charset="0"/>
                  <a:cs typeface="Arial" charset="0"/>
                </a:rPr>
                <a:t>Малая Азия</a:t>
              </a:r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4128" y="1584"/>
              <a:ext cx="110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Черное море</a:t>
              </a:r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576" y="345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>
                  <a:latin typeface="Georgia" pitchFamily="18" charset="0"/>
                  <a:cs typeface="Arial" charset="0"/>
                </a:rPr>
                <a:t>Африка</a:t>
              </a: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192" y="1824"/>
              <a:ext cx="75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dirty="0" smtClean="0">
                  <a:latin typeface="Georgia" pitchFamily="18" charset="0"/>
                  <a:cs typeface="Arial" charset="0"/>
                </a:rPr>
                <a:t>Испания</a:t>
              </a:r>
              <a:endParaRPr lang="ru-RU" sz="1600" dirty="0">
                <a:latin typeface="Georgia" pitchFamily="18" charset="0"/>
                <a:cs typeface="Arial" charset="0"/>
              </a:endParaRP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 rot="3044919">
              <a:off x="1833" y="171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>
                  <a:latin typeface="Georgia" pitchFamily="18" charset="0"/>
                  <a:cs typeface="Arial" charset="0"/>
                </a:rPr>
                <a:t>Италия</a:t>
              </a:r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1920" y="2515"/>
              <a:ext cx="7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>
                  <a:latin typeface="Georgia" pitchFamily="18" charset="0"/>
                  <a:cs typeface="Arial" charset="0"/>
                </a:rPr>
                <a:t>о. Сицилия</a:t>
              </a:r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4608" y="3091"/>
              <a:ext cx="7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>
                  <a:latin typeface="Georgia" pitchFamily="18" charset="0"/>
                  <a:cs typeface="Arial" charset="0"/>
                </a:rPr>
                <a:t>о. Кипр</a:t>
              </a:r>
            </a:p>
          </p:txBody>
        </p:sp>
      </p:grp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6153150" y="16557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Ольвия</a:t>
            </a:r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7524750" y="13208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Танаис</a:t>
            </a:r>
          </a:p>
        </p:txBody>
      </p:sp>
      <p:sp>
        <p:nvSpPr>
          <p:cNvPr id="16438" name="Text Box 54"/>
          <p:cNvSpPr txBox="1">
            <a:spLocks noChangeArrowheads="1"/>
          </p:cNvSpPr>
          <p:nvPr/>
        </p:nvSpPr>
        <p:spPr bwMode="auto">
          <a:xfrm>
            <a:off x="7600950" y="1882775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Пантикапей</a:t>
            </a:r>
          </a:p>
        </p:txBody>
      </p:sp>
      <p:sp>
        <p:nvSpPr>
          <p:cNvPr id="16439" name="Text Box 55"/>
          <p:cNvSpPr txBox="1">
            <a:spLocks noChangeArrowheads="1"/>
          </p:cNvSpPr>
          <p:nvPr/>
        </p:nvSpPr>
        <p:spPr bwMode="auto">
          <a:xfrm>
            <a:off x="4476750" y="56642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Кирена</a:t>
            </a:r>
          </a:p>
        </p:txBody>
      </p:sp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3613150" y="3254375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Неаполь</a:t>
            </a:r>
          </a:p>
        </p:txBody>
      </p:sp>
      <p:sp>
        <p:nvSpPr>
          <p:cNvPr id="16442" name="Text Box 58"/>
          <p:cNvSpPr txBox="1">
            <a:spLocks noChangeArrowheads="1"/>
          </p:cNvSpPr>
          <p:nvPr/>
        </p:nvSpPr>
        <p:spPr bwMode="auto">
          <a:xfrm>
            <a:off x="1962150" y="23415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Массалия</a:t>
            </a:r>
            <a:endParaRPr lang="ru-RU" sz="12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16440" name="Text Box 56"/>
          <p:cNvSpPr txBox="1">
            <a:spLocks noChangeArrowheads="1"/>
          </p:cNvSpPr>
          <p:nvPr/>
        </p:nvSpPr>
        <p:spPr bwMode="auto">
          <a:xfrm>
            <a:off x="3486150" y="42926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Сиракузы</a:t>
            </a:r>
          </a:p>
        </p:txBody>
      </p:sp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78687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0" kern="10" dirty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НАПРАВЛЕНИЯ   </a:t>
            </a:r>
            <a:r>
              <a:rPr lang="ru-RU" sz="3200" b="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КОЛОНИЗАЦИИ:</a:t>
            </a:r>
            <a:endParaRPr lang="ru-RU" sz="3200" b="0" kern="10" dirty="0">
              <a:ln w="9525">
                <a:solidFill>
                  <a:srgbClr val="3333CC"/>
                </a:solidFill>
                <a:round/>
                <a:headEnd/>
                <a:tailEnd/>
              </a:ln>
              <a:solidFill>
                <a:srgbClr val="0000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7219950" y="23876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7600950" y="20828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6732588" y="1874838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6991350" y="58928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5162550" y="56642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2038350" y="25400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1657350" y="29210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3590925" y="33401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3790950" y="45212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2495550" y="26162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7981950" y="15494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4248150" y="36068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7600950" y="30734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361950" y="39116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3409950" y="42926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43" name="Oval 59"/>
          <p:cNvSpPr>
            <a:spLocks noChangeArrowheads="1"/>
          </p:cNvSpPr>
          <p:nvPr/>
        </p:nvSpPr>
        <p:spPr bwMode="auto">
          <a:xfrm>
            <a:off x="3851275" y="4221163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47" name="AutoShape 63"/>
          <p:cNvSpPr>
            <a:spLocks noChangeArrowheads="1"/>
          </p:cNvSpPr>
          <p:nvPr/>
        </p:nvSpPr>
        <p:spPr bwMode="auto">
          <a:xfrm rot="39844933">
            <a:off x="5329238" y="2744788"/>
            <a:ext cx="2951162" cy="1008062"/>
          </a:xfrm>
          <a:custGeom>
            <a:avLst/>
            <a:gdLst>
              <a:gd name="G0" fmla="+- -5613555 0 0"/>
              <a:gd name="G1" fmla="+- -9011510 0 0"/>
              <a:gd name="G2" fmla="+- -5613555 0 -9011510"/>
              <a:gd name="G3" fmla="+- 10800 0 0"/>
              <a:gd name="G4" fmla="+- 0 0 -561355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42 0 0"/>
              <a:gd name="G9" fmla="+- 0 0 -9011510"/>
              <a:gd name="G10" fmla="+- 7142 0 2700"/>
              <a:gd name="G11" fmla="cos G10 -5613555"/>
              <a:gd name="G12" fmla="sin G10 -5613555"/>
              <a:gd name="G13" fmla="cos 13500 -5613555"/>
              <a:gd name="G14" fmla="sin 13500 -5613555"/>
              <a:gd name="G15" fmla="+- G11 10800 0"/>
              <a:gd name="G16" fmla="+- G12 10800 0"/>
              <a:gd name="G17" fmla="+- G13 10800 0"/>
              <a:gd name="G18" fmla="+- G14 10800 0"/>
              <a:gd name="G19" fmla="*/ 7142 1 2"/>
              <a:gd name="G20" fmla="+- G19 5400 0"/>
              <a:gd name="G21" fmla="cos G20 -5613555"/>
              <a:gd name="G22" fmla="sin G20 -5613555"/>
              <a:gd name="G23" fmla="+- G21 10800 0"/>
              <a:gd name="G24" fmla="+- G12 G23 G22"/>
              <a:gd name="G25" fmla="+- G22 G23 G11"/>
              <a:gd name="G26" fmla="cos 10800 -5613555"/>
              <a:gd name="G27" fmla="sin 10800 -5613555"/>
              <a:gd name="G28" fmla="cos 7142 -5613555"/>
              <a:gd name="G29" fmla="sin 7142 -561355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011510"/>
              <a:gd name="G36" fmla="sin G34 -9011510"/>
              <a:gd name="G37" fmla="+/ -9011510 -561355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42 G39"/>
              <a:gd name="G43" fmla="sin 714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827 w 21600"/>
              <a:gd name="T5" fmla="*/ 757 h 21600"/>
              <a:gd name="T6" fmla="*/ 4185 w 21600"/>
              <a:gd name="T7" fmla="*/ 4739 h 21600"/>
              <a:gd name="T8" fmla="*/ 8173 w 21600"/>
              <a:gd name="T9" fmla="*/ 4158 h 21600"/>
              <a:gd name="T10" fmla="*/ 11822 w 21600"/>
              <a:gd name="T11" fmla="*/ -2662 h 21600"/>
              <a:gd name="T12" fmla="*/ 15995 w 21600"/>
              <a:gd name="T13" fmla="*/ 2197 h 21600"/>
              <a:gd name="T14" fmla="*/ 11136 w 21600"/>
              <a:gd name="T15" fmla="*/ 63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340" y="3678"/>
                </a:moveTo>
                <a:cubicBezTo>
                  <a:pt x="11160" y="3664"/>
                  <a:pt x="10980" y="3658"/>
                  <a:pt x="10800" y="3658"/>
                </a:cubicBezTo>
                <a:cubicBezTo>
                  <a:pt x="8797" y="3657"/>
                  <a:pt x="6886" y="4498"/>
                  <a:pt x="5533" y="5975"/>
                </a:cubicBezTo>
                <a:lnTo>
                  <a:pt x="2836" y="3504"/>
                </a:lnTo>
                <a:cubicBezTo>
                  <a:pt x="4882" y="1271"/>
                  <a:pt x="7771" y="-1"/>
                  <a:pt x="10800" y="0"/>
                </a:cubicBezTo>
                <a:cubicBezTo>
                  <a:pt x="11072" y="0"/>
                  <a:pt x="11345" y="10"/>
                  <a:pt x="11618" y="31"/>
                </a:cubicBezTo>
                <a:lnTo>
                  <a:pt x="11822" y="-2662"/>
                </a:lnTo>
                <a:lnTo>
                  <a:pt x="15995" y="2197"/>
                </a:lnTo>
                <a:lnTo>
                  <a:pt x="11136" y="6370"/>
                </a:lnTo>
                <a:lnTo>
                  <a:pt x="11340" y="3678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FF4F25">
                  <a:gamma/>
                  <a:shade val="89020"/>
                  <a:invGamma/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49" name="AutoShape 65"/>
          <p:cNvSpPr>
            <a:spLocks noChangeArrowheads="1"/>
          </p:cNvSpPr>
          <p:nvPr/>
        </p:nvSpPr>
        <p:spPr bwMode="auto">
          <a:xfrm rot="-2515364">
            <a:off x="5003800" y="3141663"/>
            <a:ext cx="3851275" cy="1079500"/>
          </a:xfrm>
          <a:custGeom>
            <a:avLst/>
            <a:gdLst>
              <a:gd name="G0" fmla="+- -5613555 0 0"/>
              <a:gd name="G1" fmla="+- -7882957 0 0"/>
              <a:gd name="G2" fmla="+- -5613555 0 -7882957"/>
              <a:gd name="G3" fmla="+- 10800 0 0"/>
              <a:gd name="G4" fmla="+- 0 0 -561355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42 0 0"/>
              <a:gd name="G9" fmla="+- 0 0 -7882957"/>
              <a:gd name="G10" fmla="+- 7142 0 2700"/>
              <a:gd name="G11" fmla="cos G10 -5613555"/>
              <a:gd name="G12" fmla="sin G10 -5613555"/>
              <a:gd name="G13" fmla="cos 13500 -5613555"/>
              <a:gd name="G14" fmla="sin 13500 -5613555"/>
              <a:gd name="G15" fmla="+- G11 10800 0"/>
              <a:gd name="G16" fmla="+- G12 10800 0"/>
              <a:gd name="G17" fmla="+- G13 10800 0"/>
              <a:gd name="G18" fmla="+- G14 10800 0"/>
              <a:gd name="G19" fmla="*/ 7142 1 2"/>
              <a:gd name="G20" fmla="+- G19 5400 0"/>
              <a:gd name="G21" fmla="cos G20 -5613555"/>
              <a:gd name="G22" fmla="sin G20 -5613555"/>
              <a:gd name="G23" fmla="+- G21 10800 0"/>
              <a:gd name="G24" fmla="+- G12 G23 G22"/>
              <a:gd name="G25" fmla="+- G22 G23 G11"/>
              <a:gd name="G26" fmla="cos 10800 -5613555"/>
              <a:gd name="G27" fmla="sin 10800 -5613555"/>
              <a:gd name="G28" fmla="cos 7142 -5613555"/>
              <a:gd name="G29" fmla="sin 7142 -561355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882957"/>
              <a:gd name="G36" fmla="sin G34 -7882957"/>
              <a:gd name="G37" fmla="+/ -7882957 -561355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42 G39"/>
              <a:gd name="G43" fmla="sin 714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375 w 21600"/>
              <a:gd name="T5" fmla="*/ 275 h 21600"/>
              <a:gd name="T6" fmla="*/ 6275 w 21600"/>
              <a:gd name="T7" fmla="*/ 3053 h 21600"/>
              <a:gd name="T8" fmla="*/ 9197 w 21600"/>
              <a:gd name="T9" fmla="*/ 3840 h 21600"/>
              <a:gd name="T10" fmla="*/ 11822 w 21600"/>
              <a:gd name="T11" fmla="*/ -2662 h 21600"/>
              <a:gd name="T12" fmla="*/ 15995 w 21600"/>
              <a:gd name="T13" fmla="*/ 2197 h 21600"/>
              <a:gd name="T14" fmla="*/ 11136 w 21600"/>
              <a:gd name="T15" fmla="*/ 63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340" y="3678"/>
                </a:moveTo>
                <a:cubicBezTo>
                  <a:pt x="11160" y="3664"/>
                  <a:pt x="10980" y="3658"/>
                  <a:pt x="10800" y="3658"/>
                </a:cubicBezTo>
                <a:cubicBezTo>
                  <a:pt x="9534" y="3657"/>
                  <a:pt x="8291" y="3994"/>
                  <a:pt x="7198" y="4632"/>
                </a:cubicBezTo>
                <a:lnTo>
                  <a:pt x="5353" y="1473"/>
                </a:lnTo>
                <a:cubicBezTo>
                  <a:pt x="7006" y="508"/>
                  <a:pt x="8886" y="-1"/>
                  <a:pt x="10800" y="0"/>
                </a:cubicBezTo>
                <a:cubicBezTo>
                  <a:pt x="11072" y="0"/>
                  <a:pt x="11345" y="10"/>
                  <a:pt x="11618" y="31"/>
                </a:cubicBezTo>
                <a:lnTo>
                  <a:pt x="11822" y="-2662"/>
                </a:lnTo>
                <a:lnTo>
                  <a:pt x="15995" y="2197"/>
                </a:lnTo>
                <a:lnTo>
                  <a:pt x="11136" y="6370"/>
                </a:lnTo>
                <a:lnTo>
                  <a:pt x="11340" y="3678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FF4F25">
                  <a:gamma/>
                  <a:shade val="89020"/>
                  <a:invGamma/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50" name="AutoShape 66"/>
          <p:cNvSpPr>
            <a:spLocks noChangeArrowheads="1"/>
          </p:cNvSpPr>
          <p:nvPr/>
        </p:nvSpPr>
        <p:spPr bwMode="auto">
          <a:xfrm rot="11136298">
            <a:off x="3059113" y="3789363"/>
            <a:ext cx="2951162" cy="1008062"/>
          </a:xfrm>
          <a:custGeom>
            <a:avLst/>
            <a:gdLst>
              <a:gd name="G0" fmla="+- -5613555 0 0"/>
              <a:gd name="G1" fmla="+- -8033014 0 0"/>
              <a:gd name="G2" fmla="+- -5613555 0 -8033014"/>
              <a:gd name="G3" fmla="+- 10800 0 0"/>
              <a:gd name="G4" fmla="+- 0 0 -561355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42 0 0"/>
              <a:gd name="G9" fmla="+- 0 0 -8033014"/>
              <a:gd name="G10" fmla="+- 7142 0 2700"/>
              <a:gd name="G11" fmla="cos G10 -5613555"/>
              <a:gd name="G12" fmla="sin G10 -5613555"/>
              <a:gd name="G13" fmla="cos 13500 -5613555"/>
              <a:gd name="G14" fmla="sin 13500 -5613555"/>
              <a:gd name="G15" fmla="+- G11 10800 0"/>
              <a:gd name="G16" fmla="+- G12 10800 0"/>
              <a:gd name="G17" fmla="+- G13 10800 0"/>
              <a:gd name="G18" fmla="+- G14 10800 0"/>
              <a:gd name="G19" fmla="*/ 7142 1 2"/>
              <a:gd name="G20" fmla="+- G19 5400 0"/>
              <a:gd name="G21" fmla="cos G20 -5613555"/>
              <a:gd name="G22" fmla="sin G20 -5613555"/>
              <a:gd name="G23" fmla="+- G21 10800 0"/>
              <a:gd name="G24" fmla="+- G12 G23 G22"/>
              <a:gd name="G25" fmla="+- G22 G23 G11"/>
              <a:gd name="G26" fmla="cos 10800 -5613555"/>
              <a:gd name="G27" fmla="sin 10800 -5613555"/>
              <a:gd name="G28" fmla="cos 7142 -5613555"/>
              <a:gd name="G29" fmla="sin 7142 -561355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8033014"/>
              <a:gd name="G36" fmla="sin G34 -8033014"/>
              <a:gd name="G37" fmla="+/ -8033014 -561355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42 G39"/>
              <a:gd name="G43" fmla="sin 714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166 w 21600"/>
              <a:gd name="T5" fmla="*/ 326 h 21600"/>
              <a:gd name="T6" fmla="*/ 5970 w 21600"/>
              <a:gd name="T7" fmla="*/ 3240 h 21600"/>
              <a:gd name="T8" fmla="*/ 9058 w 21600"/>
              <a:gd name="T9" fmla="*/ 3873 h 21600"/>
              <a:gd name="T10" fmla="*/ 11822 w 21600"/>
              <a:gd name="T11" fmla="*/ -2662 h 21600"/>
              <a:gd name="T12" fmla="*/ 15995 w 21600"/>
              <a:gd name="T13" fmla="*/ 2197 h 21600"/>
              <a:gd name="T14" fmla="*/ 11136 w 21600"/>
              <a:gd name="T15" fmla="*/ 63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340" y="3678"/>
                </a:moveTo>
                <a:cubicBezTo>
                  <a:pt x="11160" y="3664"/>
                  <a:pt x="10980" y="3658"/>
                  <a:pt x="10800" y="3658"/>
                </a:cubicBezTo>
                <a:cubicBezTo>
                  <a:pt x="9437" y="3657"/>
                  <a:pt x="8103" y="4047"/>
                  <a:pt x="6954" y="4781"/>
                </a:cubicBezTo>
                <a:lnTo>
                  <a:pt x="4985" y="1698"/>
                </a:lnTo>
                <a:cubicBezTo>
                  <a:pt x="6721" y="589"/>
                  <a:pt x="8739" y="-1"/>
                  <a:pt x="10800" y="0"/>
                </a:cubicBezTo>
                <a:cubicBezTo>
                  <a:pt x="11072" y="0"/>
                  <a:pt x="11345" y="10"/>
                  <a:pt x="11618" y="31"/>
                </a:cubicBezTo>
                <a:lnTo>
                  <a:pt x="11822" y="-2662"/>
                </a:lnTo>
                <a:lnTo>
                  <a:pt x="15995" y="2197"/>
                </a:lnTo>
                <a:lnTo>
                  <a:pt x="11136" y="6370"/>
                </a:lnTo>
                <a:lnTo>
                  <a:pt x="11340" y="3678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FF4F25">
                  <a:gamma/>
                  <a:shade val="89020"/>
                  <a:invGamma/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51" name="AutoShape 67"/>
          <p:cNvSpPr>
            <a:spLocks noChangeArrowheads="1"/>
          </p:cNvSpPr>
          <p:nvPr/>
        </p:nvSpPr>
        <p:spPr bwMode="auto">
          <a:xfrm rot="2434772">
            <a:off x="4716463" y="5229225"/>
            <a:ext cx="2951162" cy="1008063"/>
          </a:xfrm>
          <a:custGeom>
            <a:avLst/>
            <a:gdLst>
              <a:gd name="G0" fmla="+- -5613555 0 0"/>
              <a:gd name="G1" fmla="+- -7745383 0 0"/>
              <a:gd name="G2" fmla="+- -5613555 0 -7745383"/>
              <a:gd name="G3" fmla="+- 10800 0 0"/>
              <a:gd name="G4" fmla="+- 0 0 -561355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42 0 0"/>
              <a:gd name="G9" fmla="+- 0 0 -7745383"/>
              <a:gd name="G10" fmla="+- 7142 0 2700"/>
              <a:gd name="G11" fmla="cos G10 -5613555"/>
              <a:gd name="G12" fmla="sin G10 -5613555"/>
              <a:gd name="G13" fmla="cos 13500 -5613555"/>
              <a:gd name="G14" fmla="sin 13500 -5613555"/>
              <a:gd name="G15" fmla="+- G11 10800 0"/>
              <a:gd name="G16" fmla="+- G12 10800 0"/>
              <a:gd name="G17" fmla="+- G13 10800 0"/>
              <a:gd name="G18" fmla="+- G14 10800 0"/>
              <a:gd name="G19" fmla="*/ 7142 1 2"/>
              <a:gd name="G20" fmla="+- G19 5400 0"/>
              <a:gd name="G21" fmla="cos G20 -5613555"/>
              <a:gd name="G22" fmla="sin G20 -5613555"/>
              <a:gd name="G23" fmla="+- G21 10800 0"/>
              <a:gd name="G24" fmla="+- G12 G23 G22"/>
              <a:gd name="G25" fmla="+- G22 G23 G11"/>
              <a:gd name="G26" fmla="cos 10800 -5613555"/>
              <a:gd name="G27" fmla="sin 10800 -5613555"/>
              <a:gd name="G28" fmla="cos 7142 -5613555"/>
              <a:gd name="G29" fmla="sin 7142 -561355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745383"/>
              <a:gd name="G36" fmla="sin G34 -7745383"/>
              <a:gd name="G37" fmla="+/ -7745383 -561355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42 G39"/>
              <a:gd name="G43" fmla="sin 714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69 w 21600"/>
              <a:gd name="T5" fmla="*/ 232 h 21600"/>
              <a:gd name="T6" fmla="*/ 6562 w 21600"/>
              <a:gd name="T7" fmla="*/ 2892 h 21600"/>
              <a:gd name="T8" fmla="*/ 9324 w 21600"/>
              <a:gd name="T9" fmla="*/ 3812 h 21600"/>
              <a:gd name="T10" fmla="*/ 11822 w 21600"/>
              <a:gd name="T11" fmla="*/ -2662 h 21600"/>
              <a:gd name="T12" fmla="*/ 15995 w 21600"/>
              <a:gd name="T13" fmla="*/ 2197 h 21600"/>
              <a:gd name="T14" fmla="*/ 11136 w 21600"/>
              <a:gd name="T15" fmla="*/ 63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340" y="3678"/>
                </a:moveTo>
                <a:cubicBezTo>
                  <a:pt x="11160" y="3664"/>
                  <a:pt x="10980" y="3658"/>
                  <a:pt x="10800" y="3658"/>
                </a:cubicBezTo>
                <a:cubicBezTo>
                  <a:pt x="9622" y="3657"/>
                  <a:pt x="8464" y="3948"/>
                  <a:pt x="7426" y="4504"/>
                </a:cubicBezTo>
                <a:lnTo>
                  <a:pt x="5698" y="1280"/>
                </a:lnTo>
                <a:cubicBezTo>
                  <a:pt x="7267" y="439"/>
                  <a:pt x="9020" y="-1"/>
                  <a:pt x="10800" y="0"/>
                </a:cubicBezTo>
                <a:cubicBezTo>
                  <a:pt x="11072" y="0"/>
                  <a:pt x="11345" y="10"/>
                  <a:pt x="11618" y="31"/>
                </a:cubicBezTo>
                <a:lnTo>
                  <a:pt x="11822" y="-2662"/>
                </a:lnTo>
                <a:lnTo>
                  <a:pt x="15995" y="2197"/>
                </a:lnTo>
                <a:lnTo>
                  <a:pt x="11136" y="6370"/>
                </a:lnTo>
                <a:lnTo>
                  <a:pt x="11340" y="3678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FF4F25">
                  <a:gamma/>
                  <a:shade val="89020"/>
                  <a:invGamma/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52" name="AutoShape 68"/>
          <p:cNvSpPr>
            <a:spLocks noChangeArrowheads="1"/>
          </p:cNvSpPr>
          <p:nvPr/>
        </p:nvSpPr>
        <p:spPr bwMode="auto">
          <a:xfrm rot="12663545">
            <a:off x="1370013" y="2595563"/>
            <a:ext cx="6264275" cy="1800225"/>
          </a:xfrm>
          <a:custGeom>
            <a:avLst/>
            <a:gdLst>
              <a:gd name="G0" fmla="+- -4271386 0 0"/>
              <a:gd name="G1" fmla="+- -7646426 0 0"/>
              <a:gd name="G2" fmla="+- -4271386 0 -7646426"/>
              <a:gd name="G3" fmla="+- 10800 0 0"/>
              <a:gd name="G4" fmla="+- 0 0 -427138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314 0 0"/>
              <a:gd name="G9" fmla="+- 0 0 -7646426"/>
              <a:gd name="G10" fmla="+- 7314 0 2700"/>
              <a:gd name="G11" fmla="cos G10 -4271386"/>
              <a:gd name="G12" fmla="sin G10 -4271386"/>
              <a:gd name="G13" fmla="cos 13500 -4271386"/>
              <a:gd name="G14" fmla="sin 13500 -4271386"/>
              <a:gd name="G15" fmla="+- G11 10800 0"/>
              <a:gd name="G16" fmla="+- G12 10800 0"/>
              <a:gd name="G17" fmla="+- G13 10800 0"/>
              <a:gd name="G18" fmla="+- G14 10800 0"/>
              <a:gd name="G19" fmla="*/ 7314 1 2"/>
              <a:gd name="G20" fmla="+- G19 5400 0"/>
              <a:gd name="G21" fmla="cos G20 -4271386"/>
              <a:gd name="G22" fmla="sin G20 -4271386"/>
              <a:gd name="G23" fmla="+- G21 10800 0"/>
              <a:gd name="G24" fmla="+- G12 G23 G22"/>
              <a:gd name="G25" fmla="+- G22 G23 G11"/>
              <a:gd name="G26" fmla="cos 10800 -4271386"/>
              <a:gd name="G27" fmla="sin 10800 -4271386"/>
              <a:gd name="G28" fmla="cos 7314 -4271386"/>
              <a:gd name="G29" fmla="sin 7314 -427138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646426"/>
              <a:gd name="G36" fmla="sin G34 -7646426"/>
              <a:gd name="G37" fmla="+/ -7646426 -427138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314 G39"/>
              <a:gd name="G43" fmla="sin 731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625 w 21600"/>
              <a:gd name="T5" fmla="*/ 1 h 21600"/>
              <a:gd name="T6" fmla="*/ 6734 w 21600"/>
              <a:gd name="T7" fmla="*/ 2706 h 21600"/>
              <a:gd name="T8" fmla="*/ 10681 w 21600"/>
              <a:gd name="T9" fmla="*/ 3486 h 21600"/>
              <a:gd name="T10" fmla="*/ 16467 w 21600"/>
              <a:gd name="T11" fmla="*/ -1453 h 21600"/>
              <a:gd name="T12" fmla="*/ 18635 w 21600"/>
              <a:gd name="T13" fmla="*/ 4444 h 21600"/>
              <a:gd name="T14" fmla="*/ 12737 w 21600"/>
              <a:gd name="T15" fmla="*/ 661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870" y="4161"/>
                </a:moveTo>
                <a:cubicBezTo>
                  <a:pt x="12908" y="3716"/>
                  <a:pt x="11860" y="3486"/>
                  <a:pt x="10800" y="3486"/>
                </a:cubicBezTo>
                <a:cubicBezTo>
                  <a:pt x="9659" y="3485"/>
                  <a:pt x="8535" y="3752"/>
                  <a:pt x="7516" y="4264"/>
                </a:cubicBezTo>
                <a:lnTo>
                  <a:pt x="5951" y="1149"/>
                </a:lnTo>
                <a:cubicBezTo>
                  <a:pt x="7455" y="393"/>
                  <a:pt x="9116" y="-1"/>
                  <a:pt x="10800" y="0"/>
                </a:cubicBezTo>
                <a:cubicBezTo>
                  <a:pt x="12365" y="0"/>
                  <a:pt x="13912" y="340"/>
                  <a:pt x="15334" y="997"/>
                </a:cubicBezTo>
                <a:lnTo>
                  <a:pt x="16467" y="-1453"/>
                </a:lnTo>
                <a:lnTo>
                  <a:pt x="18635" y="4444"/>
                </a:lnTo>
                <a:lnTo>
                  <a:pt x="12737" y="6612"/>
                </a:lnTo>
                <a:lnTo>
                  <a:pt x="13870" y="4161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FF4F25">
                  <a:gamma/>
                  <a:shade val="89020"/>
                  <a:invGamma/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53" name="AutoShape 69"/>
          <p:cNvSpPr>
            <a:spLocks noChangeArrowheads="1"/>
          </p:cNvSpPr>
          <p:nvPr/>
        </p:nvSpPr>
        <p:spPr bwMode="auto">
          <a:xfrm rot="7713716">
            <a:off x="4356100" y="4581526"/>
            <a:ext cx="1296987" cy="1008062"/>
          </a:xfrm>
          <a:custGeom>
            <a:avLst/>
            <a:gdLst>
              <a:gd name="G0" fmla="+- -5613555 0 0"/>
              <a:gd name="G1" fmla="+- -8453812 0 0"/>
              <a:gd name="G2" fmla="+- -5613555 0 -8453812"/>
              <a:gd name="G3" fmla="+- 10800 0 0"/>
              <a:gd name="G4" fmla="+- 0 0 -561355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42 0 0"/>
              <a:gd name="G9" fmla="+- 0 0 -8453812"/>
              <a:gd name="G10" fmla="+- 7142 0 2700"/>
              <a:gd name="G11" fmla="cos G10 -5613555"/>
              <a:gd name="G12" fmla="sin G10 -5613555"/>
              <a:gd name="G13" fmla="cos 13500 -5613555"/>
              <a:gd name="G14" fmla="sin 13500 -5613555"/>
              <a:gd name="G15" fmla="+- G11 10800 0"/>
              <a:gd name="G16" fmla="+- G12 10800 0"/>
              <a:gd name="G17" fmla="+- G13 10800 0"/>
              <a:gd name="G18" fmla="+- G14 10800 0"/>
              <a:gd name="G19" fmla="*/ 7142 1 2"/>
              <a:gd name="G20" fmla="+- G19 5400 0"/>
              <a:gd name="G21" fmla="cos G20 -5613555"/>
              <a:gd name="G22" fmla="sin G20 -5613555"/>
              <a:gd name="G23" fmla="+- G21 10800 0"/>
              <a:gd name="G24" fmla="+- G12 G23 G22"/>
              <a:gd name="G25" fmla="+- G22 G23 G11"/>
              <a:gd name="G26" fmla="cos 10800 -5613555"/>
              <a:gd name="G27" fmla="sin 10800 -5613555"/>
              <a:gd name="G28" fmla="cos 7142 -5613555"/>
              <a:gd name="G29" fmla="sin 7142 -561355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8453812"/>
              <a:gd name="G36" fmla="sin G34 -8453812"/>
              <a:gd name="G37" fmla="+/ -8453812 -561355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42 G39"/>
              <a:gd name="G43" fmla="sin 714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583 w 21600"/>
              <a:gd name="T5" fmla="*/ 490 h 21600"/>
              <a:gd name="T6" fmla="*/ 5154 w 21600"/>
              <a:gd name="T7" fmla="*/ 3827 h 21600"/>
              <a:gd name="T8" fmla="*/ 8673 w 21600"/>
              <a:gd name="T9" fmla="*/ 3982 h 21600"/>
              <a:gd name="T10" fmla="*/ 11822 w 21600"/>
              <a:gd name="T11" fmla="*/ -2662 h 21600"/>
              <a:gd name="T12" fmla="*/ 15995 w 21600"/>
              <a:gd name="T13" fmla="*/ 2197 h 21600"/>
              <a:gd name="T14" fmla="*/ 11136 w 21600"/>
              <a:gd name="T15" fmla="*/ 63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340" y="3678"/>
                </a:moveTo>
                <a:cubicBezTo>
                  <a:pt x="11160" y="3664"/>
                  <a:pt x="10980" y="3658"/>
                  <a:pt x="10800" y="3658"/>
                </a:cubicBezTo>
                <a:cubicBezTo>
                  <a:pt x="9163" y="3657"/>
                  <a:pt x="7577" y="4219"/>
                  <a:pt x="6305" y="5249"/>
                </a:cubicBezTo>
                <a:lnTo>
                  <a:pt x="4004" y="2406"/>
                </a:lnTo>
                <a:cubicBezTo>
                  <a:pt x="5926" y="849"/>
                  <a:pt x="8325" y="-1"/>
                  <a:pt x="10800" y="0"/>
                </a:cubicBezTo>
                <a:cubicBezTo>
                  <a:pt x="11072" y="0"/>
                  <a:pt x="11345" y="10"/>
                  <a:pt x="11618" y="31"/>
                </a:cubicBezTo>
                <a:lnTo>
                  <a:pt x="11822" y="-2662"/>
                </a:lnTo>
                <a:lnTo>
                  <a:pt x="15995" y="2197"/>
                </a:lnTo>
                <a:lnTo>
                  <a:pt x="11136" y="6370"/>
                </a:lnTo>
                <a:lnTo>
                  <a:pt x="11340" y="3678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FF4F25">
                  <a:gamma/>
                  <a:shade val="89020"/>
                  <a:invGamma/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34" name="Oval 50"/>
          <p:cNvSpPr>
            <a:spLocks noChangeArrowheads="1"/>
          </p:cNvSpPr>
          <p:nvPr/>
        </p:nvSpPr>
        <p:spPr bwMode="auto">
          <a:xfrm>
            <a:off x="4929190" y="3857628"/>
            <a:ext cx="1524000" cy="1295400"/>
          </a:xfrm>
          <a:prstGeom prst="ellipse">
            <a:avLst/>
          </a:prstGeom>
          <a:gradFill rotWithShape="1">
            <a:gsLst>
              <a:gs pos="0">
                <a:schemeClr val="accent1">
                  <a:alpha val="28999"/>
                </a:schemeClr>
              </a:gs>
              <a:gs pos="100000">
                <a:srgbClr val="DA2A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54" name="AutoShape 70"/>
          <p:cNvSpPr>
            <a:spLocks noChangeArrowheads="1"/>
          </p:cNvSpPr>
          <p:nvPr/>
        </p:nvSpPr>
        <p:spPr bwMode="auto">
          <a:xfrm rot="11136298">
            <a:off x="1041400" y="3074988"/>
            <a:ext cx="3168650" cy="1008062"/>
          </a:xfrm>
          <a:custGeom>
            <a:avLst/>
            <a:gdLst>
              <a:gd name="G0" fmla="+- -5613555 0 0"/>
              <a:gd name="G1" fmla="+- -9108909 0 0"/>
              <a:gd name="G2" fmla="+- -5613555 0 -9108909"/>
              <a:gd name="G3" fmla="+- 10800 0 0"/>
              <a:gd name="G4" fmla="+- 0 0 -561355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42 0 0"/>
              <a:gd name="G9" fmla="+- 0 0 -9108909"/>
              <a:gd name="G10" fmla="+- 7142 0 2700"/>
              <a:gd name="G11" fmla="cos G10 -5613555"/>
              <a:gd name="G12" fmla="sin G10 -5613555"/>
              <a:gd name="G13" fmla="cos 13500 -5613555"/>
              <a:gd name="G14" fmla="sin 13500 -5613555"/>
              <a:gd name="G15" fmla="+- G11 10800 0"/>
              <a:gd name="G16" fmla="+- G12 10800 0"/>
              <a:gd name="G17" fmla="+- G13 10800 0"/>
              <a:gd name="G18" fmla="+- G14 10800 0"/>
              <a:gd name="G19" fmla="*/ 7142 1 2"/>
              <a:gd name="G20" fmla="+- G19 5400 0"/>
              <a:gd name="G21" fmla="cos G20 -5613555"/>
              <a:gd name="G22" fmla="sin G20 -5613555"/>
              <a:gd name="G23" fmla="+- G21 10800 0"/>
              <a:gd name="G24" fmla="+- G12 G23 G22"/>
              <a:gd name="G25" fmla="+- G22 G23 G11"/>
              <a:gd name="G26" fmla="cos 10800 -5613555"/>
              <a:gd name="G27" fmla="sin 10800 -5613555"/>
              <a:gd name="G28" fmla="cos 7142 -5613555"/>
              <a:gd name="G29" fmla="sin 7142 -561355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108909"/>
              <a:gd name="G36" fmla="sin G34 -9108909"/>
              <a:gd name="G37" fmla="+/ -9108909 -561355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42 G39"/>
              <a:gd name="G43" fmla="sin 714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697 w 21600"/>
              <a:gd name="T5" fmla="*/ 809 h 21600"/>
              <a:gd name="T6" fmla="*/ 4030 w 21600"/>
              <a:gd name="T7" fmla="*/ 4913 h 21600"/>
              <a:gd name="T8" fmla="*/ 8087 w 21600"/>
              <a:gd name="T9" fmla="*/ 4193 h 21600"/>
              <a:gd name="T10" fmla="*/ 11822 w 21600"/>
              <a:gd name="T11" fmla="*/ -2662 h 21600"/>
              <a:gd name="T12" fmla="*/ 15995 w 21600"/>
              <a:gd name="T13" fmla="*/ 2197 h 21600"/>
              <a:gd name="T14" fmla="*/ 11136 w 21600"/>
              <a:gd name="T15" fmla="*/ 63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340" y="3678"/>
                </a:moveTo>
                <a:cubicBezTo>
                  <a:pt x="11160" y="3664"/>
                  <a:pt x="10980" y="3658"/>
                  <a:pt x="10800" y="3658"/>
                </a:cubicBezTo>
                <a:cubicBezTo>
                  <a:pt x="8732" y="3657"/>
                  <a:pt x="6767" y="4553"/>
                  <a:pt x="5410" y="6113"/>
                </a:cubicBezTo>
                <a:lnTo>
                  <a:pt x="2650" y="3713"/>
                </a:lnTo>
                <a:cubicBezTo>
                  <a:pt x="4701" y="1354"/>
                  <a:pt x="7674" y="-1"/>
                  <a:pt x="10800" y="0"/>
                </a:cubicBezTo>
                <a:cubicBezTo>
                  <a:pt x="11072" y="0"/>
                  <a:pt x="11345" y="10"/>
                  <a:pt x="11618" y="31"/>
                </a:cubicBezTo>
                <a:lnTo>
                  <a:pt x="11822" y="-2662"/>
                </a:lnTo>
                <a:lnTo>
                  <a:pt x="15995" y="2197"/>
                </a:lnTo>
                <a:lnTo>
                  <a:pt x="11136" y="6370"/>
                </a:lnTo>
                <a:lnTo>
                  <a:pt x="11340" y="3678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FF4F25">
                  <a:gamma/>
                  <a:shade val="89020"/>
                  <a:invGamma/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56" name="AutoShape 72"/>
          <p:cNvSpPr>
            <a:spLocks noChangeArrowheads="1"/>
          </p:cNvSpPr>
          <p:nvPr/>
        </p:nvSpPr>
        <p:spPr bwMode="auto">
          <a:xfrm rot="14308569">
            <a:off x="4211637" y="3502026"/>
            <a:ext cx="1368425" cy="1079500"/>
          </a:xfrm>
          <a:custGeom>
            <a:avLst/>
            <a:gdLst>
              <a:gd name="G0" fmla="+- -3313194 0 0"/>
              <a:gd name="G1" fmla="+- -5065332 0 0"/>
              <a:gd name="G2" fmla="+- -3313194 0 -5065332"/>
              <a:gd name="G3" fmla="+- 10800 0 0"/>
              <a:gd name="G4" fmla="+- 0 0 -331319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269 0 0"/>
              <a:gd name="G9" fmla="+- 0 0 -5065332"/>
              <a:gd name="G10" fmla="+- 9269 0 2700"/>
              <a:gd name="G11" fmla="cos G10 -3313194"/>
              <a:gd name="G12" fmla="sin G10 -3313194"/>
              <a:gd name="G13" fmla="cos 13500 -3313194"/>
              <a:gd name="G14" fmla="sin 13500 -3313194"/>
              <a:gd name="G15" fmla="+- G11 10800 0"/>
              <a:gd name="G16" fmla="+- G12 10800 0"/>
              <a:gd name="G17" fmla="+- G13 10800 0"/>
              <a:gd name="G18" fmla="+- G14 10800 0"/>
              <a:gd name="G19" fmla="*/ 9269 1 2"/>
              <a:gd name="G20" fmla="+- G19 5400 0"/>
              <a:gd name="G21" fmla="cos G20 -3313194"/>
              <a:gd name="G22" fmla="sin G20 -3313194"/>
              <a:gd name="G23" fmla="+- G21 10800 0"/>
              <a:gd name="G24" fmla="+- G12 G23 G22"/>
              <a:gd name="G25" fmla="+- G22 G23 G11"/>
              <a:gd name="G26" fmla="cos 10800 -3313194"/>
              <a:gd name="G27" fmla="sin 10800 -3313194"/>
              <a:gd name="G28" fmla="cos 9269 -3313194"/>
              <a:gd name="G29" fmla="sin 9269 -331319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065332"/>
              <a:gd name="G36" fmla="sin G34 -5065332"/>
              <a:gd name="G37" fmla="+/ -5065332 -331319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269 G39"/>
              <a:gd name="G43" fmla="sin 926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5547 w 21600"/>
              <a:gd name="T5" fmla="*/ 1099 h 21600"/>
              <a:gd name="T6" fmla="*/ 13007 w 21600"/>
              <a:gd name="T7" fmla="*/ 1010 h 21600"/>
              <a:gd name="T8" fmla="*/ 14874 w 21600"/>
              <a:gd name="T9" fmla="*/ 2474 h 21600"/>
              <a:gd name="T10" fmla="*/ 19376 w 21600"/>
              <a:gd name="T11" fmla="*/ 374 h 21600"/>
              <a:gd name="T12" fmla="*/ 19852 w 21600"/>
              <a:gd name="T13" fmla="*/ 5252 h 21600"/>
              <a:gd name="T14" fmla="*/ 14973 w 21600"/>
              <a:gd name="T15" fmla="*/ 572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688" y="3642"/>
                </a:moveTo>
                <a:cubicBezTo>
                  <a:pt x="15570" y="2721"/>
                  <a:pt x="14252" y="2076"/>
                  <a:pt x="12839" y="1758"/>
                </a:cubicBezTo>
                <a:lnTo>
                  <a:pt x="13176" y="264"/>
                </a:lnTo>
                <a:cubicBezTo>
                  <a:pt x="14822" y="635"/>
                  <a:pt x="16358" y="1387"/>
                  <a:pt x="17661" y="2459"/>
                </a:cubicBezTo>
                <a:lnTo>
                  <a:pt x="19376" y="374"/>
                </a:lnTo>
                <a:lnTo>
                  <a:pt x="19852" y="5252"/>
                </a:lnTo>
                <a:lnTo>
                  <a:pt x="14973" y="5727"/>
                </a:lnTo>
                <a:lnTo>
                  <a:pt x="16688" y="3642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FF4F25">
                  <a:gamma/>
                  <a:shade val="89020"/>
                  <a:invGamma/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57" name="Text Box 73"/>
          <p:cNvSpPr txBox="1">
            <a:spLocks noChangeArrowheads="1"/>
          </p:cNvSpPr>
          <p:nvPr/>
        </p:nvSpPr>
        <p:spPr bwMode="auto">
          <a:xfrm>
            <a:off x="5143504" y="4357694"/>
            <a:ext cx="12239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ГРЕЦИЯ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5580063" y="32131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Византий</a:t>
            </a:r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3714750" y="34544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45" name="Oval 61"/>
          <p:cNvSpPr>
            <a:spLocks noChangeArrowheads="1"/>
          </p:cNvSpPr>
          <p:nvPr/>
        </p:nvSpPr>
        <p:spPr bwMode="auto">
          <a:xfrm>
            <a:off x="6400800" y="3357563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87" name="Oval 103"/>
          <p:cNvSpPr>
            <a:spLocks noChangeArrowheads="1"/>
          </p:cNvSpPr>
          <p:nvPr/>
        </p:nvSpPr>
        <p:spPr bwMode="auto">
          <a:xfrm>
            <a:off x="971550" y="6375400"/>
            <a:ext cx="762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88" name="AutoShape 104"/>
          <p:cNvSpPr>
            <a:spLocks noChangeArrowheads="1"/>
          </p:cNvSpPr>
          <p:nvPr/>
        </p:nvSpPr>
        <p:spPr bwMode="auto">
          <a:xfrm rot="11447895">
            <a:off x="4357717" y="6045386"/>
            <a:ext cx="1221148" cy="562630"/>
          </a:xfrm>
          <a:custGeom>
            <a:avLst/>
            <a:gdLst>
              <a:gd name="G0" fmla="+- -5613555 0 0"/>
              <a:gd name="G1" fmla="+- -8453812 0 0"/>
              <a:gd name="G2" fmla="+- -5613555 0 -8453812"/>
              <a:gd name="G3" fmla="+- 10800 0 0"/>
              <a:gd name="G4" fmla="+- 0 0 -561355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42 0 0"/>
              <a:gd name="G9" fmla="+- 0 0 -8453812"/>
              <a:gd name="G10" fmla="+- 7142 0 2700"/>
              <a:gd name="G11" fmla="cos G10 -5613555"/>
              <a:gd name="G12" fmla="sin G10 -5613555"/>
              <a:gd name="G13" fmla="cos 13500 -5613555"/>
              <a:gd name="G14" fmla="sin 13500 -5613555"/>
              <a:gd name="G15" fmla="+- G11 10800 0"/>
              <a:gd name="G16" fmla="+- G12 10800 0"/>
              <a:gd name="G17" fmla="+- G13 10800 0"/>
              <a:gd name="G18" fmla="+- G14 10800 0"/>
              <a:gd name="G19" fmla="*/ 7142 1 2"/>
              <a:gd name="G20" fmla="+- G19 5400 0"/>
              <a:gd name="G21" fmla="cos G20 -5613555"/>
              <a:gd name="G22" fmla="sin G20 -5613555"/>
              <a:gd name="G23" fmla="+- G21 10800 0"/>
              <a:gd name="G24" fmla="+- G12 G23 G22"/>
              <a:gd name="G25" fmla="+- G22 G23 G11"/>
              <a:gd name="G26" fmla="cos 10800 -5613555"/>
              <a:gd name="G27" fmla="sin 10800 -5613555"/>
              <a:gd name="G28" fmla="cos 7142 -5613555"/>
              <a:gd name="G29" fmla="sin 7142 -561355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8453812"/>
              <a:gd name="G36" fmla="sin G34 -8453812"/>
              <a:gd name="G37" fmla="+/ -8453812 -561355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42 G39"/>
              <a:gd name="G43" fmla="sin 714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583 w 21600"/>
              <a:gd name="T5" fmla="*/ 490 h 21600"/>
              <a:gd name="T6" fmla="*/ 5154 w 21600"/>
              <a:gd name="T7" fmla="*/ 3827 h 21600"/>
              <a:gd name="T8" fmla="*/ 8673 w 21600"/>
              <a:gd name="T9" fmla="*/ 3982 h 21600"/>
              <a:gd name="T10" fmla="*/ 11822 w 21600"/>
              <a:gd name="T11" fmla="*/ -2662 h 21600"/>
              <a:gd name="T12" fmla="*/ 15995 w 21600"/>
              <a:gd name="T13" fmla="*/ 2197 h 21600"/>
              <a:gd name="T14" fmla="*/ 11136 w 21600"/>
              <a:gd name="T15" fmla="*/ 63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340" y="3678"/>
                </a:moveTo>
                <a:cubicBezTo>
                  <a:pt x="11160" y="3664"/>
                  <a:pt x="10980" y="3658"/>
                  <a:pt x="10800" y="3658"/>
                </a:cubicBezTo>
                <a:cubicBezTo>
                  <a:pt x="9163" y="3657"/>
                  <a:pt x="7577" y="4219"/>
                  <a:pt x="6305" y="5249"/>
                </a:cubicBezTo>
                <a:lnTo>
                  <a:pt x="4004" y="2406"/>
                </a:lnTo>
                <a:cubicBezTo>
                  <a:pt x="5926" y="849"/>
                  <a:pt x="8325" y="-1"/>
                  <a:pt x="10800" y="0"/>
                </a:cubicBezTo>
                <a:cubicBezTo>
                  <a:pt x="11072" y="0"/>
                  <a:pt x="11345" y="10"/>
                  <a:pt x="11618" y="31"/>
                </a:cubicBezTo>
                <a:lnTo>
                  <a:pt x="11822" y="-2662"/>
                </a:lnTo>
                <a:lnTo>
                  <a:pt x="15995" y="2197"/>
                </a:lnTo>
                <a:lnTo>
                  <a:pt x="11136" y="6370"/>
                </a:lnTo>
                <a:lnTo>
                  <a:pt x="11340" y="3678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FF4F25">
                  <a:gamma/>
                  <a:shade val="89020"/>
                  <a:invGamma/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16489" name="Text Box 105"/>
          <p:cNvSpPr txBox="1">
            <a:spLocks noChangeArrowheads="1"/>
          </p:cNvSpPr>
          <p:nvPr/>
        </p:nvSpPr>
        <p:spPr bwMode="auto">
          <a:xfrm>
            <a:off x="1116013" y="6230938"/>
            <a:ext cx="2413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smtClean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Греческий город- </a:t>
            </a:r>
            <a:r>
              <a:rPr lang="ru-RU" sz="1800" dirty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колония</a:t>
            </a:r>
          </a:p>
        </p:txBody>
      </p:sp>
      <p:sp>
        <p:nvSpPr>
          <p:cNvPr id="16490" name="Text Box 106"/>
          <p:cNvSpPr txBox="1">
            <a:spLocks noChangeArrowheads="1"/>
          </p:cNvSpPr>
          <p:nvPr/>
        </p:nvSpPr>
        <p:spPr bwMode="auto">
          <a:xfrm>
            <a:off x="5219700" y="6230938"/>
            <a:ext cx="3311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Направление колонизации</a:t>
            </a:r>
          </a:p>
        </p:txBody>
      </p:sp>
      <p:sp>
        <p:nvSpPr>
          <p:cNvPr id="16579" name="Text Box 195"/>
          <p:cNvSpPr txBox="1">
            <a:spLocks noChangeArrowheads="1"/>
          </p:cNvSpPr>
          <p:nvPr/>
        </p:nvSpPr>
        <p:spPr bwMode="auto">
          <a:xfrm>
            <a:off x="7235825" y="2276475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Херсонес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1" y="857232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Где основывали свои колонии греки?</a:t>
            </a:r>
            <a:endParaRPr lang="ru-RU" sz="2800" b="1" cap="none" spc="0" dirty="0">
              <a:ln w="11430"/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00"/>
                            </p:stCondLst>
                            <p:childTnLst>
                              <p:par>
                                <p:cTn id="1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6" grpId="0"/>
      <p:bldP spid="16437" grpId="0"/>
      <p:bldP spid="16438" grpId="0"/>
      <p:bldP spid="16439" grpId="0"/>
      <p:bldP spid="16441" grpId="0"/>
      <p:bldP spid="16442" grpId="0"/>
      <p:bldP spid="16440" grpId="0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 animBg="1"/>
      <p:bldP spid="16443" grpId="0" animBg="1"/>
      <p:bldP spid="16447" grpId="0" animBg="1"/>
      <p:bldP spid="16449" grpId="0" animBg="1"/>
      <p:bldP spid="16450" grpId="0" animBg="1"/>
      <p:bldP spid="16451" grpId="0" animBg="1"/>
      <p:bldP spid="16452" grpId="0" animBg="1"/>
      <p:bldP spid="16453" grpId="0" animBg="1"/>
      <p:bldP spid="16434" grpId="0" animBg="1"/>
      <p:bldP spid="16454" grpId="0" animBg="1"/>
      <p:bldP spid="16456" grpId="0" animBg="1"/>
      <p:bldP spid="16457" grpId="0"/>
      <p:bldP spid="16435" grpId="0"/>
      <p:bldP spid="16406" grpId="0" animBg="1"/>
      <p:bldP spid="16445" grpId="0" animBg="1"/>
      <p:bldP spid="165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623050" y="0"/>
            <a:ext cx="2520950" cy="1006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dirty="0">
                <a:solidFill>
                  <a:srgbClr val="660066"/>
                </a:solidFill>
                <a:latin typeface="Arial Narrow" pitchFamily="34" charset="0"/>
              </a:rPr>
              <a:t>территории, колонизированные греками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0"/>
            <a:ext cx="6786578" cy="830997"/>
          </a:xfrm>
          <a:prstGeom prst="rect">
            <a:avLst/>
          </a:prstGeom>
          <a:gradFill rotWithShape="1">
            <a:gsLst>
              <a:gs pos="0">
                <a:schemeClr val="bg1">
                  <a:alpha val="37000"/>
                </a:schemeClr>
              </a:gs>
              <a:gs pos="100000">
                <a:srgbClr val="FFFFE3"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660066"/>
                </a:solidFill>
                <a:latin typeface="Arial Narrow" pitchFamily="34" charset="0"/>
              </a:rPr>
              <a:t>«Греки </a:t>
            </a:r>
            <a:r>
              <a:rPr lang="ru-RU" sz="2400" dirty="0">
                <a:solidFill>
                  <a:srgbClr val="660066"/>
                </a:solidFill>
                <a:latin typeface="Arial Narrow" pitchFamily="34" charset="0"/>
              </a:rPr>
              <a:t>расселись вокруг моря, как лягушки среди </a:t>
            </a:r>
            <a:r>
              <a:rPr lang="ru-RU" sz="2400" dirty="0" smtClean="0">
                <a:solidFill>
                  <a:srgbClr val="660066"/>
                </a:solidFill>
                <a:latin typeface="Arial Narrow" pitchFamily="34" charset="0"/>
              </a:rPr>
              <a:t>болота». Сократ</a:t>
            </a:r>
            <a:endParaRPr lang="ru-RU" sz="2400" dirty="0">
              <a:solidFill>
                <a:srgbClr val="660066"/>
              </a:solidFill>
              <a:latin typeface="Arial Narrow" pitchFamily="34" charset="0"/>
            </a:endParaRPr>
          </a:p>
        </p:txBody>
      </p:sp>
      <p:pic>
        <p:nvPicPr>
          <p:cNvPr id="8211" name="Picture 19" descr="Рисунок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E7FF"/>
              </a:clrFrom>
              <a:clrTo>
                <a:srgbClr val="D3E7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000892" y="214290"/>
            <a:ext cx="439737" cy="255587"/>
          </a:xfrm>
          <a:prstGeom prst="rect">
            <a:avLst/>
          </a:prstGeom>
          <a:noFill/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142976" y="428604"/>
            <a:ext cx="1152525" cy="3968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dirty="0">
              <a:solidFill>
                <a:srgbClr val="660066"/>
              </a:solidFill>
              <a:latin typeface="Arial Narrow" pitchFamily="34" charset="0"/>
            </a:endParaRPr>
          </a:p>
        </p:txBody>
      </p:sp>
      <p:pic>
        <p:nvPicPr>
          <p:cNvPr id="8340" name="Picture 148" descr="Греческие-колонии"/>
          <p:cNvPicPr>
            <a:picLocks noChangeAspect="1" noChangeArrowheads="1"/>
          </p:cNvPicPr>
          <p:nvPr/>
        </p:nvPicPr>
        <p:blipFill>
          <a:blip r:embed="rId4">
            <a:lum bright="-6000" contrast="6000"/>
          </a:blip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6" name="Прямоугольник 85"/>
          <p:cNvSpPr/>
          <p:nvPr/>
        </p:nvSpPr>
        <p:spPr>
          <a:xfrm>
            <a:off x="-214346" y="1142984"/>
            <a:ext cx="9511964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Греки основывали свои колонии на побережьях Средиземного и Чёрного морей.</a:t>
            </a:r>
            <a:endParaRPr lang="ru-RU" b="1" cap="none" spc="0" dirty="0">
              <a:ln w="1905"/>
              <a:solidFill>
                <a:srgbClr val="99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2" animBg="1"/>
      <p:bldP spid="82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kern="10" dirty="0" smtClean="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96"/>
                </a:solidFill>
                <a:latin typeface="Times New Roman" pitchFamily="18" charset="0"/>
                <a:cs typeface="Times New Roman" pitchFamily="18" charset="0"/>
              </a:rPr>
              <a:t>ГРЕЧЕСКАЯ КОЛОНИЯ:</a:t>
            </a:r>
            <a:endParaRPr lang="ru-RU" sz="4000" b="0" kern="10" dirty="0">
              <a:ln w="9525">
                <a:solidFill>
                  <a:srgbClr val="3333CC"/>
                </a:solidFill>
                <a:round/>
                <a:headEnd/>
                <a:tailEnd/>
              </a:ln>
              <a:solidFill>
                <a:srgbClr val="0000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28596" y="1071546"/>
            <a:ext cx="8358246" cy="707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A7E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Познакомьтесь с отрывком «Истории» Фукидида,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A7E"/>
                </a:solidFill>
                <a:effectLst/>
                <a:latin typeface="Times New Roman" pitchFamily="18" charset="0"/>
                <a:cs typeface="Times New Roman" pitchFamily="18" charset="0"/>
              </a:rPr>
              <a:t> а также с картинкой греческой колонии и после этого опишите её.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A7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28596" y="1928802"/>
            <a:ext cx="8286808" cy="40318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«…Города</a:t>
            </a:r>
            <a:r>
              <a:rPr lang="ru-RU" sz="32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основанные в последнее время </a:t>
            </a: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(Милет, Самос, Сиракузы) , </a:t>
            </a:r>
            <a:r>
              <a:rPr lang="ru-RU" sz="32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когда мореплавание сделалось более безопасным, а денежные средства возросли, строились на самом побережье, укреплялись стенами и занимали предпочтительно перешейки (ради торговых удобств и для защиты от вражеских соседей</a:t>
            </a: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)…»</a:t>
            </a:r>
            <a:endParaRPr lang="ru-RU" sz="32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67999"/>
              </a:schemeClr>
            </a:gs>
            <a:gs pos="100000">
              <a:srgbClr val="FFFFE3">
                <a:alpha val="67999"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67999"/>
              </a:schemeClr>
            </a:gs>
            <a:gs pos="100000">
              <a:srgbClr val="FFFFE3">
                <a:alpha val="67999"/>
              </a:srgbClr>
            </a:gs>
          </a:gsLst>
          <a:path path="rect">
            <a:fillToRect l="50000" t="50000" r="50000" b="5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1588</TotalTime>
  <Words>1015</Words>
  <Application>Microsoft PowerPoint</Application>
  <PresentationFormat>Экран (4:3)</PresentationFormat>
  <Paragraphs>126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Отношения греков с местным населением. Греки и скифы.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Денис</cp:lastModifiedBy>
  <cp:revision>91</cp:revision>
  <dcterms:created xsi:type="dcterms:W3CDTF">1601-01-01T00:00:00Z</dcterms:created>
  <dcterms:modified xsi:type="dcterms:W3CDTF">2011-02-01T14:03:06Z</dcterms:modified>
</cp:coreProperties>
</file>