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9ACDF6-9EEC-4C93-B389-440EC95F655B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A9B1D9-1CD3-4E33-AE4D-C71E3765DB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Здоровое питание в школе и дома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4176136" cy="1752600"/>
          </a:xfrm>
        </p:spPr>
        <p:txBody>
          <a:bodyPr/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 smtClean="0"/>
              <a:t>Коснырева</a:t>
            </a:r>
            <a:r>
              <a:rPr lang="ru-RU" dirty="0" smtClean="0"/>
              <a:t> Л.И.</a:t>
            </a:r>
            <a:endParaRPr lang="ru-RU" dirty="0"/>
          </a:p>
        </p:txBody>
      </p:sp>
      <p:pic>
        <p:nvPicPr>
          <p:cNvPr id="1030" name="Picture 6" descr="Витамины и полезные веществаanosiaonline.ru - anosiaonline.r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104456" cy="4002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Фастфуд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вредная пища — вкусный капкан для наших 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детей!!!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астфуд и вредная пища — вкусный капкан для наших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78116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62880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rgbClr val="FFFF00"/>
                </a:solidFill>
              </a:rPr>
              <a:t>По мнению диетологов и врачей- педиатров для детей особенно вредными считаются следующие продукты питания: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854696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 всевозможные </a:t>
            </a:r>
            <a:r>
              <a:rPr lang="ru-RU" b="1" dirty="0" smtClean="0"/>
              <a:t>сладости – жевательные конфеты, шоколадные батончики, торты  и </a:t>
            </a:r>
            <a:r>
              <a:rPr lang="ru-RU" b="1" dirty="0" smtClean="0"/>
              <a:t>пирожные</a:t>
            </a:r>
          </a:p>
          <a:p>
            <a:pPr algn="just"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фастфуд</a:t>
            </a:r>
            <a:endParaRPr lang="ru-RU" b="1" dirty="0" smtClean="0"/>
          </a:p>
          <a:p>
            <a:pPr algn="just">
              <a:buFontTx/>
              <a:buChar char="-"/>
            </a:pPr>
            <a:r>
              <a:rPr lang="ru-RU" b="1" dirty="0" smtClean="0"/>
              <a:t>- чипсы и сухарики</a:t>
            </a:r>
          </a:p>
          <a:p>
            <a:pPr algn="just">
              <a:buFontTx/>
              <a:buChar char="-"/>
            </a:pPr>
            <a:r>
              <a:rPr lang="ru-RU" b="1" dirty="0" smtClean="0"/>
              <a:t>- газированные напитки</a:t>
            </a:r>
          </a:p>
          <a:p>
            <a:pPr algn="just">
              <a:buFontTx/>
              <a:buChar char="-"/>
            </a:pPr>
            <a:r>
              <a:rPr lang="ru-RU" b="1" dirty="0" smtClean="0"/>
              <a:t>- глазированные сырки</a:t>
            </a:r>
          </a:p>
          <a:p>
            <a:pPr algn="just">
              <a:buFontTx/>
              <a:buChar char="-"/>
            </a:pPr>
            <a:r>
              <a:rPr lang="ru-RU" b="1" dirty="0" smtClean="0"/>
              <a:t>- консервы</a:t>
            </a:r>
          </a:p>
          <a:p>
            <a:pPr algn="just">
              <a:buFontTx/>
              <a:buChar char="-"/>
            </a:pPr>
            <a:r>
              <a:rPr lang="ru-RU" b="1" dirty="0" smtClean="0"/>
              <a:t>- </a:t>
            </a:r>
            <a:r>
              <a:rPr lang="ru-RU" b="1" dirty="0" err="1" smtClean="0"/>
              <a:t>копченности</a:t>
            </a:r>
            <a:endParaRPr lang="ru-RU" b="1" dirty="0" smtClean="0"/>
          </a:p>
          <a:p>
            <a:pPr algn="just">
              <a:buFontTx/>
              <a:buChar char="-"/>
            </a:pPr>
            <a:r>
              <a:rPr lang="ru-RU" b="1" dirty="0" smtClean="0"/>
              <a:t>- кукурузные палочки и попкорн</a:t>
            </a:r>
          </a:p>
          <a:p>
            <a:pPr algn="just">
              <a:buFontTx/>
              <a:buChar char="-"/>
            </a:pPr>
            <a:r>
              <a:rPr lang="ru-RU" b="1" dirty="0" smtClean="0"/>
              <a:t>- </a:t>
            </a:r>
            <a:r>
              <a:rPr lang="ru-RU" b="1" dirty="0" err="1" smtClean="0"/>
              <a:t>кетуп</a:t>
            </a:r>
            <a:r>
              <a:rPr lang="ru-RU" b="1" dirty="0" smtClean="0"/>
              <a:t> и майонез</a:t>
            </a:r>
          </a:p>
          <a:p>
            <a:pPr algn="just">
              <a:buFontTx/>
              <a:buChar char="-"/>
            </a:pPr>
            <a:r>
              <a:rPr lang="ru-RU" b="1" dirty="0" smtClean="0"/>
              <a:t>- полуфабрикаты</a:t>
            </a:r>
          </a:p>
          <a:p>
            <a:pPr algn="just">
              <a:buFontTx/>
              <a:buChar char="-"/>
            </a:pPr>
            <a:r>
              <a:rPr lang="ru-RU" b="1" dirty="0" smtClean="0"/>
              <a:t>- морепродукты</a:t>
            </a:r>
          </a:p>
          <a:p>
            <a:pPr algn="just"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- </a:t>
            </a:r>
            <a:endParaRPr lang="ru-RU" dirty="0"/>
          </a:p>
        </p:txBody>
      </p:sp>
      <p:pic>
        <p:nvPicPr>
          <p:cNvPr id="23554" name="Picture 2" descr="На Первой Поло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ontent.schools.by/sad43.zhlobin/library/%D0%BF%D0%B8%D1%82%D0%B0%D0%BD%D0%B8%D0%B5_%D0%BA%D0%B0%D1%80%D1%82%D0%B8%D0%BD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52928" cy="97728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>Советы Поварёнка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556792"/>
            <a:ext cx="5328264" cy="1624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Правильный рацион питания на неделю эффективная ди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464496" cy="444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851648" cy="1224136"/>
          </a:xfrm>
        </p:spPr>
        <p:txBody>
          <a:bodyPr>
            <a:noAutofit/>
          </a:bodyPr>
          <a:lstStyle/>
          <a:p>
            <a:pPr algn="l"/>
            <a:r>
              <a:rPr lang="ru-RU" sz="3200" b="0" dirty="0" smtClean="0">
                <a:solidFill>
                  <a:srgbClr val="FF0000"/>
                </a:solidFill>
              </a:rPr>
              <a:t>Основные правила здорового питания школьников рекомендуют следующее: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854696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2300" dirty="0" smtClean="0"/>
              <a:t>- 1-2 раза в неделю ребенку желательно есть рыбу;</a:t>
            </a:r>
          </a:p>
          <a:p>
            <a:r>
              <a:rPr lang="ru-RU" sz="12300" dirty="0" smtClean="0"/>
              <a:t>- 1 раз в неделю – красное мясо (такое, как говядина);</a:t>
            </a:r>
          </a:p>
          <a:p>
            <a:r>
              <a:rPr lang="ru-RU" sz="12300" dirty="0" smtClean="0"/>
              <a:t>- 1-2 раза в неделю ребенок должен есть бобовые или такие блюда, как фаршированные овощи;</a:t>
            </a:r>
          </a:p>
          <a:p>
            <a:r>
              <a:rPr lang="ru-RU" sz="12300" dirty="0" smtClean="0"/>
              <a:t>- в остальные дни ребенку можно давать белое мясо (например, курицу) или блюда, приготовленные из макаронных изделий.</a:t>
            </a:r>
          </a:p>
          <a:p>
            <a:endParaRPr lang="ru-RU" dirty="0"/>
          </a:p>
        </p:txBody>
      </p:sp>
      <p:pic>
        <p:nvPicPr>
          <p:cNvPr id="27650" name="Picture 2" descr="СПИСОК ЕДЫ: для похудения и не только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41277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/>
              <a:t> </a:t>
            </a:r>
            <a:r>
              <a:rPr lang="ru-RU" sz="2800" b="0" dirty="0" smtClean="0">
                <a:solidFill>
                  <a:schemeClr val="tx2">
                    <a:lumMod val="10000"/>
                  </a:schemeClr>
                </a:solidFill>
              </a:rPr>
              <a:t>Для здорового, полноценного питания школьникам необходимо давать 5 порций разнообразных фруктов и овощей ежедневно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8359080" cy="4968552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dirty="0" smtClean="0"/>
              <a:t>Одной порцией может считаться:</a:t>
            </a:r>
          </a:p>
          <a:p>
            <a:r>
              <a:rPr lang="ru-RU" dirty="0" smtClean="0"/>
              <a:t>- 1 фрукт среднего размера – например, банан, яблоко, апельсин;</a:t>
            </a:r>
          </a:p>
          <a:p>
            <a:r>
              <a:rPr lang="ru-RU" dirty="0" smtClean="0"/>
              <a:t>- 2 фрукта маленького размера (таких, как слива), 10-15 виноградин, вишен, ягод;</a:t>
            </a:r>
          </a:p>
          <a:p>
            <a:r>
              <a:rPr lang="ru-RU" dirty="0" smtClean="0"/>
              <a:t>- 1 небольшая порция салата из свежих овощей;</a:t>
            </a:r>
          </a:p>
          <a:p>
            <a:r>
              <a:rPr lang="ru-RU" dirty="0" smtClean="0"/>
              <a:t>- 3 полных столовых ложки приготовленных овощей – таких, как зеленый горошек;</a:t>
            </a:r>
          </a:p>
          <a:p>
            <a:r>
              <a:rPr lang="ru-RU" dirty="0" smtClean="0"/>
              <a:t>- 3 полных столовых ложки приготовленных бобовых – таких, как фасоль (если ребенок съест больше, это все равно засчитывается, как одна порция);</a:t>
            </a:r>
          </a:p>
          <a:p>
            <a:r>
              <a:rPr lang="ru-RU" dirty="0" smtClean="0"/>
              <a:t>- 1 столовая ложка сухих фруктов – таких, как изюм или курага;</a:t>
            </a:r>
          </a:p>
          <a:p>
            <a:r>
              <a:rPr lang="ru-RU" dirty="0" smtClean="0"/>
              <a:t>- 1 небольшой стакан натурального сока (если ребенок выпьет больше, это все равно засчитывается, как одна порция).</a:t>
            </a:r>
          </a:p>
          <a:p>
            <a:endParaRPr lang="ru-RU" dirty="0"/>
          </a:p>
        </p:txBody>
      </p:sp>
      <p:pic>
        <p:nvPicPr>
          <p:cNvPr id="41986" name="Picture 2" descr="https://im2-tub-ru.yandex.net/i?id=5849893994fb5ca7175a8e8fb3f977ff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1691680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tx1"/>
                </a:solidFill>
              </a:rPr>
              <a:t>Давайте детям, по крайней мере, 3 порции молочных продуктов в день.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854696" cy="33843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может быть:</a:t>
            </a:r>
          </a:p>
          <a:p>
            <a:pPr algn="l">
              <a:buFontTx/>
              <a:buChar char="-"/>
            </a:pPr>
            <a:r>
              <a:rPr lang="ru-RU" dirty="0" smtClean="0"/>
              <a:t>1 упаковка йогурта</a:t>
            </a:r>
          </a:p>
          <a:p>
            <a:pPr algn="l">
              <a:buFontTx/>
              <a:buChar char="-"/>
            </a:pPr>
            <a:r>
              <a:rPr lang="ru-RU" dirty="0" smtClean="0"/>
              <a:t>- 1 стакан молока</a:t>
            </a:r>
          </a:p>
          <a:p>
            <a:pPr algn="l">
              <a:buFontTx/>
              <a:buChar char="-"/>
            </a:pPr>
            <a:r>
              <a:rPr lang="ru-RU" dirty="0" smtClean="0"/>
              <a:t>- 1 кусочек сыра размером со спичечную коробку.</a:t>
            </a:r>
            <a:endParaRPr lang="ru-RU" dirty="0"/>
          </a:p>
        </p:txBody>
      </p:sp>
      <p:pic>
        <p:nvPicPr>
          <p:cNvPr id="43010" name="Picture 2" descr="Эксперт: Молочные продукты подорожали из-за высокого спроса Анали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6667500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851648" cy="16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Мясо, рыба и альтернативные им продукты.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700808"/>
            <a:ext cx="5328264" cy="47525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Мясо (особенно красное) и рыба являются наилучшими источниками железа. Однако бобовые (чечевица, фасоль), зеленые листовые овощи и обогащенные злаки также могут дать организму школьника достаточно железа.</a:t>
            </a:r>
          </a:p>
          <a:p>
            <a:pPr algn="just"/>
            <a:r>
              <a:rPr lang="ru-RU" dirty="0" smtClean="0"/>
              <a:t>Жирная рыба – такая, как сардины, анчоусы, макрель, лосось – очень богаты Ω-3 жирными кислотами. Эти кислоты необходимы для правильного функционирования нервной, иммунной и сердечно сосудистой систем ребенка. Правила здорового питания не только школьников, но и детей вообще, говорят о том, что в неделю детям необходимо съедать 2 порции жирной рыбы. </a:t>
            </a:r>
          </a:p>
          <a:p>
            <a:pPr algn="just"/>
            <a:endParaRPr lang="ru-RU" dirty="0"/>
          </a:p>
        </p:txBody>
      </p:sp>
      <p:pic>
        <p:nvPicPr>
          <p:cNvPr id="44034" name="Picture 2" descr="Раздельное питание для похудания, все за и про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700808"/>
            <a:ext cx="273630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516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Жирные или сладкие продукты.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5760640" cy="35283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Продукты высокой жирности или с большим содержанием сахара – такие, как торты, печенье, шоколадные вафли, хрустящий картофель – дают школьникам много энергии, однако почти не содержат в себе витаминов. В небольшом количестве детям сладости употреблять можно, однако, только как компонент сбалансированного питания, а не как замену основной, здоровой и полезной пищи.</a:t>
            </a:r>
            <a:endParaRPr lang="ru-RU" dirty="0"/>
          </a:p>
        </p:txBody>
      </p:sp>
      <p:pic>
        <p:nvPicPr>
          <p:cNvPr id="45058" name="Picture 2" descr="Похудение: значение имеет каждый килоджоу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77180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484784"/>
          </a:xfrm>
        </p:spPr>
        <p:txBody>
          <a:bodyPr/>
          <a:lstStyle/>
          <a:p>
            <a:pPr algn="l"/>
            <a:r>
              <a:rPr lang="ru-RU" dirty="0" smtClean="0"/>
              <a:t>Полезные напитки.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916832"/>
            <a:ext cx="547228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качестве самых подходящих напитков здоровое питание предлагает для школьников молоко и воду - поскольку они не разрушают их зубов. Соки обладают повышенной кислотностью и содержат высокий процент сахара (даже в натуральных соках мы находим природные сахара). Поэтому соки детям лучше давать вместе с едой - в противном случае, желательно разбавлять их водой.</a:t>
            </a:r>
            <a:endParaRPr lang="ru-RU" dirty="0"/>
          </a:p>
        </p:txBody>
      </p:sp>
      <p:pic>
        <p:nvPicPr>
          <p:cNvPr id="46082" name="Picture 2" descr="сахар &quot; Страниц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05983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/>
              <a:t>НО!!!</a:t>
            </a:r>
            <a:endParaRPr lang="ru-RU" sz="1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равильное питание детей школьного возра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035824" cy="4225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441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Здоровое питание в школе и дома</vt:lpstr>
      <vt:lpstr>Советы Поварёнка</vt:lpstr>
      <vt:lpstr>Основные правила здорового питания школьников рекомендуют следующее:</vt:lpstr>
      <vt:lpstr> Для здорового, полноценного питания школьникам необходимо давать 5 порций разнообразных фруктов и овощей ежедневно</vt:lpstr>
      <vt:lpstr>Давайте детям, по крайней мере, 3 порции молочных продуктов в день.</vt:lpstr>
      <vt:lpstr>Мясо, рыба и альтернативные им продукты.</vt:lpstr>
      <vt:lpstr>Жирные или сладкие продукты.</vt:lpstr>
      <vt:lpstr>Полезные напитки. </vt:lpstr>
      <vt:lpstr>НО!!!</vt:lpstr>
      <vt:lpstr>Фастфуд и вредная пища — вкусный капкан для наших детей!!! </vt:lpstr>
      <vt:lpstr>По мнению диетологов и врачей- педиатров для детей особенно вредными считаются следующие продукты питания: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в школе и дома</dc:title>
  <dc:creator>Школа №34</dc:creator>
  <cp:lastModifiedBy>Школа №34</cp:lastModifiedBy>
  <cp:revision>10</cp:revision>
  <dcterms:created xsi:type="dcterms:W3CDTF">2015-04-20T05:21:42Z</dcterms:created>
  <dcterms:modified xsi:type="dcterms:W3CDTF">2015-04-22T10:54:17Z</dcterms:modified>
</cp:coreProperties>
</file>