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E7382-1DE5-4EC8-BE3B-93DD13CA2CA3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F1DB9-D1BD-4A53-97E8-4488660C3B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B3A97E-4C31-4511-822A-A2D24AA704D6}" type="slidenum">
              <a:rPr lang="ru-RU" sz="1200"/>
              <a:pPr algn="r"/>
              <a:t>3</a:t>
            </a:fld>
            <a:endParaRPr lang="ru-RU" sz="1200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E41479-4908-4504-9E66-D8BC59D24F94}" type="slidenum">
              <a:rPr lang="ru-RU" sz="1200"/>
              <a:pPr algn="r"/>
              <a:t>3</a:t>
            </a:fld>
            <a:endParaRPr lang="ru-RU" sz="1200"/>
          </a:p>
        </p:txBody>
      </p:sp>
      <p:sp>
        <p:nvSpPr>
          <p:cNvPr id="2150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	</a:t>
            </a:r>
            <a:endParaRPr lang="ru-RU" b="1"/>
          </a:p>
          <a:p>
            <a:pPr>
              <a:spcBef>
                <a:spcPct val="0"/>
              </a:spcBef>
              <a:buClr>
                <a:srgbClr val="FFFFFF"/>
              </a:buClr>
            </a:pPr>
            <a:r>
              <a:rPr lang="ru-RU" b="1"/>
              <a:t>	</a:t>
            </a:r>
            <a:r>
              <a:rPr lang="ru-RU" b="1" i="1"/>
              <a:t>Системно-деятельностный подход </a:t>
            </a:r>
            <a:r>
              <a:rPr lang="ru-RU" i="1"/>
              <a:t> </a:t>
            </a:r>
            <a:r>
              <a:rPr lang="ru-RU"/>
              <a:t>служит основой  реализации основной образовательной программы начального общего образования  и предполагает ориентацию на достижение основного результата – развитие личности обучающегося на основе универсальных учебных действий познания и освоения мира, признание  решающей роли содержания образования и способов организации образовательной деятельности и учебного сотрудничества в достижении целей личностного и социального развития обучающихся.</a:t>
            </a:r>
            <a:endParaRPr lang="ru-RU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149725"/>
          </a:xfrm>
          <a:solidFill>
            <a:schemeClr val="hlink"/>
          </a:solidFill>
        </p:spPr>
        <p:txBody>
          <a:bodyPr/>
          <a:lstStyle/>
          <a:p>
            <a:r>
              <a:rPr lang="ru-RU" sz="4000" b="1" dirty="0" err="1" smtClean="0">
                <a:solidFill>
                  <a:schemeClr val="bg1"/>
                </a:solidFill>
              </a:rPr>
              <a:t>Системно-деятельностный</a:t>
            </a:r>
            <a:r>
              <a:rPr lang="ru-RU" sz="4000" b="1" dirty="0" smtClean="0">
                <a:solidFill>
                  <a:schemeClr val="bg1"/>
                </a:solidFill>
              </a:rPr>
              <a:t> подход как технологическая основа ФГОС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" y="4786313"/>
            <a:ext cx="8715375" cy="1285875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376092"/>
                </a:solidFill>
                <a:latin typeface="Arial" charset="0"/>
              </a:rPr>
              <a:t>Светкина Ольга Сергеевна, </a:t>
            </a:r>
          </a:p>
          <a:p>
            <a:pPr algn="l"/>
            <a:r>
              <a:rPr lang="ru-RU" dirty="0" smtClean="0">
                <a:solidFill>
                  <a:srgbClr val="376092"/>
                </a:solidFill>
                <a:latin typeface="Arial" charset="0"/>
              </a:rPr>
              <a:t>учитель начальных классов, </a:t>
            </a:r>
            <a:r>
              <a:rPr lang="en-US" dirty="0" smtClean="0">
                <a:solidFill>
                  <a:srgbClr val="376092"/>
                </a:solidFill>
                <a:latin typeface="Arial" charset="0"/>
              </a:rPr>
              <a:t>I</a:t>
            </a:r>
            <a:r>
              <a:rPr lang="ru-RU" dirty="0" smtClean="0">
                <a:solidFill>
                  <a:srgbClr val="376092"/>
                </a:solidFill>
                <a:latin typeface="Arial" charset="0"/>
              </a:rPr>
              <a:t> категория</a:t>
            </a:r>
            <a:r>
              <a:rPr lang="en-US" dirty="0" smtClean="0">
                <a:solidFill>
                  <a:srgbClr val="376092"/>
                </a:solidFill>
                <a:latin typeface="Arial" charset="0"/>
              </a:rPr>
              <a:t> </a:t>
            </a:r>
            <a:endParaRPr lang="ru-RU" dirty="0" smtClean="0">
              <a:solidFill>
                <a:srgbClr val="37609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hlink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Препятствия в обучении</a:t>
            </a:r>
            <a:endParaRPr lang="ru-RU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8691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000" dirty="0" smtClean="0"/>
              <a:t>когда ученики справляются с заданием. Задача учителя остается прежней: развернуть побуждающий диалог и помочь учащимся сформулировать тему. "Неужели решили? А я и не ожидала! Ведь примеры-то были новыми! Чем эти примеры не похожи на предыдущие?"</a:t>
            </a:r>
          </a:p>
          <a:p>
            <a:pPr lvl="0"/>
            <a:r>
              <a:rPr lang="ru-RU" sz="3000" dirty="0" smtClean="0"/>
              <a:t>когда задание давалось фронтально всему классу и несколько человек с ним справились. "Чуть позже мы посмотрим, как вы это сделали. Но почему не решили остальные? Чем этот пример отличается от остальных?"</a:t>
            </a:r>
          </a:p>
          <a:p>
            <a:pPr>
              <a:buFont typeface="Arial" charset="0"/>
              <a:buNone/>
            </a:pPr>
            <a:endParaRPr lang="ru-RU" sz="3600" b="1" dirty="0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hlink"/>
          </a:solidFill>
        </p:spPr>
        <p:txBody>
          <a:bodyPr>
            <a:normAutofit/>
          </a:bodyPr>
          <a:lstStyle/>
          <a:p>
            <a:endParaRPr lang="ru-RU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869160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ru-RU" sz="3600" dirty="0" smtClean="0"/>
              <a:t>Выдвижение и проверка гипотезы </a:t>
            </a:r>
            <a:endParaRPr lang="ru-RU" sz="3600" b="1" dirty="0" smtClean="0">
              <a:latin typeface="Arial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763688" y="2564904"/>
            <a:ext cx="1080120" cy="1224136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084168" y="2564904"/>
            <a:ext cx="864096" cy="1152128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611560" y="3933056"/>
            <a:ext cx="2808312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последовательное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40152" y="3861048"/>
            <a:ext cx="2808312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одновременное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hlink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charset="0"/>
              </a:rPr>
              <a:t>Эффект урока</a:t>
            </a:r>
            <a:endParaRPr lang="ru-RU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869160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/>
              <a:t>качественное усвоение знаний;</a:t>
            </a:r>
          </a:p>
          <a:p>
            <a:pPr lvl="0"/>
            <a:r>
              <a:rPr lang="ru-RU" sz="3600" dirty="0" smtClean="0"/>
              <a:t>развитие интеллекта и творческих способностей;</a:t>
            </a:r>
          </a:p>
          <a:p>
            <a:pPr lvl="0"/>
            <a:r>
              <a:rPr lang="ru-RU" sz="3600" dirty="0" smtClean="0"/>
              <a:t>воспитание активной </a:t>
            </a:r>
            <a:r>
              <a:rPr lang="ru-RU" sz="3600" dirty="0" smtClean="0"/>
              <a:t>личности</a:t>
            </a:r>
            <a:endParaRPr lang="ru-RU" sz="3600" dirty="0" smtClean="0"/>
          </a:p>
          <a:p>
            <a:pPr algn="ctr">
              <a:buFont typeface="Arial" charset="0"/>
              <a:buNone/>
            </a:pPr>
            <a:endParaRPr lang="ru-RU" sz="3600" b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Подари ребенку радость творчества, осознание авторского голоса</a:t>
            </a:r>
            <a:r>
              <a:rPr lang="en-US" smtClean="0"/>
              <a:t>;</a:t>
            </a:r>
            <a:endParaRPr lang="ru-RU" smtClean="0"/>
          </a:p>
          <a:p>
            <a:pPr>
              <a:lnSpc>
                <a:spcPct val="90000"/>
              </a:lnSpc>
            </a:pPr>
            <a:r>
              <a:rPr lang="ru-RU" smtClean="0"/>
              <a:t>Веди ученика от собственного опыта к общественному</a:t>
            </a:r>
            <a:r>
              <a:rPr lang="en-US" smtClean="0"/>
              <a:t>;</a:t>
            </a:r>
            <a:endParaRPr lang="ru-RU" smtClean="0"/>
          </a:p>
          <a:p>
            <a:pPr>
              <a:lnSpc>
                <a:spcPct val="90000"/>
              </a:lnSpc>
            </a:pPr>
            <a:r>
              <a:rPr lang="ru-RU" smtClean="0"/>
              <a:t>Будь не «НАД», а «РЯДОМ»</a:t>
            </a:r>
            <a:r>
              <a:rPr lang="en-US" smtClean="0"/>
              <a:t>;</a:t>
            </a:r>
            <a:endParaRPr lang="ru-RU" smtClean="0"/>
          </a:p>
          <a:p>
            <a:pPr>
              <a:lnSpc>
                <a:spcPct val="90000"/>
              </a:lnSpc>
            </a:pPr>
            <a:r>
              <a:rPr lang="ru-RU" smtClean="0"/>
              <a:t>Радуйся вопросу, но отвечать не спеши</a:t>
            </a:r>
            <a:r>
              <a:rPr lang="en-US" smtClean="0"/>
              <a:t>;</a:t>
            </a:r>
            <a:endParaRPr lang="ru-RU" smtClean="0"/>
          </a:p>
          <a:p>
            <a:pPr>
              <a:lnSpc>
                <a:spcPct val="90000"/>
              </a:lnSpc>
            </a:pPr>
            <a:r>
              <a:rPr lang="ru-RU" smtClean="0"/>
              <a:t>Учи анализировать каждый этап работы</a:t>
            </a:r>
            <a:r>
              <a:rPr lang="en-US" smtClean="0"/>
              <a:t>;</a:t>
            </a:r>
            <a:endParaRPr lang="ru-RU" smtClean="0"/>
          </a:p>
          <a:p>
            <a:pPr>
              <a:lnSpc>
                <a:spcPct val="90000"/>
              </a:lnSpc>
            </a:pPr>
            <a:r>
              <a:rPr lang="ru-RU" smtClean="0"/>
              <a:t>Критикуя, стимулируй ученика.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1271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400">
                <a:solidFill>
                  <a:schemeClr val="bg1"/>
                </a:solidFill>
                <a:latin typeface="Verdana" pitchFamily="34" charset="0"/>
              </a:rPr>
              <a:t>Вы - блестящий учитель, у вас прекрасные ученики!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1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55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55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tmFilter="0,0; .5, 1; 1, 1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75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tmFilter="0,0; .5, 1; 1, 1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950"/>
                            </p:stCondLst>
                            <p:childTnLst>
                              <p:par>
                                <p:cTn id="5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tmFilter="0,0; .5, 1; 1, 1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hlink"/>
          </a:solidFill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latin typeface="Arial" charset="0"/>
              </a:rPr>
              <a:t>Благодарю за внимание</a:t>
            </a:r>
          </a:p>
        </p:txBody>
      </p:sp>
      <p:sp>
        <p:nvSpPr>
          <p:cNvPr id="75781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ru-RU" smtClean="0">
              <a:latin typeface="Arial" charset="0"/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901825" y="3009900"/>
            <a:ext cx="5867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>
                <a:solidFill>
                  <a:schemeClr val="bg1"/>
                </a:solidFill>
              </a:rPr>
              <a:t>Благодарю</a:t>
            </a:r>
            <a:r>
              <a:rPr lang="ru-RU">
                <a:solidFill>
                  <a:schemeClr val="bg1"/>
                </a:solidFill>
              </a:rPr>
              <a:t> за внимание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1901825" y="3108325"/>
            <a:ext cx="5341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Благодарю за внимание</a:t>
            </a:r>
          </a:p>
        </p:txBody>
      </p:sp>
      <p:pic>
        <p:nvPicPr>
          <p:cNvPr id="75785" name="Picture 9" descr="2_4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779588"/>
            <a:ext cx="4648200" cy="431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hlink"/>
          </a:solidFill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latin typeface="Arial" charset="0"/>
              </a:rPr>
              <a:t>ФГОС: </a:t>
            </a:r>
            <a:r>
              <a:rPr lang="en-US" smtClean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ru-RU" smtClean="0">
                <a:solidFill>
                  <a:schemeClr val="bg1"/>
                </a:solidFill>
                <a:latin typeface="Arial" charset="0"/>
              </a:rPr>
              <a:t>. Общие положения. п. 7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07950" y="1052513"/>
            <a:ext cx="9036050" cy="58054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smtClean="0">
                <a:solidFill>
                  <a:schemeClr val="hlink"/>
                </a:solidFill>
                <a:latin typeface="Arial" charset="0"/>
              </a:rPr>
              <a:t>В основе Стандарта лежит </a:t>
            </a:r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системно-деятельностный подход</a:t>
            </a:r>
            <a:r>
              <a:rPr lang="ru-RU" sz="3600" b="1" smtClean="0">
                <a:solidFill>
                  <a:schemeClr val="hlink"/>
                </a:solidFill>
                <a:latin typeface="Arial" charset="0"/>
              </a:rPr>
              <a:t>, который предполагает:</a:t>
            </a:r>
          </a:p>
          <a:p>
            <a:pPr>
              <a:buFont typeface="Arial" charset="0"/>
              <a:buNone/>
            </a:pPr>
            <a:endParaRPr lang="ru-RU" sz="3600" b="1" smtClean="0">
              <a:solidFill>
                <a:schemeClr val="hlink"/>
              </a:solidFill>
              <a:latin typeface="Arial" charset="0"/>
            </a:endParaRPr>
          </a:p>
          <a:p>
            <a:r>
              <a:rPr lang="ru-RU" sz="3600" b="1" smtClean="0">
                <a:solidFill>
                  <a:schemeClr val="hlink"/>
                </a:solidFill>
                <a:latin typeface="Arial" charset="0"/>
              </a:rPr>
              <a:t>переход к стратегии социального проектирования и конструирования в системе образования </a:t>
            </a:r>
            <a:r>
              <a:rPr lang="ru-RU" sz="3600" b="1" smtClean="0">
                <a:solidFill>
                  <a:schemeClr val="accent2"/>
                </a:solidFill>
                <a:latin typeface="Arial" charset="0"/>
              </a:rPr>
              <a:t>на основе разработки содержания и технологий образования</a:t>
            </a:r>
            <a:r>
              <a:rPr lang="ru-RU" sz="3600" b="1" smtClean="0">
                <a:solidFill>
                  <a:schemeClr val="hlink"/>
                </a:solidFill>
                <a:latin typeface="Arial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97088"/>
            <a:ext cx="9144000" cy="4940300"/>
          </a:xfrm>
        </p:spPr>
        <p:txBody>
          <a:bodyPr/>
          <a:lstStyle/>
          <a:p>
            <a:pPr marL="609600" indent="-609600" algn="ctr">
              <a:spcBef>
                <a:spcPct val="0"/>
              </a:spcBef>
              <a:buClr>
                <a:srgbClr val="FFFFFF"/>
              </a:buClr>
              <a:buFont typeface="Arial" charset="0"/>
              <a:buNone/>
            </a:pPr>
            <a:r>
              <a:rPr lang="ru-RU" sz="2800" b="1" u="sng" smtClean="0"/>
              <a:t>Основная педагогическая задача</a:t>
            </a:r>
            <a:r>
              <a:rPr lang="ru-RU" sz="2800" b="1" smtClean="0"/>
              <a:t> –</a:t>
            </a:r>
            <a:r>
              <a:rPr lang="ru-RU" sz="2800" b="1" u="sng" smtClean="0"/>
              <a:t> </a:t>
            </a:r>
          </a:p>
          <a:p>
            <a:pPr marL="609600" indent="-609600" algn="ctr">
              <a:spcBef>
                <a:spcPct val="0"/>
              </a:spcBef>
              <a:buClr>
                <a:srgbClr val="FFFFFF"/>
              </a:buClr>
              <a:buFont typeface="Arial" charset="0"/>
              <a:buNone/>
            </a:pPr>
            <a:r>
              <a:rPr lang="ru-RU" sz="2800" b="1" u="sng" smtClean="0"/>
              <a:t>создание и организация условий,</a:t>
            </a:r>
          </a:p>
          <a:p>
            <a:pPr marL="609600" indent="-609600" algn="ctr">
              <a:spcBef>
                <a:spcPct val="0"/>
              </a:spcBef>
              <a:buClr>
                <a:srgbClr val="FFFFFF"/>
              </a:buClr>
              <a:buFont typeface="Arial" charset="0"/>
              <a:buNone/>
            </a:pPr>
            <a:r>
              <a:rPr lang="ru-RU" sz="2800" b="1" u="sng" smtClean="0"/>
              <a:t>инициирующих детское действие</a:t>
            </a:r>
            <a:endParaRPr lang="ru-RU" sz="2800" b="1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Oval 6"/>
          <p:cNvSpPr>
            <a:spLocks noChangeArrowheads="1"/>
          </p:cNvSpPr>
          <p:nvPr/>
        </p:nvSpPr>
        <p:spPr bwMode="auto">
          <a:xfrm>
            <a:off x="6443663" y="3968750"/>
            <a:ext cx="2339975" cy="2339975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Tahoma" pitchFamily="34" charset="0"/>
              </a:rPr>
              <a:t>Как учить?</a:t>
            </a:r>
          </a:p>
          <a:p>
            <a:pPr algn="ctr"/>
            <a:endParaRPr lang="ru-RU" sz="1000" b="1" i="1">
              <a:latin typeface="Tahoma" pitchFamily="34" charset="0"/>
            </a:endParaRPr>
          </a:p>
          <a:p>
            <a:pPr algn="ctr"/>
            <a:r>
              <a:rPr lang="ru-RU" sz="1800" b="1">
                <a:latin typeface="Tahoma" pitchFamily="34" charset="0"/>
              </a:rPr>
              <a:t>обновление</a:t>
            </a:r>
          </a:p>
          <a:p>
            <a:pPr algn="ctr"/>
            <a:r>
              <a:rPr lang="ru-RU" sz="1800" b="1">
                <a:latin typeface="Tahoma" pitchFamily="34" charset="0"/>
              </a:rPr>
              <a:t>средств</a:t>
            </a:r>
          </a:p>
          <a:p>
            <a:pPr algn="ctr"/>
            <a:r>
              <a:rPr lang="ru-RU" sz="1800" b="1">
                <a:latin typeface="Tahoma" pitchFamily="34" charset="0"/>
              </a:rPr>
              <a:t>обучения</a:t>
            </a:r>
          </a:p>
        </p:txBody>
      </p:sp>
      <p:sp>
        <p:nvSpPr>
          <p:cNvPr id="3076" name="Oval 5"/>
          <p:cNvSpPr>
            <a:spLocks noChangeArrowheads="1"/>
          </p:cNvSpPr>
          <p:nvPr/>
        </p:nvSpPr>
        <p:spPr bwMode="auto">
          <a:xfrm>
            <a:off x="3240088" y="3968750"/>
            <a:ext cx="2339975" cy="2339975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i="1">
                <a:latin typeface="Tahoma" pitchFamily="34" charset="0"/>
              </a:rPr>
              <a:t>Ради чего</a:t>
            </a:r>
          </a:p>
          <a:p>
            <a:pPr algn="ctr">
              <a:defRPr/>
            </a:pPr>
            <a:r>
              <a:rPr lang="ru-RU" sz="2400" b="1" i="1">
                <a:latin typeface="Tahoma" pitchFamily="34" charset="0"/>
              </a:rPr>
              <a:t>учить?</a:t>
            </a:r>
          </a:p>
          <a:p>
            <a:pPr algn="ctr">
              <a:defRPr/>
            </a:pPr>
            <a:endParaRPr lang="ru-RU" sz="1800" b="1" i="1">
              <a:latin typeface="Tahoma" pitchFamily="34" charset="0"/>
            </a:endParaRPr>
          </a:p>
          <a:p>
            <a:pPr algn="ctr">
              <a:defRPr/>
            </a:pPr>
            <a:r>
              <a:rPr lang="ru-RU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ценности </a:t>
            </a:r>
          </a:p>
          <a:p>
            <a:pPr algn="ctr">
              <a:defRPr/>
            </a:pPr>
            <a:r>
              <a:rPr lang="ru-RU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образования</a:t>
            </a:r>
          </a:p>
          <a:p>
            <a:pPr algn="ctr">
              <a:defRPr/>
            </a:pPr>
            <a:endParaRPr lang="ru-RU" sz="800" b="1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07950" y="3933825"/>
            <a:ext cx="2339975" cy="2339975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14351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i="1">
                <a:latin typeface="Tahoma" pitchFamily="34" charset="0"/>
              </a:rPr>
              <a:t>Чему учить?</a:t>
            </a:r>
          </a:p>
          <a:p>
            <a:pPr algn="ctr">
              <a:defRPr/>
            </a:pPr>
            <a:endParaRPr lang="ru-RU" sz="2400" b="1" i="1">
              <a:latin typeface="Tahoma" pitchFamily="34" charset="0"/>
            </a:endParaRPr>
          </a:p>
          <a:p>
            <a:pPr algn="ctr">
              <a:defRPr/>
            </a:pPr>
            <a:r>
              <a:rPr lang="ru-RU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обновление</a:t>
            </a:r>
          </a:p>
          <a:p>
            <a:pPr algn="ctr">
              <a:defRPr/>
            </a:pPr>
            <a:r>
              <a:rPr lang="ru-RU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содержания</a:t>
            </a:r>
          </a:p>
          <a:p>
            <a:pPr algn="ctr">
              <a:defRPr/>
            </a:pPr>
            <a:endParaRPr lang="ru-RU" sz="8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gray">
          <a:xfrm>
            <a:off x="250825" y="260350"/>
            <a:ext cx="8712200" cy="576263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Системно-деятельностный подход</a:t>
            </a:r>
          </a:p>
        </p:txBody>
      </p:sp>
      <p:sp>
        <p:nvSpPr>
          <p:cNvPr id="20487" name="AutoShape 8"/>
          <p:cNvSpPr>
            <a:spLocks noChangeArrowheads="1"/>
          </p:cNvSpPr>
          <p:nvPr/>
        </p:nvSpPr>
        <p:spPr bwMode="auto">
          <a:xfrm>
            <a:off x="755650" y="3500438"/>
            <a:ext cx="774065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sz="1800"/>
              <a:t>Вектор смещения акцентов нового стандарта</a:t>
            </a:r>
          </a:p>
        </p:txBody>
      </p:sp>
      <p:sp>
        <p:nvSpPr>
          <p:cNvPr id="20488" name="AutoShape 9"/>
          <p:cNvSpPr>
            <a:spLocks noChangeArrowheads="1"/>
          </p:cNvSpPr>
          <p:nvPr/>
        </p:nvSpPr>
        <p:spPr bwMode="auto">
          <a:xfrm>
            <a:off x="107950" y="981075"/>
            <a:ext cx="8604250" cy="1223963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/>
              <a:t>Основной результат – развитие личности ребенка</a:t>
            </a:r>
          </a:p>
          <a:p>
            <a:pPr algn="ctr"/>
            <a:r>
              <a:rPr lang="ru-RU" sz="2400" b="1" i="1"/>
              <a:t>на основе  универсальных учебных действий</a:t>
            </a: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sz="2300" b="1">
                <a:solidFill>
                  <a:srgbClr val="29292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формирование универсальных способов действий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143000"/>
          </a:xfrm>
          <a:solidFill>
            <a:schemeClr val="hlink"/>
          </a:solidFill>
          <a:ln w="38100">
            <a:solidFill>
              <a:srgbClr val="FF3300"/>
            </a:solidFill>
          </a:ln>
        </p:spPr>
        <p:txBody>
          <a:bodyPr>
            <a:normAutofit fontScale="90000"/>
          </a:bodyPr>
          <a:lstStyle/>
          <a:p>
            <a:r>
              <a:rPr lang="ru-RU" sz="3600" b="1" smtClean="0">
                <a:solidFill>
                  <a:schemeClr val="bg1"/>
                </a:solidFill>
                <a:latin typeface="Tahoma" pitchFamily="34" charset="0"/>
              </a:rPr>
              <a:t>ФГОС: каким образом можно получить новый результат?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395288" y="1412875"/>
            <a:ext cx="8569325" cy="576263"/>
          </a:xfrm>
          <a:solidFill>
            <a:schemeClr val="bg1"/>
          </a:solidFill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rgbClr val="2B03F5"/>
                </a:solidFill>
                <a:latin typeface="Times New Roman" pitchFamily="18" charset="0"/>
              </a:rPr>
              <a:t>ОРГАНИЗОВАТЬ ДЕЯТЕЛЬНОСТЬ УЧЕНИКОВ: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5734050"/>
            <a:ext cx="9144000" cy="1189038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СОВРЕМЕННЫЕ </a:t>
            </a:r>
          </a:p>
          <a:p>
            <a:pPr algn="ctr">
              <a:spcBef>
                <a:spcPct val="50000"/>
              </a:spcBef>
            </a:pPr>
            <a:r>
              <a:rPr lang="ru-RU" sz="2800" b="1"/>
              <a:t>ОБРАЗОВАТЕЛЬНЫХ ТЕХНОЛОГИИ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0" y="4797425"/>
            <a:ext cx="9144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400" b="1">
                <a:solidFill>
                  <a:srgbClr val="2B03F5"/>
                </a:solidFill>
              </a:rPr>
              <a:t>умение</a:t>
            </a:r>
            <a:r>
              <a:rPr lang="ru-RU" sz="2400">
                <a:solidFill>
                  <a:srgbClr val="2B03F5"/>
                </a:solidFill>
              </a:rPr>
              <a:t> </a:t>
            </a:r>
            <a:r>
              <a:rPr lang="ru-RU" sz="2400" b="1">
                <a:solidFill>
                  <a:srgbClr val="2B03F5"/>
                </a:solidFill>
              </a:rPr>
              <a:t>решать учебные задачи</a:t>
            </a:r>
            <a:r>
              <a:rPr lang="ru-RU" sz="2400"/>
              <a:t> на основе сформированных предметных и универсальных способов действий 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2205038"/>
            <a:ext cx="30226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>
                <a:solidFill>
                  <a:srgbClr val="2B03F5"/>
                </a:solidFill>
              </a:rPr>
              <a:t>способность к самоорганизации</a:t>
            </a:r>
            <a:r>
              <a:rPr lang="ru-RU" sz="2400"/>
              <a:t> в решении учебных задач. </a:t>
            </a:r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156325" y="2205038"/>
            <a:ext cx="2987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sz="2400" b="1">
                <a:solidFill>
                  <a:srgbClr val="2B03F5"/>
                </a:solidFill>
              </a:rPr>
              <a:t>прогресс</a:t>
            </a:r>
            <a:r>
              <a:rPr lang="ru-RU" sz="2400" b="1" i="1">
                <a:solidFill>
                  <a:srgbClr val="2B03F5"/>
                </a:solidFill>
              </a:rPr>
              <a:t> </a:t>
            </a:r>
            <a:r>
              <a:rPr lang="ru-RU" sz="2400" b="1">
                <a:solidFill>
                  <a:srgbClr val="2B03F5"/>
                </a:solidFill>
              </a:rPr>
              <a:t>в личностном развитии</a:t>
            </a:r>
            <a:endParaRPr lang="ru-RU" sz="2400"/>
          </a:p>
        </p:txBody>
      </p:sp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958975"/>
            <a:ext cx="37433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0" y="53975"/>
            <a:ext cx="9144000" cy="1143000"/>
          </a:xfrm>
          <a:noFill/>
        </p:spPr>
        <p:txBody>
          <a:bodyPr>
            <a:normAutofit fontScale="90000"/>
          </a:bodyPr>
          <a:lstStyle/>
          <a:p>
            <a:r>
              <a:rPr lang="ru-RU" sz="4000" b="1" smtClean="0">
                <a:solidFill>
                  <a:srgbClr val="FF0000"/>
                </a:solidFill>
              </a:rPr>
              <a:t>КАК сделать?</a:t>
            </a:r>
            <a:r>
              <a:rPr lang="ru-RU" sz="4000" b="1" smtClean="0"/>
              <a:t> Простроить цели до конкретных действий на уроке</a:t>
            </a:r>
            <a:r>
              <a:rPr lang="ru-RU" sz="4000" b="1" smtClean="0">
                <a:solidFill>
                  <a:srgbClr val="00CC00"/>
                </a:solidFill>
              </a:rPr>
              <a:t> </a:t>
            </a:r>
            <a:endParaRPr lang="ru-RU" sz="4000" smtClean="0"/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476250" y="1223963"/>
            <a:ext cx="8345488" cy="855662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b="1" smtClean="0">
              <a:solidFill>
                <a:srgbClr val="008000"/>
              </a:solidFill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85988" y="2124075"/>
            <a:ext cx="5086350" cy="984250"/>
          </a:xfrm>
          <a:prstGeom prst="rect">
            <a:avLst/>
          </a:prstGeom>
          <a:solidFill>
            <a:srgbClr val="8DF076"/>
          </a:solidFill>
          <a:ln w="38100">
            <a:solidFill>
              <a:srgbClr val="8DF07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/>
              <a:t>Портрет выпускника начальной школы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916113" y="3429000"/>
            <a:ext cx="5535612" cy="1046163"/>
          </a:xfrm>
          <a:prstGeom prst="rect">
            <a:avLst/>
          </a:prstGeom>
          <a:solidFill>
            <a:srgbClr val="FFFEBA"/>
          </a:solidFill>
          <a:ln w="38100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Универсальные учебные действия</a:t>
            </a:r>
            <a:r>
              <a:rPr lang="ru-RU" sz="2800" b="1"/>
              <a:t> </a:t>
            </a:r>
            <a:r>
              <a:rPr lang="ru-RU" sz="1600">
                <a:solidFill>
                  <a:schemeClr val="accent2"/>
                </a:solidFill>
              </a:rPr>
              <a:t>личностные</a:t>
            </a:r>
            <a:r>
              <a:rPr lang="ru-RU" sz="1600"/>
              <a:t>, </a:t>
            </a:r>
            <a:r>
              <a:rPr lang="ru-RU" sz="1600">
                <a:solidFill>
                  <a:schemeClr val="hlink"/>
                </a:solidFill>
              </a:rPr>
              <a:t>познавательные</a:t>
            </a:r>
            <a:r>
              <a:rPr lang="ru-RU" sz="1600"/>
              <a:t>, </a:t>
            </a:r>
            <a:r>
              <a:rPr lang="ru-RU" sz="1600" b="1">
                <a:solidFill>
                  <a:srgbClr val="FF0000"/>
                </a:solidFill>
              </a:rPr>
              <a:t>регулятивные</a:t>
            </a:r>
            <a:r>
              <a:rPr lang="ru-RU" sz="1600"/>
              <a:t>, </a:t>
            </a:r>
            <a:r>
              <a:rPr lang="ru-RU" sz="1600" b="1">
                <a:solidFill>
                  <a:srgbClr val="008000"/>
                </a:solidFill>
              </a:rPr>
              <a:t>коммуникативные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196975" y="4643438"/>
            <a:ext cx="7154863" cy="946150"/>
          </a:xfrm>
          <a:prstGeom prst="rect">
            <a:avLst/>
          </a:prstGeom>
          <a:solidFill>
            <a:srgbClr val="FFCC00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Цели предметов – линии развития </a:t>
            </a:r>
            <a:r>
              <a:rPr lang="ru-RU" sz="2800"/>
              <a:t>(какие жизн.задачи помогает решать)</a:t>
            </a:r>
            <a:r>
              <a:rPr lang="ru-RU" sz="2400"/>
              <a:t> 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31800" y="5873750"/>
            <a:ext cx="8505825" cy="946150"/>
          </a:xfrm>
          <a:prstGeom prst="rect">
            <a:avLst/>
          </a:prstGeom>
          <a:solidFill>
            <a:srgbClr val="FF9999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Учебные задания</a:t>
            </a:r>
            <a:r>
              <a:rPr lang="ru-RU" sz="2800"/>
              <a:t>,                                     развивающие предметные умения</a:t>
            </a:r>
            <a:r>
              <a:rPr lang="ru-RU" sz="2400"/>
              <a:t> </a:t>
            </a: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H="1">
            <a:off x="3941763" y="3159125"/>
            <a:ext cx="315912" cy="4048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4797425" y="3159125"/>
            <a:ext cx="223838" cy="4048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flipH="1">
            <a:off x="3357563" y="4238625"/>
            <a:ext cx="315912" cy="4048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5743575" y="4238625"/>
            <a:ext cx="223838" cy="4048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 flipH="1">
            <a:off x="2636838" y="5543550"/>
            <a:ext cx="314325" cy="3603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7" name="Line 13"/>
          <p:cNvSpPr>
            <a:spLocks noChangeShapeType="1"/>
          </p:cNvSpPr>
          <p:nvPr/>
        </p:nvSpPr>
        <p:spPr bwMode="auto">
          <a:xfrm>
            <a:off x="6642100" y="5543550"/>
            <a:ext cx="269875" cy="3159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7837488" y="3654425"/>
            <a:ext cx="13065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hlink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charset="0"/>
              </a:rPr>
              <a:t>Главный тезис </a:t>
            </a:r>
            <a:br>
              <a:rPr lang="ru-RU" dirty="0" smtClean="0">
                <a:solidFill>
                  <a:schemeClr val="bg1"/>
                </a:solidFill>
                <a:latin typeface="Arial" charset="0"/>
              </a:rPr>
            </a:br>
            <a:r>
              <a:rPr lang="ru-RU" dirty="0" err="1" smtClean="0">
                <a:solidFill>
                  <a:schemeClr val="bg1"/>
                </a:solidFill>
                <a:latin typeface="Arial" charset="0"/>
              </a:rPr>
              <a:t>системно-деятельностного</a:t>
            </a:r>
            <a:r>
              <a:rPr lang="ru-RU" dirty="0" smtClean="0">
                <a:solidFill>
                  <a:schemeClr val="bg1"/>
                </a:solidFill>
                <a:latin typeface="Arial" charset="0"/>
              </a:rPr>
              <a:t> подхода</a:t>
            </a:r>
            <a:endParaRPr lang="ru-RU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07950" y="1052513"/>
            <a:ext cx="9036050" cy="5805487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3600" b="1" dirty="0" smtClean="0">
              <a:solidFill>
                <a:schemeClr val="hlink"/>
              </a:solidFill>
              <a:latin typeface="Arial" charset="0"/>
            </a:endParaRPr>
          </a:p>
          <a:p>
            <a:pPr>
              <a:buFont typeface="Arial" charset="0"/>
              <a:buNone/>
            </a:pPr>
            <a:endParaRPr lang="ru-RU" sz="3600" b="1" dirty="0" smtClean="0">
              <a:solidFill>
                <a:schemeClr val="hlink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3600" b="1" dirty="0" smtClean="0">
                <a:solidFill>
                  <a:schemeClr val="hlink"/>
                </a:solidFill>
                <a:latin typeface="Arial" charset="0"/>
              </a:rPr>
              <a:t>Научить - учиться</a:t>
            </a:r>
            <a:endParaRPr lang="ru-RU" sz="3600" b="1" dirty="0" smtClean="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4" name="Picture 9" descr="fourth%20cl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429000"/>
            <a:ext cx="28797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Картинка 156 из 28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365104"/>
            <a:ext cx="2665413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hlink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Возможности постановки учебной проблемы на уроке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07950" y="1052513"/>
            <a:ext cx="9036050" cy="5805487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endParaRPr lang="ru-RU" sz="3600" b="1" dirty="0" smtClean="0">
              <a:solidFill>
                <a:schemeClr val="hlink"/>
              </a:solidFill>
              <a:latin typeface="Arial" charset="0"/>
            </a:endParaRPr>
          </a:p>
          <a:p>
            <a:pPr lvl="0"/>
            <a:r>
              <a:rPr lang="ru-RU" sz="3600" dirty="0" smtClean="0"/>
              <a:t>Создание проблемной ситуации (самый сложный, но и самый эффективный прием).</a:t>
            </a:r>
          </a:p>
          <a:p>
            <a:pPr lvl="0"/>
            <a:r>
              <a:rPr lang="ru-RU" sz="3600" dirty="0" smtClean="0"/>
              <a:t>Подводящий к теме диалог (серединка на половинку, как по сложности, так и по развивающему результату).</a:t>
            </a:r>
          </a:p>
          <a:p>
            <a:pPr lvl="0"/>
            <a:r>
              <a:rPr lang="ru-RU" sz="3600" dirty="0" smtClean="0"/>
              <a:t>Сообщение учителем темы урока в готовом виде, но с применением мотивирующего приема (самый простой и менее полезный для развития интеллекта).</a:t>
            </a:r>
          </a:p>
          <a:p>
            <a:pPr>
              <a:buFont typeface="Arial" charset="0"/>
              <a:buNone/>
            </a:pPr>
            <a:endParaRPr lang="ru-RU" sz="3600" b="1" dirty="0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hlink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учебной задаче ученик:</a:t>
            </a:r>
            <a:endParaRPr lang="ru-RU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07950" y="1052513"/>
            <a:ext cx="9036050" cy="5805487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ru-RU" sz="3600" b="1" dirty="0" smtClean="0">
              <a:solidFill>
                <a:schemeClr val="hlink"/>
              </a:solidFill>
              <a:latin typeface="Arial" charset="0"/>
            </a:endParaRPr>
          </a:p>
          <a:p>
            <a:pPr lvl="0"/>
            <a:r>
              <a:rPr lang="ru-RU" sz="3600" dirty="0" smtClean="0"/>
              <a:t>сам формулирует </a:t>
            </a:r>
            <a:r>
              <a:rPr lang="ru-RU" sz="3600" dirty="0" smtClean="0"/>
              <a:t>проблему</a:t>
            </a:r>
            <a:endParaRPr lang="ru-RU" sz="3600" dirty="0" smtClean="0"/>
          </a:p>
          <a:p>
            <a:pPr lvl="0"/>
            <a:r>
              <a:rPr lang="ru-RU" sz="3600" dirty="0" smtClean="0"/>
              <a:t>сам находит ее </a:t>
            </a:r>
            <a:r>
              <a:rPr lang="ru-RU" sz="3600" dirty="0" smtClean="0"/>
              <a:t>решение</a:t>
            </a:r>
            <a:endParaRPr lang="ru-RU" sz="3600" dirty="0" smtClean="0"/>
          </a:p>
          <a:p>
            <a:pPr lvl="0"/>
            <a:r>
              <a:rPr lang="ru-RU" sz="3600" dirty="0" smtClean="0"/>
              <a:t>решает</a:t>
            </a:r>
            <a:endParaRPr lang="ru-RU" sz="3600" dirty="0" smtClean="0"/>
          </a:p>
          <a:p>
            <a:r>
              <a:rPr lang="ru-RU" sz="3600" dirty="0" err="1" smtClean="0"/>
              <a:t>самоконтролирует</a:t>
            </a:r>
            <a:r>
              <a:rPr lang="ru-RU" sz="3600" dirty="0" smtClean="0"/>
              <a:t> правильность этого решения</a:t>
            </a:r>
            <a:endParaRPr lang="ru-RU" sz="3600" b="1" dirty="0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  <a:solidFill>
            <a:schemeClr val="hlink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Приемы </a:t>
            </a:r>
            <a:r>
              <a:rPr lang="ru-RU" dirty="0" smtClean="0">
                <a:solidFill>
                  <a:schemeClr val="bg1"/>
                </a:solidFill>
              </a:rPr>
              <a:t>создания проблемной ситуации: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86916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000" dirty="0" smtClean="0"/>
              <a:t>Классу предлагается вопрос или практическое задание на новый материал. В результате возникают разные мнения.</a:t>
            </a:r>
          </a:p>
          <a:p>
            <a:pPr lvl="0"/>
            <a:r>
              <a:rPr lang="ru-RU" sz="3000" dirty="0" smtClean="0"/>
              <a:t>Учитель даёт задание, невыполнимое вообще. Оно не получается, вызывая у школьников затруднение.</a:t>
            </a:r>
          </a:p>
          <a:p>
            <a:pPr lvl="0"/>
            <a:r>
              <a:rPr lang="ru-RU" sz="3000" dirty="0" smtClean="0"/>
              <a:t>Учитель даёт практическое задание, с которым ученики до настоящего момента не сталкивались, т.е. задание, не похожее на предыдущие. Не зная способа выполнения, ученики испытывают затруднение.</a:t>
            </a:r>
          </a:p>
          <a:p>
            <a:pPr>
              <a:buFont typeface="Arial" charset="0"/>
              <a:buNone/>
            </a:pPr>
            <a:endParaRPr lang="ru-RU" sz="3600" b="1" dirty="0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496</Words>
  <Application>Microsoft Office PowerPoint</Application>
  <PresentationFormat>Экран (4:3)</PresentationFormat>
  <Paragraphs>85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Системно-деятельностный подход как технологическая основа ФГОС</vt:lpstr>
      <vt:lpstr>ФГОС: I. Общие положения. п. 7</vt:lpstr>
      <vt:lpstr>Слайд 3</vt:lpstr>
      <vt:lpstr>ФГОС: каким образом можно получить новый результат?</vt:lpstr>
      <vt:lpstr>КАК сделать? Простроить цели до конкретных действий на уроке </vt:lpstr>
      <vt:lpstr>Главный тезис  системно-деятельностного подхода</vt:lpstr>
      <vt:lpstr> Возможности постановки учебной проблемы на уроке </vt:lpstr>
      <vt:lpstr>В учебной задаче ученик:</vt:lpstr>
      <vt:lpstr> Приемы создания проблемной ситуации: </vt:lpstr>
      <vt:lpstr> Препятствия в обучении</vt:lpstr>
      <vt:lpstr>Слайд 11</vt:lpstr>
      <vt:lpstr>Эффект урока</vt:lpstr>
      <vt:lpstr>Слайд 13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Системно-деятельностный подход как технологическая основа ФГОС</dc:title>
  <dc:creator>Ольга</dc:creator>
  <cp:lastModifiedBy>Ольга</cp:lastModifiedBy>
  <cp:revision>5</cp:revision>
  <dcterms:created xsi:type="dcterms:W3CDTF">2013-04-15T11:52:37Z</dcterms:created>
  <dcterms:modified xsi:type="dcterms:W3CDTF">2013-04-15T12:33:05Z</dcterms:modified>
</cp:coreProperties>
</file>